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71" r:id="rId3"/>
    <p:sldId id="262" r:id="rId4"/>
    <p:sldId id="263" r:id="rId5"/>
    <p:sldId id="264" r:id="rId6"/>
    <p:sldId id="265" r:id="rId7"/>
    <p:sldId id="266" r:id="rId8"/>
    <p:sldId id="267" r:id="rId9"/>
    <p:sldId id="268" r:id="rId10"/>
    <p:sldId id="270" r:id="rId11"/>
    <p:sldId id="26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clrMode="gray" frameSlides="1"/>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888" autoAdjust="0"/>
  </p:normalViewPr>
  <p:slideViewPr>
    <p:cSldViewPr>
      <p:cViewPr varScale="1">
        <p:scale>
          <a:sx n="79" d="100"/>
          <a:sy n="79" d="100"/>
        </p:scale>
        <p:origin x="-1840" y="-1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9066AE7-8D6A-6445-99B8-915A9805752A}" type="datetimeFigureOut">
              <a:rPr lang="en-US" smtClean="0"/>
              <a:t>20/01/15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32271AA-8360-9C4B-B594-EA78E7F5862B}" type="slidenum">
              <a:rPr lang="en-US" smtClean="0"/>
              <a:t>‹#›</a:t>
            </a:fld>
            <a:endParaRPr lang="en-US"/>
          </a:p>
        </p:txBody>
      </p:sp>
    </p:spTree>
    <p:extLst>
      <p:ext uri="{BB962C8B-B14F-4D97-AF65-F5344CB8AC3E}">
        <p14:creationId xmlns:p14="http://schemas.microsoft.com/office/powerpoint/2010/main" val="27191523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B49A6C-C1F0-3B42-95F4-C3601E0CEEBD}" type="datetimeFigureOut">
              <a:rPr lang="en-US" smtClean="0"/>
              <a:t>20/01/15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1E0046-205A-1D4D-97ED-011E61778398}" type="slidenum">
              <a:rPr lang="en-US" smtClean="0"/>
              <a:t>‹#›</a:t>
            </a:fld>
            <a:endParaRPr lang="en-US"/>
          </a:p>
        </p:txBody>
      </p:sp>
    </p:spTree>
    <p:extLst>
      <p:ext uri="{BB962C8B-B14F-4D97-AF65-F5344CB8AC3E}">
        <p14:creationId xmlns:p14="http://schemas.microsoft.com/office/powerpoint/2010/main" val="53594090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4400" dirty="0"/>
          </a:p>
        </p:txBody>
      </p:sp>
      <p:sp>
        <p:nvSpPr>
          <p:cNvPr id="4" name="Slide Number Placeholder 3"/>
          <p:cNvSpPr>
            <a:spLocks noGrp="1"/>
          </p:cNvSpPr>
          <p:nvPr>
            <p:ph type="sldNum" sz="quarter" idx="10"/>
          </p:nvPr>
        </p:nvSpPr>
        <p:spPr/>
        <p:txBody>
          <a:bodyPr/>
          <a:lstStyle/>
          <a:p>
            <a:fld id="{D91E0046-205A-1D4D-97ED-011E61778398}" type="slidenum">
              <a:rPr lang="en-US" smtClean="0"/>
              <a:t>3</a:t>
            </a:fld>
            <a:endParaRPr lang="en-US"/>
          </a:p>
        </p:txBody>
      </p:sp>
    </p:spTree>
    <p:extLst>
      <p:ext uri="{BB962C8B-B14F-4D97-AF65-F5344CB8AC3E}">
        <p14:creationId xmlns:p14="http://schemas.microsoft.com/office/powerpoint/2010/main" val="18068992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6DE8EC97-1636-4A95-82C5-64BCC6C6D336}" type="datetimeFigureOut">
              <a:rPr lang="en-IN" smtClean="0"/>
              <a:t>20/01/15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0ADE828-D113-4D48-A7D0-DC1F664D28AC}" type="slidenum">
              <a:rPr lang="en-IN" smtClean="0"/>
              <a:t>‹#›</a:t>
            </a:fld>
            <a:endParaRPr lang="en-IN"/>
          </a:p>
        </p:txBody>
      </p:sp>
    </p:spTree>
    <p:extLst>
      <p:ext uri="{BB962C8B-B14F-4D97-AF65-F5344CB8AC3E}">
        <p14:creationId xmlns:p14="http://schemas.microsoft.com/office/powerpoint/2010/main" val="2577198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DE8EC97-1636-4A95-82C5-64BCC6C6D336}" type="datetimeFigureOut">
              <a:rPr lang="en-IN" smtClean="0"/>
              <a:t>20/01/15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0ADE828-D113-4D48-A7D0-DC1F664D28AC}" type="slidenum">
              <a:rPr lang="en-IN" smtClean="0"/>
              <a:t>‹#›</a:t>
            </a:fld>
            <a:endParaRPr lang="en-IN"/>
          </a:p>
        </p:txBody>
      </p:sp>
    </p:spTree>
    <p:extLst>
      <p:ext uri="{BB962C8B-B14F-4D97-AF65-F5344CB8AC3E}">
        <p14:creationId xmlns:p14="http://schemas.microsoft.com/office/powerpoint/2010/main" val="429755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DE8EC97-1636-4A95-82C5-64BCC6C6D336}" type="datetimeFigureOut">
              <a:rPr lang="en-IN" smtClean="0"/>
              <a:t>20/01/15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0ADE828-D113-4D48-A7D0-DC1F664D28AC}" type="slidenum">
              <a:rPr lang="en-IN" smtClean="0"/>
              <a:t>‹#›</a:t>
            </a:fld>
            <a:endParaRPr lang="en-IN"/>
          </a:p>
        </p:txBody>
      </p:sp>
    </p:spTree>
    <p:extLst>
      <p:ext uri="{BB962C8B-B14F-4D97-AF65-F5344CB8AC3E}">
        <p14:creationId xmlns:p14="http://schemas.microsoft.com/office/powerpoint/2010/main" val="679164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DE8EC97-1636-4A95-82C5-64BCC6C6D336}" type="datetimeFigureOut">
              <a:rPr lang="en-IN" smtClean="0"/>
              <a:t>20/01/15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0ADE828-D113-4D48-A7D0-DC1F664D28AC}" type="slidenum">
              <a:rPr lang="en-IN" smtClean="0"/>
              <a:t>‹#›</a:t>
            </a:fld>
            <a:endParaRPr lang="en-IN"/>
          </a:p>
        </p:txBody>
      </p:sp>
    </p:spTree>
    <p:extLst>
      <p:ext uri="{BB962C8B-B14F-4D97-AF65-F5344CB8AC3E}">
        <p14:creationId xmlns:p14="http://schemas.microsoft.com/office/powerpoint/2010/main" val="2701573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E8EC97-1636-4A95-82C5-64BCC6C6D336}" type="datetimeFigureOut">
              <a:rPr lang="en-IN" smtClean="0"/>
              <a:t>20/01/15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0ADE828-D113-4D48-A7D0-DC1F664D28AC}" type="slidenum">
              <a:rPr lang="en-IN" smtClean="0"/>
              <a:t>‹#›</a:t>
            </a:fld>
            <a:endParaRPr lang="en-IN"/>
          </a:p>
        </p:txBody>
      </p:sp>
    </p:spTree>
    <p:extLst>
      <p:ext uri="{BB962C8B-B14F-4D97-AF65-F5344CB8AC3E}">
        <p14:creationId xmlns:p14="http://schemas.microsoft.com/office/powerpoint/2010/main" val="1117358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6DE8EC97-1636-4A95-82C5-64BCC6C6D336}" type="datetimeFigureOut">
              <a:rPr lang="en-IN" smtClean="0"/>
              <a:t>20/01/15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0ADE828-D113-4D48-A7D0-DC1F664D28AC}" type="slidenum">
              <a:rPr lang="en-IN" smtClean="0"/>
              <a:t>‹#›</a:t>
            </a:fld>
            <a:endParaRPr lang="en-IN"/>
          </a:p>
        </p:txBody>
      </p:sp>
    </p:spTree>
    <p:extLst>
      <p:ext uri="{BB962C8B-B14F-4D97-AF65-F5344CB8AC3E}">
        <p14:creationId xmlns:p14="http://schemas.microsoft.com/office/powerpoint/2010/main" val="1464801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6DE8EC97-1636-4A95-82C5-64BCC6C6D336}" type="datetimeFigureOut">
              <a:rPr lang="en-IN" smtClean="0"/>
              <a:t>20/01/15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0ADE828-D113-4D48-A7D0-DC1F664D28AC}" type="slidenum">
              <a:rPr lang="en-IN" smtClean="0"/>
              <a:t>‹#›</a:t>
            </a:fld>
            <a:endParaRPr lang="en-IN"/>
          </a:p>
        </p:txBody>
      </p:sp>
    </p:spTree>
    <p:extLst>
      <p:ext uri="{BB962C8B-B14F-4D97-AF65-F5344CB8AC3E}">
        <p14:creationId xmlns:p14="http://schemas.microsoft.com/office/powerpoint/2010/main" val="350145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6DE8EC97-1636-4A95-82C5-64BCC6C6D336}" type="datetimeFigureOut">
              <a:rPr lang="en-IN" smtClean="0"/>
              <a:t>20/01/15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0ADE828-D113-4D48-A7D0-DC1F664D28AC}" type="slidenum">
              <a:rPr lang="en-IN" smtClean="0"/>
              <a:t>‹#›</a:t>
            </a:fld>
            <a:endParaRPr lang="en-IN"/>
          </a:p>
        </p:txBody>
      </p:sp>
    </p:spTree>
    <p:extLst>
      <p:ext uri="{BB962C8B-B14F-4D97-AF65-F5344CB8AC3E}">
        <p14:creationId xmlns:p14="http://schemas.microsoft.com/office/powerpoint/2010/main" val="1749812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E8EC97-1636-4A95-82C5-64BCC6C6D336}" type="datetimeFigureOut">
              <a:rPr lang="en-IN" smtClean="0"/>
              <a:t>20/01/15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60ADE828-D113-4D48-A7D0-DC1F664D28AC}" type="slidenum">
              <a:rPr lang="en-IN" smtClean="0"/>
              <a:t>‹#›</a:t>
            </a:fld>
            <a:endParaRPr lang="en-IN"/>
          </a:p>
        </p:txBody>
      </p:sp>
    </p:spTree>
    <p:extLst>
      <p:ext uri="{BB962C8B-B14F-4D97-AF65-F5344CB8AC3E}">
        <p14:creationId xmlns:p14="http://schemas.microsoft.com/office/powerpoint/2010/main" val="1069279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E8EC97-1636-4A95-82C5-64BCC6C6D336}" type="datetimeFigureOut">
              <a:rPr lang="en-IN" smtClean="0"/>
              <a:t>20/01/15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0ADE828-D113-4D48-A7D0-DC1F664D28AC}" type="slidenum">
              <a:rPr lang="en-IN" smtClean="0"/>
              <a:t>‹#›</a:t>
            </a:fld>
            <a:endParaRPr lang="en-IN"/>
          </a:p>
        </p:txBody>
      </p:sp>
    </p:spTree>
    <p:extLst>
      <p:ext uri="{BB962C8B-B14F-4D97-AF65-F5344CB8AC3E}">
        <p14:creationId xmlns:p14="http://schemas.microsoft.com/office/powerpoint/2010/main" val="3831710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E8EC97-1636-4A95-82C5-64BCC6C6D336}" type="datetimeFigureOut">
              <a:rPr lang="en-IN" smtClean="0"/>
              <a:t>20/01/15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0ADE828-D113-4D48-A7D0-DC1F664D28AC}" type="slidenum">
              <a:rPr lang="en-IN" smtClean="0"/>
              <a:t>‹#›</a:t>
            </a:fld>
            <a:endParaRPr lang="en-IN"/>
          </a:p>
        </p:txBody>
      </p:sp>
    </p:spTree>
    <p:extLst>
      <p:ext uri="{BB962C8B-B14F-4D97-AF65-F5344CB8AC3E}">
        <p14:creationId xmlns:p14="http://schemas.microsoft.com/office/powerpoint/2010/main" val="411926561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E8EC97-1636-4A95-82C5-64BCC6C6D336}" type="datetimeFigureOut">
              <a:rPr lang="en-IN" smtClean="0"/>
              <a:t>20/01/15</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ADE828-D113-4D48-A7D0-DC1F664D28AC}" type="slidenum">
              <a:rPr lang="en-IN" smtClean="0"/>
              <a:t>‹#›</a:t>
            </a:fld>
            <a:endParaRPr lang="en-IN"/>
          </a:p>
        </p:txBody>
      </p:sp>
    </p:spTree>
    <p:extLst>
      <p:ext uri="{BB962C8B-B14F-4D97-AF65-F5344CB8AC3E}">
        <p14:creationId xmlns:p14="http://schemas.microsoft.com/office/powerpoint/2010/main" val="22066985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479255"/>
            <a:ext cx="7772400" cy="1470025"/>
          </a:xfrm>
        </p:spPr>
        <p:txBody>
          <a:bodyPr>
            <a:normAutofit fontScale="90000"/>
          </a:bodyPr>
          <a:lstStyle/>
          <a:p>
            <a:r>
              <a:rPr lang="en-US" sz="4800" dirty="0" smtClean="0">
                <a:solidFill>
                  <a:srgbClr val="1F497D"/>
                </a:solidFill>
                <a:effectLst>
                  <a:outerShdw blurRad="38100" dist="38100" dir="2700000" algn="tl">
                    <a:srgbClr val="000000">
                      <a:alpha val="43137"/>
                    </a:srgbClr>
                  </a:outerShdw>
                </a:effectLst>
                <a:latin typeface="Cooper Black" pitchFamily="18" charset="0"/>
              </a:rPr>
              <a:t>Conflict in a healthy Community</a:t>
            </a:r>
            <a:endParaRPr lang="en-IN" sz="4800" dirty="0">
              <a:solidFill>
                <a:srgbClr val="1F497D"/>
              </a:solidFill>
              <a:effectLst>
                <a:outerShdw blurRad="38100" dist="38100" dir="2700000" algn="tl">
                  <a:srgbClr val="000000">
                    <a:alpha val="43137"/>
                  </a:srgbClr>
                </a:outerShdw>
              </a:effectLst>
              <a:latin typeface="Cooper Black" pitchFamily="18" charset="0"/>
            </a:endParaRPr>
          </a:p>
        </p:txBody>
      </p:sp>
    </p:spTree>
    <p:extLst>
      <p:ext uri="{BB962C8B-B14F-4D97-AF65-F5344CB8AC3E}">
        <p14:creationId xmlns:p14="http://schemas.microsoft.com/office/powerpoint/2010/main" val="26527961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smtClean="0">
                <a:solidFill>
                  <a:srgbClr val="1F497D"/>
                </a:solidFill>
                <a:effectLst>
                  <a:outerShdw blurRad="38100" dist="38100" dir="2700000" algn="tl">
                    <a:srgbClr val="000000">
                      <a:alpha val="43137"/>
                    </a:srgbClr>
                  </a:outerShdw>
                </a:effectLst>
                <a:latin typeface="Cooper Black" pitchFamily="18" charset="0"/>
              </a:rPr>
              <a:t>Conflict in a healthy Community - 9</a:t>
            </a:r>
            <a:endParaRPr lang="en-IN" sz="3200" dirty="0">
              <a:solidFill>
                <a:srgbClr val="1F497D"/>
              </a:solidFill>
            </a:endParaRPr>
          </a:p>
        </p:txBody>
      </p:sp>
      <p:sp>
        <p:nvSpPr>
          <p:cNvPr id="3" name="Content Placeholder 2"/>
          <p:cNvSpPr txBox="1">
            <a:spLocks/>
          </p:cNvSpPr>
          <p:nvPr/>
        </p:nvSpPr>
        <p:spPr>
          <a:xfrm>
            <a:off x="457200" y="1124744"/>
            <a:ext cx="8229600" cy="5472608"/>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800" dirty="0" smtClean="0">
                <a:effectLst>
                  <a:outerShdw blurRad="38100" dist="38100" dir="2700000" algn="tl">
                    <a:srgbClr val="000000">
                      <a:alpha val="43137"/>
                    </a:srgbClr>
                  </a:outerShdw>
                </a:effectLst>
                <a:latin typeface="Berlin Sans FB"/>
                <a:cs typeface="Berlin Sans FB"/>
              </a:rPr>
              <a:t>Ephesians – </a:t>
            </a:r>
            <a:r>
              <a:rPr lang="en-US" sz="2800" dirty="0" smtClean="0">
                <a:effectLst>
                  <a:outerShdw blurRad="38100" dist="38100" dir="2700000" algn="tl">
                    <a:srgbClr val="000000">
                      <a:alpha val="43137"/>
                    </a:srgbClr>
                  </a:outerShdw>
                </a:effectLst>
                <a:latin typeface="Berlin Sans FB"/>
                <a:cs typeface="Berlin Sans FB"/>
              </a:rPr>
              <a:t>(Put On)</a:t>
            </a:r>
            <a:endParaRPr lang="en-US" sz="2800" dirty="0" smtClean="0">
              <a:effectLst>
                <a:outerShdw blurRad="38100" dist="38100" dir="2700000" algn="tl">
                  <a:srgbClr val="000000">
                    <a:alpha val="43137"/>
                  </a:srgbClr>
                </a:outerShdw>
              </a:effectLst>
              <a:latin typeface="Berlin Sans FB"/>
              <a:cs typeface="Berlin Sans FB"/>
            </a:endParaRPr>
          </a:p>
          <a:p>
            <a:pPr marL="0" indent="0">
              <a:buFont typeface="Arial" pitchFamily="34" charset="0"/>
              <a:buNone/>
            </a:pPr>
            <a:r>
              <a:rPr lang="en-US" sz="2800" u="sng" dirty="0" smtClean="0">
                <a:effectLst>
                  <a:outerShdw blurRad="38100" dist="38100" dir="2700000" algn="tl">
                    <a:srgbClr val="000000">
                      <a:alpha val="43137"/>
                    </a:srgbClr>
                  </a:outerShdw>
                </a:effectLst>
                <a:latin typeface="Berlin Sans FB"/>
                <a:cs typeface="Berlin Sans FB"/>
              </a:rPr>
              <a:t>Words that describe a healthy community</a:t>
            </a:r>
          </a:p>
          <a:p>
            <a:pPr marL="0" indent="0">
              <a:buFont typeface="Arial" pitchFamily="34" charset="0"/>
              <a:buNone/>
            </a:pPr>
            <a:r>
              <a:rPr lang="en-US" sz="2800" dirty="0" smtClean="0">
                <a:effectLst>
                  <a:outerShdw blurRad="38100" dist="38100" dir="2700000" algn="tl">
                    <a:srgbClr val="000000">
                      <a:alpha val="43137"/>
                    </a:srgbClr>
                  </a:outerShdw>
                </a:effectLst>
                <a:latin typeface="Berlin Sans FB"/>
                <a:cs typeface="Berlin Sans FB"/>
              </a:rPr>
              <a:t>- Grace, peace, blessed, holy, blameless, wisdom, understanding, revelation, hope, saved, made alive, kind, good works, built together, rooted in love, righteousness, truthfulness, hard working, serving, compassionate, forgiving, imitators of God, children of light, goodness, praising, thankful, submissive, sacrificial, serving, </a:t>
            </a:r>
            <a:r>
              <a:rPr lang="en-US" sz="2800" dirty="0" err="1" smtClean="0">
                <a:effectLst>
                  <a:outerShdw blurRad="38100" dist="38100" dir="2700000" algn="tl">
                    <a:srgbClr val="000000">
                      <a:alpha val="43137"/>
                    </a:srgbClr>
                  </a:outerShdw>
                </a:effectLst>
                <a:latin typeface="Berlin Sans FB"/>
                <a:cs typeface="Berlin Sans FB"/>
              </a:rPr>
              <a:t>honouring</a:t>
            </a:r>
            <a:r>
              <a:rPr lang="en-US" sz="2800" dirty="0" smtClean="0">
                <a:effectLst>
                  <a:outerShdw blurRad="38100" dist="38100" dir="2700000" algn="tl">
                    <a:srgbClr val="000000">
                      <a:alpha val="43137"/>
                    </a:srgbClr>
                  </a:outerShdw>
                </a:effectLst>
                <a:latin typeface="Berlin Sans FB"/>
                <a:cs typeface="Berlin Sans FB"/>
              </a:rPr>
              <a:t>, respecting, sincerity of heart, wholeheartedness, prayerful, etc.</a:t>
            </a:r>
          </a:p>
          <a:p>
            <a:pPr marL="0" indent="0">
              <a:buFont typeface="Arial" pitchFamily="34" charset="0"/>
              <a:buNone/>
            </a:pPr>
            <a:r>
              <a:rPr lang="en-US" sz="2800" dirty="0" smtClean="0">
                <a:effectLst>
                  <a:outerShdw blurRad="38100" dist="38100" dir="2700000" algn="tl">
                    <a:srgbClr val="000000">
                      <a:alpha val="43137"/>
                    </a:srgbClr>
                  </a:outerShdw>
                </a:effectLst>
                <a:latin typeface="Berlin Sans FB"/>
                <a:cs typeface="Berlin Sans FB"/>
              </a:rPr>
              <a:t>What a contrast!!!</a:t>
            </a:r>
          </a:p>
          <a:p>
            <a:pPr marL="0" indent="0">
              <a:buFont typeface="Arial" pitchFamily="34" charset="0"/>
              <a:buNone/>
            </a:pPr>
            <a:endParaRPr lang="en-US" sz="2800" dirty="0" smtClean="0">
              <a:effectLst>
                <a:outerShdw blurRad="38100" dist="38100" dir="2700000" algn="tl">
                  <a:srgbClr val="000000">
                    <a:alpha val="43137"/>
                  </a:srgbClr>
                </a:outerShdw>
              </a:effectLst>
              <a:latin typeface="Berlin Sans FB"/>
              <a:cs typeface="Berlin Sans FB"/>
            </a:endParaRPr>
          </a:p>
        </p:txBody>
      </p:sp>
    </p:spTree>
    <p:extLst>
      <p:ext uri="{BB962C8B-B14F-4D97-AF65-F5344CB8AC3E}">
        <p14:creationId xmlns:p14="http://schemas.microsoft.com/office/powerpoint/2010/main" val="329532363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smtClean="0">
                <a:solidFill>
                  <a:srgbClr val="1F497D"/>
                </a:solidFill>
                <a:effectLst>
                  <a:outerShdw blurRad="38100" dist="38100" dir="2700000" algn="tl">
                    <a:srgbClr val="000000">
                      <a:alpha val="43137"/>
                    </a:srgbClr>
                  </a:outerShdw>
                </a:effectLst>
                <a:latin typeface="Cooper Black" pitchFamily="18" charset="0"/>
              </a:rPr>
              <a:t>Conflict in a healthy Community - 7</a:t>
            </a:r>
            <a:endParaRPr lang="en-IN" sz="3200" dirty="0">
              <a:solidFill>
                <a:srgbClr val="1F497D"/>
              </a:solidFill>
            </a:endParaRPr>
          </a:p>
        </p:txBody>
      </p:sp>
      <p:sp>
        <p:nvSpPr>
          <p:cNvPr id="3" name="Content Placeholder 2"/>
          <p:cNvSpPr txBox="1">
            <a:spLocks/>
          </p:cNvSpPr>
          <p:nvPr/>
        </p:nvSpPr>
        <p:spPr>
          <a:xfrm>
            <a:off x="457200" y="1124744"/>
            <a:ext cx="8229600" cy="5472608"/>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800" dirty="0" err="1" smtClean="0">
                <a:effectLst>
                  <a:outerShdw blurRad="38100" dist="38100" dir="2700000" algn="tl">
                    <a:srgbClr val="000000">
                      <a:alpha val="43137"/>
                    </a:srgbClr>
                  </a:outerShdw>
                </a:effectLst>
                <a:latin typeface="Berlin Sans FB"/>
                <a:cs typeface="Berlin Sans FB"/>
              </a:rPr>
              <a:t>Eph</a:t>
            </a:r>
            <a:r>
              <a:rPr lang="en-US" sz="2800" dirty="0" smtClean="0">
                <a:effectLst>
                  <a:outerShdw blurRad="38100" dist="38100" dir="2700000" algn="tl">
                    <a:srgbClr val="000000">
                      <a:alpha val="43137"/>
                    </a:srgbClr>
                  </a:outerShdw>
                </a:effectLst>
                <a:latin typeface="Berlin Sans FB"/>
                <a:cs typeface="Berlin Sans FB"/>
              </a:rPr>
              <a:t> 5 &amp; 6 – Different categories of a healthy community (and it specifies my role in maintaining a healthy community)</a:t>
            </a:r>
          </a:p>
          <a:p>
            <a:pPr marL="0" indent="0">
              <a:buFont typeface="Arial" pitchFamily="34" charset="0"/>
              <a:buNone/>
            </a:pPr>
            <a:endParaRPr lang="en-US" sz="1800" dirty="0" smtClean="0">
              <a:effectLst>
                <a:outerShdw blurRad="38100" dist="38100" dir="2700000" algn="tl">
                  <a:srgbClr val="000000">
                    <a:alpha val="43137"/>
                  </a:srgbClr>
                </a:outerShdw>
              </a:effectLst>
              <a:latin typeface="Berlin Sans FB"/>
              <a:cs typeface="Berlin Sans FB"/>
            </a:endParaRPr>
          </a:p>
          <a:p>
            <a:pPr>
              <a:buSzPct val="75000"/>
              <a:buFont typeface="Wingdings" charset="2"/>
              <a:buChar char="v"/>
            </a:pPr>
            <a:r>
              <a:rPr lang="en-US" sz="2800" dirty="0" smtClean="0">
                <a:effectLst>
                  <a:outerShdw blurRad="38100" dist="38100" dir="2700000" algn="tl">
                    <a:srgbClr val="000000">
                      <a:alpha val="43137"/>
                    </a:srgbClr>
                  </a:outerShdw>
                </a:effectLst>
                <a:latin typeface="Berlin Sans FB"/>
                <a:cs typeface="Berlin Sans FB"/>
              </a:rPr>
              <a:t>Church as a community</a:t>
            </a:r>
          </a:p>
          <a:p>
            <a:pPr>
              <a:buSzPct val="75000"/>
              <a:buFont typeface="Wingdings" charset="2"/>
              <a:buChar char="v"/>
            </a:pPr>
            <a:r>
              <a:rPr lang="en-US" sz="2800" dirty="0" smtClean="0">
                <a:effectLst>
                  <a:outerShdw blurRad="38100" dist="38100" dir="2700000" algn="tl">
                    <a:srgbClr val="000000">
                      <a:alpha val="43137"/>
                    </a:srgbClr>
                  </a:outerShdw>
                </a:effectLst>
                <a:latin typeface="Berlin Sans FB"/>
                <a:cs typeface="Berlin Sans FB"/>
              </a:rPr>
              <a:t>Family – Husband and wife</a:t>
            </a:r>
          </a:p>
          <a:p>
            <a:pPr>
              <a:buSzPct val="75000"/>
              <a:buFont typeface="Wingdings" charset="2"/>
              <a:buChar char="v"/>
            </a:pPr>
            <a:r>
              <a:rPr lang="en-US" sz="2800" dirty="0" smtClean="0">
                <a:effectLst>
                  <a:outerShdw blurRad="38100" dist="38100" dir="2700000" algn="tl">
                    <a:srgbClr val="000000">
                      <a:alpha val="43137"/>
                    </a:srgbClr>
                  </a:outerShdw>
                </a:effectLst>
                <a:latin typeface="Berlin Sans FB"/>
                <a:cs typeface="Berlin Sans FB"/>
              </a:rPr>
              <a:t>Parents and </a:t>
            </a:r>
            <a:r>
              <a:rPr lang="en-US" sz="2800" dirty="0" smtClean="0">
                <a:effectLst>
                  <a:outerShdw blurRad="38100" dist="38100" dir="2700000" algn="tl">
                    <a:srgbClr val="000000">
                      <a:alpha val="43137"/>
                    </a:srgbClr>
                  </a:outerShdw>
                </a:effectLst>
                <a:latin typeface="Berlin Sans FB"/>
                <a:cs typeface="Berlin Sans FB"/>
              </a:rPr>
              <a:t>children (and extended family)</a:t>
            </a:r>
            <a:endParaRPr lang="en-US" sz="2800" dirty="0" smtClean="0">
              <a:effectLst>
                <a:outerShdw blurRad="38100" dist="38100" dir="2700000" algn="tl">
                  <a:srgbClr val="000000">
                    <a:alpha val="43137"/>
                  </a:srgbClr>
                </a:outerShdw>
              </a:effectLst>
              <a:latin typeface="Berlin Sans FB"/>
              <a:cs typeface="Berlin Sans FB"/>
            </a:endParaRPr>
          </a:p>
          <a:p>
            <a:pPr>
              <a:buSzPct val="75000"/>
              <a:buFont typeface="Wingdings" charset="2"/>
              <a:buChar char="v"/>
            </a:pPr>
            <a:r>
              <a:rPr lang="en-US" sz="2800" dirty="0" smtClean="0">
                <a:effectLst>
                  <a:outerShdw blurRad="38100" dist="38100" dir="2700000" algn="tl">
                    <a:srgbClr val="000000">
                      <a:alpha val="43137"/>
                    </a:srgbClr>
                  </a:outerShdw>
                </a:effectLst>
                <a:latin typeface="Berlin Sans FB"/>
                <a:cs typeface="Berlin Sans FB"/>
              </a:rPr>
              <a:t>Employers and </a:t>
            </a:r>
            <a:r>
              <a:rPr lang="en-US" sz="2800" dirty="0" smtClean="0">
                <a:effectLst>
                  <a:outerShdw blurRad="38100" dist="38100" dir="2700000" algn="tl">
                    <a:srgbClr val="000000">
                      <a:alpha val="43137"/>
                    </a:srgbClr>
                  </a:outerShdw>
                </a:effectLst>
                <a:latin typeface="Berlin Sans FB"/>
                <a:cs typeface="Berlin Sans FB"/>
              </a:rPr>
              <a:t>employees</a:t>
            </a:r>
          </a:p>
          <a:p>
            <a:pPr>
              <a:buSzPct val="75000"/>
              <a:buFont typeface="Wingdings" charset="2"/>
              <a:buChar char="v"/>
            </a:pPr>
            <a:r>
              <a:rPr lang="en-US" sz="2800" dirty="0" smtClean="0">
                <a:effectLst>
                  <a:outerShdw blurRad="38100" dist="38100" dir="2700000" algn="tl">
                    <a:srgbClr val="000000">
                      <a:alpha val="43137"/>
                    </a:srgbClr>
                  </a:outerShdw>
                </a:effectLst>
                <a:latin typeface="Berlin Sans FB"/>
                <a:cs typeface="Berlin Sans FB"/>
              </a:rPr>
              <a:t>Society (note the real enemy – Ephesians 6:10…)</a:t>
            </a:r>
            <a:endParaRPr lang="en-US" sz="2800" dirty="0" smtClean="0">
              <a:effectLst>
                <a:outerShdw blurRad="38100" dist="38100" dir="2700000" algn="tl">
                  <a:srgbClr val="000000">
                    <a:alpha val="43137"/>
                  </a:srgbClr>
                </a:outerShdw>
              </a:effectLst>
              <a:latin typeface="Berlin Sans FB"/>
              <a:cs typeface="Berlin Sans FB"/>
            </a:endParaRPr>
          </a:p>
          <a:p>
            <a:pPr marL="0" indent="0">
              <a:buFont typeface="Arial" pitchFamily="34" charset="0"/>
              <a:buNone/>
            </a:pPr>
            <a:endParaRPr lang="en-US" sz="2000" u="sng" dirty="0" smtClean="0">
              <a:solidFill>
                <a:srgbClr val="1F497D"/>
              </a:solidFill>
              <a:effectLst>
                <a:outerShdw blurRad="38100" dist="38100" dir="2700000" algn="tl">
                  <a:srgbClr val="000000">
                    <a:alpha val="43137"/>
                  </a:srgbClr>
                </a:outerShdw>
              </a:effectLst>
              <a:latin typeface="Berlin Sans FB"/>
              <a:cs typeface="Berlin Sans FB"/>
            </a:endParaRPr>
          </a:p>
          <a:p>
            <a:pPr marL="0" indent="0">
              <a:buFont typeface="Arial" pitchFamily="34" charset="0"/>
              <a:buNone/>
            </a:pPr>
            <a:r>
              <a:rPr lang="en-US" u="sng" dirty="0" smtClean="0">
                <a:solidFill>
                  <a:srgbClr val="1F497D"/>
                </a:solidFill>
                <a:effectLst>
                  <a:outerShdw blurRad="38100" dist="38100" dir="2700000" algn="tl">
                    <a:srgbClr val="000000">
                      <a:alpha val="43137"/>
                    </a:srgbClr>
                  </a:outerShdw>
                </a:effectLst>
                <a:latin typeface="Berlin Sans FB"/>
                <a:cs typeface="Berlin Sans FB"/>
              </a:rPr>
              <a:t>Conclusion</a:t>
            </a:r>
            <a:r>
              <a:rPr lang="en-US" sz="2800" dirty="0" smtClean="0">
                <a:effectLst>
                  <a:outerShdw blurRad="38100" dist="38100" dir="2700000" algn="tl">
                    <a:srgbClr val="000000">
                      <a:alpha val="43137"/>
                    </a:srgbClr>
                  </a:outerShdw>
                </a:effectLst>
                <a:latin typeface="Berlin Sans FB"/>
                <a:cs typeface="Berlin Sans FB"/>
              </a:rPr>
              <a:t>:        SIT,  WALK &amp; STAND</a:t>
            </a:r>
            <a:endParaRPr lang="en-US" sz="2800" dirty="0" smtClean="0">
              <a:effectLst>
                <a:outerShdw blurRad="38100" dist="38100" dir="2700000" algn="tl">
                  <a:srgbClr val="000000">
                    <a:alpha val="43137"/>
                  </a:srgbClr>
                </a:outerShdw>
              </a:effectLst>
              <a:latin typeface="Berlin Sans FB"/>
              <a:cs typeface="Berlin Sans FB"/>
            </a:endParaRPr>
          </a:p>
        </p:txBody>
      </p:sp>
    </p:spTree>
    <p:extLst>
      <p:ext uri="{BB962C8B-B14F-4D97-AF65-F5344CB8AC3E}">
        <p14:creationId xmlns:p14="http://schemas.microsoft.com/office/powerpoint/2010/main" val="366933239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1F497D"/>
                </a:solidFill>
                <a:effectLst>
                  <a:outerShdw blurRad="38100" dist="38100" dir="2700000" algn="tl">
                    <a:srgbClr val="000000">
                      <a:alpha val="43137"/>
                    </a:srgbClr>
                  </a:outerShdw>
                </a:effectLst>
                <a:latin typeface="Cooper Black" pitchFamily="18" charset="0"/>
              </a:rPr>
              <a:t>Conflicts  Everywhere</a:t>
            </a:r>
            <a:endParaRPr lang="en-US" sz="3200" dirty="0">
              <a:solidFill>
                <a:srgbClr val="1F497D"/>
              </a:solidFill>
            </a:endParaRPr>
          </a:p>
        </p:txBody>
      </p:sp>
      <p:sp>
        <p:nvSpPr>
          <p:cNvPr id="3" name="Vertical Text Placeholder 2"/>
          <p:cNvSpPr>
            <a:spLocks noGrp="1"/>
          </p:cNvSpPr>
          <p:nvPr>
            <p:ph type="body" orient="vert" idx="1"/>
          </p:nvPr>
        </p:nvSpPr>
        <p:spPr>
          <a:xfrm>
            <a:off x="457200" y="1600200"/>
            <a:ext cx="8229600" cy="5141168"/>
          </a:xfrm>
        </p:spPr>
        <p:txBody>
          <a:bodyPr vert="horz">
            <a:normAutofit/>
          </a:bodyPr>
          <a:lstStyle/>
          <a:p>
            <a:pPr marL="0" indent="0">
              <a:buNone/>
            </a:pPr>
            <a:r>
              <a:rPr lang="en-US" u="sng" dirty="0" smtClean="0">
                <a:solidFill>
                  <a:srgbClr val="1F497D"/>
                </a:solidFill>
                <a:latin typeface="Berlin Sans FB"/>
                <a:cs typeface="Berlin Sans FB"/>
              </a:rPr>
              <a:t>Introduction</a:t>
            </a:r>
            <a:r>
              <a:rPr lang="en-US" dirty="0" smtClean="0">
                <a:latin typeface="Berlin Sans FB"/>
                <a:cs typeface="Berlin Sans FB"/>
              </a:rPr>
              <a:t> - </a:t>
            </a:r>
            <a:r>
              <a:rPr lang="en-US" sz="2800" dirty="0" smtClean="0">
                <a:latin typeface="Berlin Sans FB"/>
                <a:cs typeface="Berlin Sans FB"/>
              </a:rPr>
              <a:t>Conflicts everywhere</a:t>
            </a:r>
          </a:p>
          <a:p>
            <a:r>
              <a:rPr lang="en-US" sz="2800" dirty="0" smtClean="0">
                <a:latin typeface="Berlin Sans FB"/>
                <a:cs typeface="Berlin Sans FB"/>
              </a:rPr>
              <a:t>International conflict</a:t>
            </a:r>
          </a:p>
          <a:p>
            <a:r>
              <a:rPr lang="en-US" sz="2800" dirty="0" smtClean="0">
                <a:latin typeface="Berlin Sans FB"/>
                <a:cs typeface="Berlin Sans FB"/>
              </a:rPr>
              <a:t>National conflict</a:t>
            </a:r>
          </a:p>
          <a:p>
            <a:r>
              <a:rPr lang="en-US" sz="2800" dirty="0" smtClean="0">
                <a:latin typeface="Berlin Sans FB"/>
                <a:cs typeface="Berlin Sans FB"/>
              </a:rPr>
              <a:t>Regional conflict</a:t>
            </a:r>
          </a:p>
          <a:p>
            <a:r>
              <a:rPr lang="en-US" sz="2800" dirty="0" smtClean="0">
                <a:latin typeface="Berlin Sans FB"/>
                <a:cs typeface="Berlin Sans FB"/>
              </a:rPr>
              <a:t>Language conflict</a:t>
            </a:r>
          </a:p>
          <a:p>
            <a:r>
              <a:rPr lang="en-US" sz="2800" dirty="0">
                <a:latin typeface="Berlin Sans FB"/>
                <a:cs typeface="Berlin Sans FB"/>
              </a:rPr>
              <a:t>Ideological conflict</a:t>
            </a:r>
          </a:p>
          <a:p>
            <a:r>
              <a:rPr lang="en-US" sz="2800" dirty="0" smtClean="0">
                <a:latin typeface="Berlin Sans FB"/>
                <a:cs typeface="Berlin Sans FB"/>
              </a:rPr>
              <a:t>Religious conflict</a:t>
            </a:r>
          </a:p>
          <a:p>
            <a:r>
              <a:rPr lang="en-US" sz="2800" dirty="0" smtClean="0">
                <a:latin typeface="Berlin Sans FB"/>
                <a:cs typeface="Berlin Sans FB"/>
              </a:rPr>
              <a:t>Denominational conflict</a:t>
            </a:r>
          </a:p>
          <a:p>
            <a:r>
              <a:rPr lang="en-US" sz="2800" dirty="0" smtClean="0">
                <a:latin typeface="Berlin Sans FB"/>
                <a:cs typeface="Berlin Sans FB"/>
              </a:rPr>
              <a:t>Conflict in the home</a:t>
            </a:r>
            <a:endParaRPr lang="en-US" sz="2800" dirty="0">
              <a:latin typeface="Berlin Sans FB"/>
              <a:cs typeface="Berlin Sans FB"/>
            </a:endParaRPr>
          </a:p>
        </p:txBody>
      </p:sp>
    </p:spTree>
    <p:extLst>
      <p:ext uri="{BB962C8B-B14F-4D97-AF65-F5344CB8AC3E}">
        <p14:creationId xmlns:p14="http://schemas.microsoft.com/office/powerpoint/2010/main" val="26779455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noAutofit/>
          </a:bodyPr>
          <a:lstStyle/>
          <a:p>
            <a:r>
              <a:rPr lang="en-US" sz="3200" dirty="0">
                <a:solidFill>
                  <a:srgbClr val="1F497D"/>
                </a:solidFill>
                <a:effectLst>
                  <a:outerShdw blurRad="38100" dist="38100" dir="2700000" algn="tl">
                    <a:srgbClr val="000000">
                      <a:alpha val="43137"/>
                    </a:srgbClr>
                  </a:outerShdw>
                </a:effectLst>
                <a:latin typeface="Cooper Black" pitchFamily="18" charset="0"/>
              </a:rPr>
              <a:t>Conflict in a healthy Community </a:t>
            </a:r>
            <a:r>
              <a:rPr lang="en-US" sz="3200" dirty="0" smtClean="0">
                <a:solidFill>
                  <a:srgbClr val="1F497D"/>
                </a:solidFill>
                <a:effectLst>
                  <a:outerShdw blurRad="38100" dist="38100" dir="2700000" algn="tl">
                    <a:srgbClr val="000000">
                      <a:alpha val="43137"/>
                    </a:srgbClr>
                  </a:outerShdw>
                </a:effectLst>
                <a:latin typeface="Cooper Black" pitchFamily="18" charset="0"/>
              </a:rPr>
              <a:t>- 1</a:t>
            </a:r>
            <a:endParaRPr lang="en-IN" sz="3200" dirty="0">
              <a:solidFill>
                <a:srgbClr val="1F497D"/>
              </a:solidFill>
            </a:endParaRPr>
          </a:p>
        </p:txBody>
      </p:sp>
      <p:sp>
        <p:nvSpPr>
          <p:cNvPr id="3" name="Content Placeholder 2"/>
          <p:cNvSpPr>
            <a:spLocks noGrp="1"/>
          </p:cNvSpPr>
          <p:nvPr>
            <p:ph idx="1"/>
          </p:nvPr>
        </p:nvSpPr>
        <p:spPr>
          <a:xfrm>
            <a:off x="457200" y="1412776"/>
            <a:ext cx="8229600" cy="5328592"/>
          </a:xfrm>
        </p:spPr>
        <p:txBody>
          <a:bodyPr>
            <a:normAutofit fontScale="92500"/>
          </a:bodyPr>
          <a:lstStyle/>
          <a:p>
            <a:pPr marL="0" indent="0">
              <a:buNone/>
            </a:pPr>
            <a:r>
              <a:rPr lang="en-US" sz="3000" u="sng" dirty="0" smtClean="0">
                <a:solidFill>
                  <a:srgbClr val="1F497D"/>
                </a:solidFill>
                <a:effectLst>
                  <a:outerShdw blurRad="38100" dist="38100" dir="2700000" algn="tl">
                    <a:srgbClr val="000000">
                      <a:alpha val="43137"/>
                    </a:srgbClr>
                  </a:outerShdw>
                </a:effectLst>
                <a:latin typeface="Berlin Sans FB"/>
                <a:cs typeface="Berlin Sans FB"/>
              </a:rPr>
              <a:t>The first conflict </a:t>
            </a:r>
            <a:r>
              <a:rPr lang="en-US" sz="3000" dirty="0" smtClean="0">
                <a:effectLst>
                  <a:outerShdw blurRad="38100" dist="38100" dir="2700000" algn="tl">
                    <a:srgbClr val="000000">
                      <a:alpha val="43137"/>
                    </a:srgbClr>
                  </a:outerShdw>
                </a:effectLst>
                <a:latin typeface="Berlin Sans FB"/>
                <a:cs typeface="Berlin Sans FB"/>
              </a:rPr>
              <a:t>– Garden of Eden (tale of 2 seeds)</a:t>
            </a:r>
          </a:p>
          <a:p>
            <a:pPr marL="0" indent="0">
              <a:buNone/>
            </a:pPr>
            <a:r>
              <a:rPr lang="en-US" sz="3000" dirty="0" smtClean="0">
                <a:effectLst>
                  <a:outerShdw blurRad="38100" dist="38100" dir="2700000" algn="tl">
                    <a:srgbClr val="000000">
                      <a:alpha val="43137"/>
                    </a:srgbClr>
                  </a:outerShdw>
                </a:effectLst>
                <a:latin typeface="Berlin Sans FB"/>
                <a:cs typeface="Berlin Sans FB"/>
              </a:rPr>
              <a:t>Definition of Sin – living a lifestyle independent of God</a:t>
            </a:r>
          </a:p>
          <a:p>
            <a:pPr marL="0" indent="0">
              <a:buNone/>
            </a:pPr>
            <a:r>
              <a:rPr lang="en-US" sz="3000" dirty="0">
                <a:effectLst>
                  <a:outerShdw blurRad="38100" dist="38100" dir="2700000" algn="tl">
                    <a:srgbClr val="000000">
                      <a:alpha val="43137"/>
                    </a:srgbClr>
                  </a:outerShdw>
                </a:effectLst>
                <a:latin typeface="Berlin Sans FB"/>
                <a:cs typeface="Berlin Sans FB"/>
              </a:rPr>
              <a:t>R</a:t>
            </a:r>
            <a:r>
              <a:rPr lang="en-US" sz="3000" dirty="0" smtClean="0">
                <a:effectLst>
                  <a:outerShdw blurRad="38100" dist="38100" dir="2700000" algn="tl">
                    <a:srgbClr val="000000">
                      <a:alpha val="43137"/>
                    </a:srgbClr>
                  </a:outerShdw>
                </a:effectLst>
                <a:latin typeface="Berlin Sans FB"/>
                <a:cs typeface="Berlin Sans FB"/>
              </a:rPr>
              <a:t>esult - Conflict with God (vertical)</a:t>
            </a:r>
          </a:p>
          <a:p>
            <a:pPr marL="0" indent="0">
              <a:buNone/>
            </a:pPr>
            <a:r>
              <a:rPr lang="en-US" sz="3000" dirty="0" smtClean="0">
                <a:effectLst>
                  <a:outerShdw blurRad="38100" dist="38100" dir="2700000" algn="tl">
                    <a:srgbClr val="000000">
                      <a:alpha val="43137"/>
                    </a:srgbClr>
                  </a:outerShdw>
                </a:effectLst>
                <a:latin typeface="Berlin Sans FB"/>
                <a:cs typeface="Berlin Sans FB"/>
              </a:rPr>
              <a:t>	   Conflict in human relationship (Horizontal)</a:t>
            </a:r>
          </a:p>
          <a:p>
            <a:pPr marL="0" indent="0">
              <a:buNone/>
            </a:pPr>
            <a:endParaRPr lang="en-US" sz="3000" dirty="0">
              <a:effectLst>
                <a:outerShdw blurRad="38100" dist="38100" dir="2700000" algn="tl">
                  <a:srgbClr val="000000">
                    <a:alpha val="43137"/>
                  </a:srgbClr>
                </a:outerShdw>
              </a:effectLst>
              <a:latin typeface="Berlin Sans FB"/>
              <a:cs typeface="Berlin Sans FB"/>
            </a:endParaRPr>
          </a:p>
          <a:p>
            <a:pPr marL="0" indent="0">
              <a:buNone/>
            </a:pPr>
            <a:r>
              <a:rPr lang="en-US" sz="3000" u="sng" dirty="0" smtClean="0">
                <a:solidFill>
                  <a:schemeClr val="tx2"/>
                </a:solidFill>
                <a:effectLst>
                  <a:outerShdw blurRad="38100" dist="38100" dir="2700000" algn="tl">
                    <a:srgbClr val="000000">
                      <a:alpha val="43137"/>
                    </a:srgbClr>
                  </a:outerShdw>
                </a:effectLst>
                <a:latin typeface="Berlin Sans FB"/>
                <a:cs typeface="Berlin Sans FB"/>
              </a:rPr>
              <a:t>Solution – The cross</a:t>
            </a:r>
            <a:r>
              <a:rPr lang="en-US" sz="3000" u="sng" dirty="0">
                <a:solidFill>
                  <a:schemeClr val="tx2"/>
                </a:solidFill>
                <a:effectLst>
                  <a:outerShdw blurRad="38100" dist="38100" dir="2700000" algn="tl">
                    <a:srgbClr val="000000">
                      <a:alpha val="43137"/>
                    </a:srgbClr>
                  </a:outerShdw>
                </a:effectLst>
                <a:latin typeface="Berlin Sans FB"/>
                <a:cs typeface="Berlin Sans FB"/>
              </a:rPr>
              <a:t> </a:t>
            </a:r>
            <a:endParaRPr lang="en-US" sz="3000" u="sng" dirty="0" smtClean="0">
              <a:solidFill>
                <a:schemeClr val="tx2"/>
              </a:solidFill>
              <a:effectLst>
                <a:outerShdw blurRad="38100" dist="38100" dir="2700000" algn="tl">
                  <a:srgbClr val="000000">
                    <a:alpha val="43137"/>
                  </a:srgbClr>
                </a:outerShdw>
              </a:effectLst>
              <a:latin typeface="Berlin Sans FB"/>
              <a:cs typeface="Berlin Sans FB"/>
            </a:endParaRPr>
          </a:p>
          <a:p>
            <a:pPr marL="0" indent="0">
              <a:buNone/>
            </a:pPr>
            <a:r>
              <a:rPr lang="en-US" sz="3000" dirty="0" smtClean="0">
                <a:effectLst>
                  <a:outerShdw blurRad="38100" dist="38100" dir="2700000" algn="tl">
                    <a:srgbClr val="000000">
                      <a:alpha val="43137"/>
                    </a:srgbClr>
                  </a:outerShdw>
                </a:effectLst>
                <a:latin typeface="Berlin Sans FB"/>
                <a:cs typeface="Berlin Sans FB"/>
              </a:rPr>
              <a:t>It has 2 components – vertical and horizontal</a:t>
            </a:r>
          </a:p>
          <a:p>
            <a:pPr marL="0" indent="0">
              <a:buNone/>
            </a:pPr>
            <a:r>
              <a:rPr lang="en-US" sz="3000" dirty="0" smtClean="0">
                <a:effectLst>
                  <a:outerShdw blurRad="38100" dist="38100" dir="2700000" algn="tl">
                    <a:srgbClr val="000000">
                      <a:alpha val="43137"/>
                    </a:srgbClr>
                  </a:outerShdw>
                </a:effectLst>
                <a:latin typeface="Berlin Sans FB"/>
                <a:cs typeface="Berlin Sans FB"/>
              </a:rPr>
              <a:t>Reconciliation in the vertical dimension.</a:t>
            </a:r>
          </a:p>
          <a:p>
            <a:pPr marL="0" indent="0">
              <a:buNone/>
            </a:pPr>
            <a:r>
              <a:rPr lang="en-US" sz="3000" dirty="0" smtClean="0">
                <a:effectLst>
                  <a:outerShdw blurRad="38100" dist="38100" dir="2700000" algn="tl">
                    <a:srgbClr val="000000">
                      <a:alpha val="43137"/>
                    </a:srgbClr>
                  </a:outerShdw>
                </a:effectLst>
                <a:latin typeface="Berlin Sans FB"/>
                <a:cs typeface="Berlin Sans FB"/>
              </a:rPr>
              <a:t>God took initiative and bridged the divide.</a:t>
            </a:r>
          </a:p>
          <a:p>
            <a:pPr marL="0" indent="0">
              <a:buNone/>
            </a:pPr>
            <a:r>
              <a:rPr lang="en-US" sz="3000" dirty="0" smtClean="0">
                <a:effectLst>
                  <a:outerShdw blurRad="38100" dist="38100" dir="2700000" algn="tl">
                    <a:srgbClr val="000000">
                      <a:alpha val="43137"/>
                    </a:srgbClr>
                  </a:outerShdw>
                </a:effectLst>
                <a:latin typeface="Berlin Sans FB"/>
                <a:cs typeface="Berlin Sans FB"/>
              </a:rPr>
              <a:t>Curtain ripped from top to bottom (very high curtain)</a:t>
            </a:r>
            <a:endParaRPr lang="en-US" sz="2800" dirty="0" smtClean="0">
              <a:effectLst>
                <a:outerShdw blurRad="38100" dist="38100" dir="2700000" algn="tl">
                  <a:srgbClr val="000000">
                    <a:alpha val="43137"/>
                  </a:srgbClr>
                </a:outerShdw>
              </a:effectLst>
              <a:latin typeface="Berlin Sans FB"/>
              <a:cs typeface="Berlin Sans FB"/>
            </a:endParaRPr>
          </a:p>
        </p:txBody>
      </p:sp>
    </p:spTree>
    <p:extLst>
      <p:ext uri="{BB962C8B-B14F-4D97-AF65-F5344CB8AC3E}">
        <p14:creationId xmlns:p14="http://schemas.microsoft.com/office/powerpoint/2010/main" val="71615522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smtClean="0">
                <a:solidFill>
                  <a:srgbClr val="1F497D"/>
                </a:solidFill>
                <a:effectLst>
                  <a:outerShdw blurRad="38100" dist="38100" dir="2700000" algn="tl">
                    <a:srgbClr val="000000">
                      <a:alpha val="43137"/>
                    </a:srgbClr>
                  </a:outerShdw>
                </a:effectLst>
                <a:latin typeface="Cooper Black" pitchFamily="18" charset="0"/>
              </a:rPr>
              <a:t>Conflict in a healthy Community - 2</a:t>
            </a:r>
            <a:endParaRPr lang="en-IN" sz="3200" dirty="0">
              <a:solidFill>
                <a:srgbClr val="1F497D"/>
              </a:solidFill>
            </a:endParaRPr>
          </a:p>
        </p:txBody>
      </p:sp>
      <p:sp>
        <p:nvSpPr>
          <p:cNvPr id="3" name="Content Placeholder 2"/>
          <p:cNvSpPr txBox="1">
            <a:spLocks/>
          </p:cNvSpPr>
          <p:nvPr/>
        </p:nvSpPr>
        <p:spPr>
          <a:xfrm>
            <a:off x="457200" y="1600200"/>
            <a:ext cx="8229600" cy="506916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800" u="sng" dirty="0" smtClean="0">
                <a:solidFill>
                  <a:srgbClr val="1F497D"/>
                </a:solidFill>
                <a:effectLst>
                  <a:outerShdw blurRad="38100" dist="38100" dir="2700000" algn="tl">
                    <a:srgbClr val="000000">
                      <a:alpha val="43137"/>
                    </a:srgbClr>
                  </a:outerShdw>
                </a:effectLst>
                <a:latin typeface="Berlin Sans FB"/>
                <a:cs typeface="Berlin Sans FB"/>
              </a:rPr>
              <a:t>In OT </a:t>
            </a:r>
            <a:r>
              <a:rPr lang="en-US" sz="2800" dirty="0" smtClean="0">
                <a:effectLst>
                  <a:outerShdw blurRad="38100" dist="38100" dir="2700000" algn="tl">
                    <a:srgbClr val="000000">
                      <a:alpha val="43137"/>
                    </a:srgbClr>
                  </a:outerShdw>
                </a:effectLst>
                <a:latin typeface="Berlin Sans FB"/>
                <a:cs typeface="Berlin Sans FB"/>
              </a:rPr>
              <a:t>– man created on the 6</a:t>
            </a:r>
            <a:r>
              <a:rPr lang="en-US" sz="2800" baseline="30000" dirty="0" smtClean="0">
                <a:effectLst>
                  <a:outerShdw blurRad="38100" dist="38100" dir="2700000" algn="tl">
                    <a:srgbClr val="000000">
                      <a:alpha val="43137"/>
                    </a:srgbClr>
                  </a:outerShdw>
                </a:effectLst>
                <a:latin typeface="Berlin Sans FB"/>
                <a:cs typeface="Berlin Sans FB"/>
              </a:rPr>
              <a:t>th</a:t>
            </a:r>
            <a:r>
              <a:rPr lang="en-US" sz="2800" dirty="0" smtClean="0">
                <a:effectLst>
                  <a:outerShdw blurRad="38100" dist="38100" dir="2700000" algn="tl">
                    <a:srgbClr val="000000">
                      <a:alpha val="43137"/>
                    </a:srgbClr>
                  </a:outerShdw>
                </a:effectLst>
                <a:latin typeface="Berlin Sans FB"/>
                <a:cs typeface="Berlin Sans FB"/>
              </a:rPr>
              <a:t> day. His first full day was 7</a:t>
            </a:r>
            <a:r>
              <a:rPr lang="en-US" sz="2800" baseline="30000" dirty="0" smtClean="0">
                <a:effectLst>
                  <a:outerShdw blurRad="38100" dist="38100" dir="2700000" algn="tl">
                    <a:srgbClr val="000000">
                      <a:alpha val="43137"/>
                    </a:srgbClr>
                  </a:outerShdw>
                </a:effectLst>
                <a:latin typeface="Berlin Sans FB"/>
                <a:cs typeface="Berlin Sans FB"/>
              </a:rPr>
              <a:t>th</a:t>
            </a:r>
            <a:r>
              <a:rPr lang="en-US" sz="2800" dirty="0" smtClean="0">
                <a:effectLst>
                  <a:outerShdw blurRad="38100" dist="38100" dir="2700000" algn="tl">
                    <a:srgbClr val="000000">
                      <a:alpha val="43137"/>
                    </a:srgbClr>
                  </a:outerShdw>
                </a:effectLst>
                <a:latin typeface="Berlin Sans FB"/>
                <a:cs typeface="Berlin Sans FB"/>
              </a:rPr>
              <a:t> day – which is a day of rest. Man starts his life with rest, then starts his work. He rests in the finished work of creation.</a:t>
            </a:r>
          </a:p>
          <a:p>
            <a:pPr marL="0" indent="0">
              <a:buFont typeface="Arial" pitchFamily="34" charset="0"/>
              <a:buNone/>
            </a:pPr>
            <a:endParaRPr lang="en-US" sz="2800" dirty="0" smtClean="0">
              <a:effectLst>
                <a:outerShdw blurRad="38100" dist="38100" dir="2700000" algn="tl">
                  <a:srgbClr val="000000">
                    <a:alpha val="43137"/>
                  </a:srgbClr>
                </a:outerShdw>
              </a:effectLst>
              <a:latin typeface="Berlin Sans FB"/>
              <a:cs typeface="Berlin Sans FB"/>
            </a:endParaRPr>
          </a:p>
          <a:p>
            <a:pPr marL="0" indent="0">
              <a:buFont typeface="Arial" pitchFamily="34" charset="0"/>
              <a:buNone/>
            </a:pPr>
            <a:r>
              <a:rPr lang="en-US" sz="2800" u="sng" dirty="0" smtClean="0">
                <a:solidFill>
                  <a:srgbClr val="1F497D"/>
                </a:solidFill>
                <a:effectLst>
                  <a:outerShdw blurRad="38100" dist="38100" dir="2700000" algn="tl">
                    <a:srgbClr val="000000">
                      <a:alpha val="43137"/>
                    </a:srgbClr>
                  </a:outerShdw>
                </a:effectLst>
                <a:latin typeface="Berlin Sans FB"/>
                <a:cs typeface="Berlin Sans FB"/>
              </a:rPr>
              <a:t>In NT </a:t>
            </a:r>
            <a:r>
              <a:rPr lang="en-US" sz="2800" dirty="0" smtClean="0">
                <a:effectLst>
                  <a:outerShdw blurRad="38100" dist="38100" dir="2700000" algn="tl">
                    <a:srgbClr val="000000">
                      <a:alpha val="43137"/>
                    </a:srgbClr>
                  </a:outerShdw>
                </a:effectLst>
                <a:latin typeface="Berlin Sans FB"/>
                <a:cs typeface="Berlin Sans FB"/>
              </a:rPr>
              <a:t>– man starts with the finished work of the cross (early Christians met on the 1</a:t>
            </a:r>
            <a:r>
              <a:rPr lang="en-US" sz="2800" baseline="30000" dirty="0" smtClean="0">
                <a:effectLst>
                  <a:outerShdw blurRad="38100" dist="38100" dir="2700000" algn="tl">
                    <a:srgbClr val="000000">
                      <a:alpha val="43137"/>
                    </a:srgbClr>
                  </a:outerShdw>
                </a:effectLst>
                <a:latin typeface="Berlin Sans FB"/>
                <a:cs typeface="Berlin Sans FB"/>
              </a:rPr>
              <a:t>st</a:t>
            </a:r>
            <a:r>
              <a:rPr lang="en-US" sz="2800" dirty="0" smtClean="0">
                <a:effectLst>
                  <a:outerShdw blurRad="38100" dist="38100" dir="2700000" algn="tl">
                    <a:srgbClr val="000000">
                      <a:alpha val="43137"/>
                    </a:srgbClr>
                  </a:outerShdw>
                </a:effectLst>
                <a:latin typeface="Berlin Sans FB"/>
                <a:cs typeface="Berlin Sans FB"/>
              </a:rPr>
              <a:t> day of the week – Sunday as opposed to Sabbath - Saturday)</a:t>
            </a:r>
          </a:p>
        </p:txBody>
      </p:sp>
    </p:spTree>
    <p:extLst>
      <p:ext uri="{BB962C8B-B14F-4D97-AF65-F5344CB8AC3E}">
        <p14:creationId xmlns:p14="http://schemas.microsoft.com/office/powerpoint/2010/main" val="113259392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smtClean="0">
                <a:solidFill>
                  <a:srgbClr val="1F497D"/>
                </a:solidFill>
                <a:effectLst>
                  <a:outerShdw blurRad="38100" dist="38100" dir="2700000" algn="tl">
                    <a:srgbClr val="000000">
                      <a:alpha val="43137"/>
                    </a:srgbClr>
                  </a:outerShdw>
                </a:effectLst>
                <a:latin typeface="Cooper Black" pitchFamily="18" charset="0"/>
              </a:rPr>
              <a:t>Conflict in a healthy Community - 3</a:t>
            </a:r>
            <a:endParaRPr lang="en-IN" sz="3200" dirty="0">
              <a:solidFill>
                <a:srgbClr val="1F497D"/>
              </a:solidFill>
            </a:endParaRPr>
          </a:p>
        </p:txBody>
      </p:sp>
      <p:sp>
        <p:nvSpPr>
          <p:cNvPr id="3" name="Content Placeholder 2"/>
          <p:cNvSpPr txBox="1">
            <a:spLocks/>
          </p:cNvSpPr>
          <p:nvPr/>
        </p:nvSpPr>
        <p:spPr>
          <a:xfrm>
            <a:off x="457200" y="1196752"/>
            <a:ext cx="8229600" cy="5141168"/>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800" u="sng" dirty="0" smtClean="0">
                <a:solidFill>
                  <a:srgbClr val="1F497D"/>
                </a:solidFill>
                <a:effectLst>
                  <a:outerShdw blurRad="38100" dist="38100" dir="2700000" algn="tl">
                    <a:srgbClr val="000000">
                      <a:alpha val="43137"/>
                    </a:srgbClr>
                  </a:outerShdw>
                </a:effectLst>
                <a:latin typeface="Berlin Sans FB"/>
                <a:cs typeface="Berlin Sans FB"/>
              </a:rPr>
              <a:t>Ephesians 1 (vertical reconciliation)</a:t>
            </a:r>
          </a:p>
          <a:p>
            <a:pPr>
              <a:buSzPct val="75000"/>
              <a:buFont typeface="Wingdings" charset="2"/>
              <a:buChar char="v"/>
            </a:pPr>
            <a:r>
              <a:rPr lang="en-US" sz="2800" dirty="0" smtClean="0">
                <a:effectLst>
                  <a:outerShdw blurRad="38100" dist="38100" dir="2700000" algn="tl">
                    <a:srgbClr val="000000">
                      <a:alpha val="43137"/>
                    </a:srgbClr>
                  </a:outerShdw>
                </a:effectLst>
                <a:latin typeface="Berlin Sans FB"/>
                <a:cs typeface="Berlin Sans FB"/>
              </a:rPr>
              <a:t>  He has blessed us with every spiritual blessings</a:t>
            </a:r>
          </a:p>
          <a:p>
            <a:pPr>
              <a:buSzPct val="75000"/>
              <a:buFont typeface="Wingdings" charset="2"/>
              <a:buChar char="v"/>
            </a:pPr>
            <a:r>
              <a:rPr lang="en-US" sz="2800" dirty="0" smtClean="0">
                <a:effectLst>
                  <a:outerShdw blurRad="38100" dist="38100" dir="2700000" algn="tl">
                    <a:srgbClr val="000000">
                      <a:alpha val="43137"/>
                    </a:srgbClr>
                  </a:outerShdw>
                </a:effectLst>
                <a:latin typeface="Berlin Sans FB"/>
                <a:cs typeface="Berlin Sans FB"/>
              </a:rPr>
              <a:t>  Chosen us</a:t>
            </a:r>
          </a:p>
          <a:p>
            <a:pPr>
              <a:buSzPct val="75000"/>
              <a:buFont typeface="Wingdings" charset="2"/>
              <a:buChar char="v"/>
            </a:pPr>
            <a:r>
              <a:rPr lang="en-US" sz="2800" dirty="0" smtClean="0">
                <a:effectLst>
                  <a:outerShdw blurRad="38100" dist="38100" dir="2700000" algn="tl">
                    <a:srgbClr val="000000">
                      <a:alpha val="43137"/>
                    </a:srgbClr>
                  </a:outerShdw>
                </a:effectLst>
                <a:latin typeface="Berlin Sans FB"/>
                <a:cs typeface="Berlin Sans FB"/>
              </a:rPr>
              <a:t>  Adopted us</a:t>
            </a:r>
          </a:p>
          <a:p>
            <a:pPr>
              <a:buSzPct val="75000"/>
              <a:buFont typeface="Wingdings" charset="2"/>
              <a:buChar char="v"/>
            </a:pPr>
            <a:r>
              <a:rPr lang="en-US" sz="2800" dirty="0" smtClean="0">
                <a:effectLst>
                  <a:outerShdw blurRad="38100" dist="38100" dir="2700000" algn="tl">
                    <a:srgbClr val="000000">
                      <a:alpha val="43137"/>
                    </a:srgbClr>
                  </a:outerShdw>
                </a:effectLst>
                <a:latin typeface="Berlin Sans FB"/>
                <a:cs typeface="Berlin Sans FB"/>
              </a:rPr>
              <a:t>  Redeemed us</a:t>
            </a:r>
          </a:p>
          <a:p>
            <a:pPr>
              <a:buSzPct val="75000"/>
              <a:buFont typeface="Wingdings" charset="2"/>
              <a:buChar char="v"/>
            </a:pPr>
            <a:r>
              <a:rPr lang="en-US" sz="2800" dirty="0" smtClean="0">
                <a:effectLst>
                  <a:outerShdw blurRad="38100" dist="38100" dir="2700000" algn="tl">
                    <a:srgbClr val="000000">
                      <a:alpha val="43137"/>
                    </a:srgbClr>
                  </a:outerShdw>
                </a:effectLst>
                <a:latin typeface="Berlin Sans FB"/>
                <a:cs typeface="Berlin Sans FB"/>
              </a:rPr>
              <a:t>  Loved us</a:t>
            </a:r>
          </a:p>
          <a:p>
            <a:pPr>
              <a:buSzPct val="75000"/>
              <a:buFont typeface="Wingdings" charset="2"/>
              <a:buChar char="v"/>
            </a:pPr>
            <a:r>
              <a:rPr lang="en-US" sz="2800" dirty="0" smtClean="0">
                <a:effectLst>
                  <a:outerShdw blurRad="38100" dist="38100" dir="2700000" algn="tl">
                    <a:srgbClr val="000000">
                      <a:alpha val="43137"/>
                    </a:srgbClr>
                  </a:outerShdw>
                </a:effectLst>
                <a:latin typeface="Berlin Sans FB"/>
                <a:cs typeface="Berlin Sans FB"/>
              </a:rPr>
              <a:t>  Predestined us</a:t>
            </a:r>
          </a:p>
          <a:p>
            <a:pPr>
              <a:buSzPct val="75000"/>
              <a:buFont typeface="Wingdings" charset="2"/>
              <a:buChar char="v"/>
            </a:pPr>
            <a:r>
              <a:rPr lang="en-US" sz="2800" dirty="0" smtClean="0">
                <a:effectLst>
                  <a:outerShdw blurRad="38100" dist="38100" dir="2700000" algn="tl">
                    <a:srgbClr val="000000">
                      <a:alpha val="43137"/>
                    </a:srgbClr>
                  </a:outerShdw>
                </a:effectLst>
                <a:latin typeface="Berlin Sans FB"/>
                <a:cs typeface="Berlin Sans FB"/>
              </a:rPr>
              <a:t>  Forgiven us</a:t>
            </a:r>
          </a:p>
          <a:p>
            <a:pPr>
              <a:buSzPct val="75000"/>
              <a:buFont typeface="Wingdings" charset="2"/>
              <a:buChar char="v"/>
            </a:pPr>
            <a:r>
              <a:rPr lang="en-US" sz="2800" dirty="0" smtClean="0">
                <a:effectLst>
                  <a:outerShdw blurRad="38100" dist="38100" dir="2700000" algn="tl">
                    <a:srgbClr val="000000">
                      <a:alpha val="43137"/>
                    </a:srgbClr>
                  </a:outerShdw>
                </a:effectLst>
                <a:latin typeface="Berlin Sans FB"/>
                <a:cs typeface="Berlin Sans FB"/>
              </a:rPr>
              <a:t>  Sealed us with the Holy Spirit </a:t>
            </a:r>
          </a:p>
        </p:txBody>
      </p:sp>
    </p:spTree>
    <p:extLst>
      <p:ext uri="{BB962C8B-B14F-4D97-AF65-F5344CB8AC3E}">
        <p14:creationId xmlns:p14="http://schemas.microsoft.com/office/powerpoint/2010/main" val="321568139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smtClean="0">
                <a:solidFill>
                  <a:srgbClr val="1F497D"/>
                </a:solidFill>
                <a:effectLst>
                  <a:outerShdw blurRad="38100" dist="38100" dir="2700000" algn="tl">
                    <a:srgbClr val="000000">
                      <a:alpha val="43137"/>
                    </a:srgbClr>
                  </a:outerShdw>
                </a:effectLst>
                <a:latin typeface="Cooper Black" pitchFamily="18" charset="0"/>
              </a:rPr>
              <a:t>Conflict in a healthy Community - 4</a:t>
            </a:r>
            <a:endParaRPr lang="en-IN" sz="3200" dirty="0">
              <a:solidFill>
                <a:srgbClr val="1F497D"/>
              </a:solidFill>
            </a:endParaRPr>
          </a:p>
        </p:txBody>
      </p:sp>
      <p:sp>
        <p:nvSpPr>
          <p:cNvPr id="3" name="Content Placeholder 2"/>
          <p:cNvSpPr txBox="1">
            <a:spLocks/>
          </p:cNvSpPr>
          <p:nvPr/>
        </p:nvSpPr>
        <p:spPr>
          <a:xfrm>
            <a:off x="457200" y="1196752"/>
            <a:ext cx="8229600" cy="5472608"/>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800" u="sng" dirty="0" smtClean="0">
                <a:solidFill>
                  <a:srgbClr val="1F497D"/>
                </a:solidFill>
                <a:effectLst>
                  <a:outerShdw blurRad="38100" dist="38100" dir="2700000" algn="tl">
                    <a:srgbClr val="000000">
                      <a:alpha val="43137"/>
                    </a:srgbClr>
                  </a:outerShdw>
                </a:effectLst>
                <a:latin typeface="Berlin Sans FB"/>
                <a:cs typeface="Berlin Sans FB"/>
              </a:rPr>
              <a:t>Ephesians 2:14 – Horizontal reconciliation</a:t>
            </a:r>
          </a:p>
          <a:p>
            <a:pPr marL="0" indent="0">
              <a:buFont typeface="Arial" pitchFamily="34" charset="0"/>
              <a:buNone/>
            </a:pPr>
            <a:r>
              <a:rPr lang="en-US" sz="2800" dirty="0" smtClean="0">
                <a:effectLst>
                  <a:outerShdw blurRad="38100" dist="38100" dir="2700000" algn="tl">
                    <a:srgbClr val="000000">
                      <a:alpha val="43137"/>
                    </a:srgbClr>
                  </a:outerShdw>
                </a:effectLst>
                <a:latin typeface="Berlin Sans FB"/>
                <a:cs typeface="Berlin Sans FB"/>
              </a:rPr>
              <a:t>Christ has broken down the middle wall of partition between us – wall between </a:t>
            </a:r>
          </a:p>
          <a:p>
            <a:pPr>
              <a:buSzPct val="75000"/>
              <a:buFont typeface="Wingdings" charset="2"/>
              <a:buChar char="v"/>
            </a:pPr>
            <a:r>
              <a:rPr lang="en-US" sz="2800" dirty="0" smtClean="0">
                <a:effectLst>
                  <a:outerShdw blurRad="38100" dist="38100" dir="2700000" algn="tl">
                    <a:srgbClr val="000000">
                      <a:alpha val="43137"/>
                    </a:srgbClr>
                  </a:outerShdw>
                </a:effectLst>
                <a:latin typeface="Berlin Sans FB"/>
                <a:cs typeface="Berlin Sans FB"/>
              </a:rPr>
              <a:t>Jews and Gentiles (Brahmin &amp; </a:t>
            </a:r>
            <a:r>
              <a:rPr lang="en-US" sz="2800" dirty="0" err="1">
                <a:effectLst>
                  <a:outerShdw blurRad="38100" dist="38100" dir="2700000" algn="tl">
                    <a:srgbClr val="000000">
                      <a:alpha val="43137"/>
                    </a:srgbClr>
                  </a:outerShdw>
                </a:effectLst>
                <a:latin typeface="Berlin Sans FB"/>
                <a:cs typeface="Berlin Sans FB"/>
              </a:rPr>
              <a:t>D</a:t>
            </a:r>
            <a:r>
              <a:rPr lang="en-US" sz="2800" dirty="0" err="1" smtClean="0">
                <a:effectLst>
                  <a:outerShdw blurRad="38100" dist="38100" dir="2700000" algn="tl">
                    <a:srgbClr val="000000">
                      <a:alpha val="43137"/>
                    </a:srgbClr>
                  </a:outerShdw>
                </a:effectLst>
                <a:latin typeface="Berlin Sans FB"/>
                <a:cs typeface="Berlin Sans FB"/>
              </a:rPr>
              <a:t>alits</a:t>
            </a:r>
            <a:r>
              <a:rPr lang="en-US" sz="2800" dirty="0" smtClean="0">
                <a:effectLst>
                  <a:outerShdw blurRad="38100" dist="38100" dir="2700000" algn="tl">
                    <a:srgbClr val="000000">
                      <a:alpha val="43137"/>
                    </a:srgbClr>
                  </a:outerShdw>
                </a:effectLst>
                <a:latin typeface="Berlin Sans FB"/>
                <a:cs typeface="Berlin Sans FB"/>
              </a:rPr>
              <a:t>)</a:t>
            </a:r>
          </a:p>
          <a:p>
            <a:pPr>
              <a:buSzPct val="75000"/>
              <a:buFont typeface="Wingdings" charset="2"/>
              <a:buChar char="v"/>
            </a:pPr>
            <a:r>
              <a:rPr lang="en-US" sz="2800" dirty="0" smtClean="0">
                <a:effectLst>
                  <a:outerShdw blurRad="38100" dist="38100" dir="2700000" algn="tl">
                    <a:srgbClr val="000000">
                      <a:alpha val="43137"/>
                    </a:srgbClr>
                  </a:outerShdw>
                </a:effectLst>
                <a:latin typeface="Berlin Sans FB"/>
                <a:cs typeface="Berlin Sans FB"/>
              </a:rPr>
              <a:t>Men and women (Gender barrier)</a:t>
            </a:r>
          </a:p>
          <a:p>
            <a:pPr>
              <a:buSzPct val="75000"/>
              <a:buFont typeface="Wingdings" charset="2"/>
              <a:buChar char="v"/>
            </a:pPr>
            <a:r>
              <a:rPr lang="en-US" sz="2800" dirty="0" smtClean="0">
                <a:effectLst>
                  <a:outerShdw blurRad="38100" dist="38100" dir="2700000" algn="tl">
                    <a:srgbClr val="000000">
                      <a:alpha val="43137"/>
                    </a:srgbClr>
                  </a:outerShdw>
                </a:effectLst>
                <a:latin typeface="Berlin Sans FB"/>
                <a:cs typeface="Berlin Sans FB"/>
              </a:rPr>
              <a:t>Qualified and illiterate (educational barrier)</a:t>
            </a:r>
          </a:p>
          <a:p>
            <a:pPr>
              <a:buSzPct val="75000"/>
              <a:buFont typeface="Wingdings" charset="2"/>
              <a:buChar char="v"/>
            </a:pPr>
            <a:r>
              <a:rPr lang="en-US" sz="2800" dirty="0" smtClean="0">
                <a:effectLst>
                  <a:outerShdw blurRad="38100" dist="38100" dir="2700000" algn="tl">
                    <a:srgbClr val="000000">
                      <a:alpha val="43137"/>
                    </a:srgbClr>
                  </a:outerShdw>
                </a:effectLst>
                <a:latin typeface="Berlin Sans FB"/>
                <a:cs typeface="Berlin Sans FB"/>
              </a:rPr>
              <a:t>North </a:t>
            </a:r>
            <a:r>
              <a:rPr lang="en-US" sz="2800" dirty="0">
                <a:effectLst>
                  <a:outerShdw blurRad="38100" dist="38100" dir="2700000" algn="tl">
                    <a:srgbClr val="000000">
                      <a:alpha val="43137"/>
                    </a:srgbClr>
                  </a:outerShdw>
                </a:effectLst>
                <a:latin typeface="Berlin Sans FB"/>
                <a:cs typeface="Berlin Sans FB"/>
              </a:rPr>
              <a:t>I</a:t>
            </a:r>
            <a:r>
              <a:rPr lang="en-US" sz="2800" dirty="0" smtClean="0">
                <a:effectLst>
                  <a:outerShdw blurRad="38100" dist="38100" dir="2700000" algn="tl">
                    <a:srgbClr val="000000">
                      <a:alpha val="43137"/>
                    </a:srgbClr>
                  </a:outerShdw>
                </a:effectLst>
                <a:latin typeface="Berlin Sans FB"/>
                <a:cs typeface="Berlin Sans FB"/>
              </a:rPr>
              <a:t>ndian and south Indian (Cultural barrier)</a:t>
            </a:r>
          </a:p>
          <a:p>
            <a:pPr>
              <a:buSzPct val="75000"/>
              <a:buFont typeface="Wingdings" charset="2"/>
              <a:buChar char="v"/>
            </a:pPr>
            <a:r>
              <a:rPr lang="en-US" sz="2800" dirty="0" smtClean="0">
                <a:effectLst>
                  <a:outerShdw blurRad="38100" dist="38100" dir="2700000" algn="tl">
                    <a:srgbClr val="000000">
                      <a:alpha val="43137"/>
                    </a:srgbClr>
                  </a:outerShdw>
                </a:effectLst>
                <a:latin typeface="Berlin Sans FB"/>
                <a:cs typeface="Berlin Sans FB"/>
              </a:rPr>
              <a:t>East and west (Developed &amp; the backward)</a:t>
            </a:r>
          </a:p>
          <a:p>
            <a:pPr>
              <a:buSzPct val="75000"/>
              <a:buFont typeface="Wingdings" charset="2"/>
              <a:buChar char="v"/>
            </a:pPr>
            <a:r>
              <a:rPr lang="en-US" sz="2800" dirty="0" smtClean="0">
                <a:effectLst>
                  <a:outerShdw blurRad="38100" dist="38100" dir="2700000" algn="tl">
                    <a:srgbClr val="000000">
                      <a:alpha val="43137"/>
                    </a:srgbClr>
                  </a:outerShdw>
                </a:effectLst>
                <a:latin typeface="Berlin Sans FB"/>
                <a:cs typeface="Berlin Sans FB"/>
              </a:rPr>
              <a:t>Superior or inferior</a:t>
            </a:r>
          </a:p>
          <a:p>
            <a:pPr>
              <a:buSzPct val="75000"/>
              <a:buFont typeface="Wingdings" charset="2"/>
              <a:buChar char="v"/>
            </a:pPr>
            <a:r>
              <a:rPr lang="en-US" sz="2800" dirty="0" smtClean="0">
                <a:effectLst>
                  <a:outerShdw blurRad="38100" dist="38100" dir="2700000" algn="tl">
                    <a:srgbClr val="000000">
                      <a:alpha val="43137"/>
                    </a:srgbClr>
                  </a:outerShdw>
                </a:effectLst>
                <a:latin typeface="Berlin Sans FB"/>
                <a:cs typeface="Berlin Sans FB"/>
              </a:rPr>
              <a:t>Any other barrier</a:t>
            </a:r>
          </a:p>
        </p:txBody>
      </p:sp>
    </p:spTree>
    <p:extLst>
      <p:ext uri="{BB962C8B-B14F-4D97-AF65-F5344CB8AC3E}">
        <p14:creationId xmlns:p14="http://schemas.microsoft.com/office/powerpoint/2010/main" val="212606739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smtClean="0">
                <a:solidFill>
                  <a:srgbClr val="1F497D"/>
                </a:solidFill>
                <a:effectLst>
                  <a:outerShdw blurRad="38100" dist="38100" dir="2700000" algn="tl">
                    <a:srgbClr val="000000">
                      <a:alpha val="43137"/>
                    </a:srgbClr>
                  </a:outerShdw>
                </a:effectLst>
                <a:latin typeface="Cooper Black" pitchFamily="18" charset="0"/>
              </a:rPr>
              <a:t>Conflict in a healthy Community - 5</a:t>
            </a:r>
            <a:endParaRPr lang="en-IN" sz="3200" dirty="0">
              <a:solidFill>
                <a:srgbClr val="1F497D"/>
              </a:solidFill>
            </a:endParaRPr>
          </a:p>
        </p:txBody>
      </p:sp>
      <p:sp>
        <p:nvSpPr>
          <p:cNvPr id="3" name="Content Placeholder 2"/>
          <p:cNvSpPr txBox="1">
            <a:spLocks/>
          </p:cNvSpPr>
          <p:nvPr/>
        </p:nvSpPr>
        <p:spPr>
          <a:xfrm>
            <a:off x="457200" y="1268760"/>
            <a:ext cx="8229600" cy="54006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u="sng" dirty="0" smtClean="0">
                <a:solidFill>
                  <a:srgbClr val="000090"/>
                </a:solidFill>
                <a:effectLst>
                  <a:outerShdw blurRad="38100" dist="38100" dir="2700000" algn="tl">
                    <a:srgbClr val="000000">
                      <a:alpha val="43137"/>
                    </a:srgbClr>
                  </a:outerShdw>
                </a:effectLst>
                <a:latin typeface="Berlin Sans FB"/>
                <a:cs typeface="Berlin Sans FB"/>
              </a:rPr>
              <a:t>So How do I handle conflict in my community?</a:t>
            </a:r>
          </a:p>
          <a:p>
            <a:pPr marL="0" indent="0">
              <a:buFont typeface="Arial" pitchFamily="34" charset="0"/>
              <a:buNone/>
            </a:pPr>
            <a:r>
              <a:rPr lang="en-US" sz="2800" u="sng" dirty="0" smtClean="0">
                <a:effectLst>
                  <a:outerShdw blurRad="38100" dist="38100" dir="2700000" algn="tl">
                    <a:srgbClr val="000000">
                      <a:alpha val="43137"/>
                    </a:srgbClr>
                  </a:outerShdw>
                </a:effectLst>
                <a:latin typeface="Berlin Sans FB"/>
                <a:cs typeface="Berlin Sans FB"/>
              </a:rPr>
              <a:t>Keep the right Posture</a:t>
            </a:r>
            <a:r>
              <a:rPr lang="en-US" sz="2800" dirty="0" smtClean="0">
                <a:effectLst>
                  <a:outerShdw blurRad="38100" dist="38100" dir="2700000" algn="tl">
                    <a:srgbClr val="000000">
                      <a:alpha val="43137"/>
                    </a:srgbClr>
                  </a:outerShdw>
                </a:effectLst>
                <a:latin typeface="Berlin Sans FB"/>
                <a:cs typeface="Berlin Sans FB"/>
              </a:rPr>
              <a:t>: My posture should then arise out of what God has done for me (Ephesians 4: 1 – posture of humility, gentleness, patience, and love)</a:t>
            </a:r>
          </a:p>
          <a:p>
            <a:pPr marL="0" indent="0">
              <a:buFont typeface="Arial" pitchFamily="34" charset="0"/>
              <a:buNone/>
            </a:pPr>
            <a:endParaRPr lang="en-US" sz="2800" dirty="0" smtClean="0">
              <a:effectLst>
                <a:outerShdw blurRad="38100" dist="38100" dir="2700000" algn="tl">
                  <a:srgbClr val="000000">
                    <a:alpha val="43137"/>
                  </a:srgbClr>
                </a:outerShdw>
              </a:effectLst>
              <a:latin typeface="Berlin Sans FB"/>
              <a:cs typeface="Berlin Sans FB"/>
            </a:endParaRPr>
          </a:p>
          <a:p>
            <a:pPr marL="0" indent="0">
              <a:buFont typeface="Arial" pitchFamily="34" charset="0"/>
              <a:buNone/>
            </a:pPr>
            <a:r>
              <a:rPr lang="en-US" sz="2800" u="sng" dirty="0" smtClean="0">
                <a:effectLst>
                  <a:outerShdw blurRad="38100" dist="38100" dir="2700000" algn="tl">
                    <a:srgbClr val="000000">
                      <a:alpha val="43137"/>
                    </a:srgbClr>
                  </a:outerShdw>
                </a:effectLst>
                <a:latin typeface="Berlin Sans FB"/>
                <a:cs typeface="Berlin Sans FB"/>
              </a:rPr>
              <a:t>Persevere to Maintain Unity</a:t>
            </a:r>
            <a:r>
              <a:rPr lang="en-US" sz="2800" dirty="0" smtClean="0">
                <a:effectLst>
                  <a:outerShdw blurRad="38100" dist="38100" dir="2700000" algn="tl">
                    <a:srgbClr val="000000">
                      <a:alpha val="43137"/>
                    </a:srgbClr>
                  </a:outerShdw>
                </a:effectLst>
                <a:latin typeface="Berlin Sans FB"/>
                <a:cs typeface="Berlin Sans FB"/>
              </a:rPr>
              <a:t>: </a:t>
            </a:r>
            <a:r>
              <a:rPr lang="en-US" sz="2800" dirty="0" err="1" smtClean="0">
                <a:effectLst>
                  <a:outerShdw blurRad="38100" dist="38100" dir="2700000" algn="tl">
                    <a:srgbClr val="000000">
                      <a:alpha val="43137"/>
                    </a:srgbClr>
                  </a:outerShdw>
                </a:effectLst>
                <a:latin typeface="Berlin Sans FB"/>
                <a:cs typeface="Berlin Sans FB"/>
              </a:rPr>
              <a:t>Eph</a:t>
            </a:r>
            <a:r>
              <a:rPr lang="en-US" sz="2800" dirty="0" smtClean="0">
                <a:effectLst>
                  <a:outerShdw blurRad="38100" dist="38100" dir="2700000" algn="tl">
                    <a:srgbClr val="000000">
                      <a:alpha val="43137"/>
                    </a:srgbClr>
                  </a:outerShdw>
                </a:effectLst>
                <a:latin typeface="Berlin Sans FB"/>
                <a:cs typeface="Berlin Sans FB"/>
              </a:rPr>
              <a:t> 4:3 And what God has done between us – maintaining or keeping the unity of the spirit through the bond of peace</a:t>
            </a:r>
          </a:p>
          <a:p>
            <a:pPr marL="0" indent="0">
              <a:buFont typeface="Arial" pitchFamily="34" charset="0"/>
              <a:buNone/>
            </a:pPr>
            <a:r>
              <a:rPr lang="en-US" sz="2800" dirty="0" smtClean="0">
                <a:effectLst>
                  <a:outerShdw blurRad="38100" dist="38100" dir="2700000" algn="tl">
                    <a:srgbClr val="000000">
                      <a:alpha val="43137"/>
                    </a:srgbClr>
                  </a:outerShdw>
                </a:effectLst>
                <a:latin typeface="Berlin Sans FB"/>
                <a:cs typeface="Berlin Sans FB"/>
              </a:rPr>
              <a:t>7 fold unity</a:t>
            </a:r>
          </a:p>
          <a:p>
            <a:pPr marL="0" indent="0">
              <a:buFont typeface="Arial" pitchFamily="34" charset="0"/>
              <a:buNone/>
            </a:pPr>
            <a:r>
              <a:rPr lang="en-US" sz="2800" dirty="0" smtClean="0">
                <a:effectLst>
                  <a:outerShdw blurRad="38100" dist="38100" dir="2700000" algn="tl">
                    <a:srgbClr val="000000">
                      <a:alpha val="43137"/>
                    </a:srgbClr>
                  </a:outerShdw>
                </a:effectLst>
                <a:latin typeface="Berlin Sans FB"/>
                <a:cs typeface="Berlin Sans FB"/>
              </a:rPr>
              <a:t>One body, one Spirit, one hope, one Lord, one faith, one baptism, one God &amp; father</a:t>
            </a:r>
            <a:endParaRPr lang="en-US" sz="2800" dirty="0" smtClean="0">
              <a:effectLst>
                <a:outerShdw blurRad="38100" dist="38100" dir="2700000" algn="tl">
                  <a:srgbClr val="000000">
                    <a:alpha val="43137"/>
                  </a:srgbClr>
                </a:outerShdw>
              </a:effectLst>
              <a:latin typeface="Bimini"/>
            </a:endParaRPr>
          </a:p>
        </p:txBody>
      </p:sp>
    </p:spTree>
    <p:extLst>
      <p:ext uri="{BB962C8B-B14F-4D97-AF65-F5344CB8AC3E}">
        <p14:creationId xmlns:p14="http://schemas.microsoft.com/office/powerpoint/2010/main" val="198767003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smtClean="0">
                <a:solidFill>
                  <a:srgbClr val="1F497D"/>
                </a:solidFill>
                <a:effectLst>
                  <a:outerShdw blurRad="38100" dist="38100" dir="2700000" algn="tl">
                    <a:srgbClr val="000000">
                      <a:alpha val="43137"/>
                    </a:srgbClr>
                  </a:outerShdw>
                </a:effectLst>
                <a:latin typeface="Cooper Black" pitchFamily="18" charset="0"/>
              </a:rPr>
              <a:t>Conflict in a healthy Community - 6</a:t>
            </a:r>
            <a:endParaRPr lang="en-IN" sz="3200" dirty="0">
              <a:solidFill>
                <a:srgbClr val="1F497D"/>
              </a:solidFill>
            </a:endParaRPr>
          </a:p>
        </p:txBody>
      </p:sp>
      <p:sp>
        <p:nvSpPr>
          <p:cNvPr id="3" name="Content Placeholder 2"/>
          <p:cNvSpPr txBox="1">
            <a:spLocks/>
          </p:cNvSpPr>
          <p:nvPr/>
        </p:nvSpPr>
        <p:spPr>
          <a:xfrm>
            <a:off x="457200" y="1124744"/>
            <a:ext cx="8229600" cy="5472608"/>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800" u="sng" dirty="0" smtClean="0">
                <a:effectLst>
                  <a:outerShdw blurRad="38100" dist="38100" dir="2700000" algn="tl">
                    <a:srgbClr val="000000">
                      <a:alpha val="43137"/>
                    </a:srgbClr>
                  </a:outerShdw>
                </a:effectLst>
                <a:latin typeface="Berlin Sans FB"/>
                <a:cs typeface="Berlin Sans FB"/>
              </a:rPr>
              <a:t>Submit to the 5 fold ministry</a:t>
            </a:r>
            <a:r>
              <a:rPr lang="en-US" sz="2800" dirty="0" smtClean="0">
                <a:effectLst>
                  <a:outerShdw blurRad="38100" dist="38100" dir="2700000" algn="tl">
                    <a:srgbClr val="000000">
                      <a:alpha val="43137"/>
                    </a:srgbClr>
                  </a:outerShdw>
                </a:effectLst>
                <a:latin typeface="Berlin Sans FB"/>
                <a:cs typeface="Berlin Sans FB"/>
              </a:rPr>
              <a:t> – </a:t>
            </a:r>
            <a:r>
              <a:rPr lang="en-US" sz="2800" dirty="0">
                <a:effectLst>
                  <a:outerShdw blurRad="38100" dist="38100" dir="2700000" algn="tl">
                    <a:srgbClr val="000000">
                      <a:alpha val="43137"/>
                    </a:srgbClr>
                  </a:outerShdw>
                </a:effectLst>
                <a:latin typeface="Berlin Sans FB"/>
                <a:cs typeface="Berlin Sans FB"/>
              </a:rPr>
              <a:t>Ephesians 4: 11-16 </a:t>
            </a:r>
            <a:endParaRPr lang="en-US" sz="2800" dirty="0" smtClean="0">
              <a:effectLst>
                <a:outerShdw blurRad="38100" dist="38100" dir="2700000" algn="tl">
                  <a:srgbClr val="000000">
                    <a:alpha val="43137"/>
                  </a:srgbClr>
                </a:outerShdw>
              </a:effectLst>
              <a:latin typeface="Berlin Sans FB"/>
              <a:cs typeface="Berlin Sans FB"/>
            </a:endParaRPr>
          </a:p>
          <a:p>
            <a:pPr marL="0" indent="0">
              <a:buFont typeface="Arial" pitchFamily="34" charset="0"/>
              <a:buNone/>
            </a:pPr>
            <a:r>
              <a:rPr lang="en-US" sz="2800" dirty="0" smtClean="0">
                <a:effectLst>
                  <a:outerShdw blurRad="38100" dist="38100" dir="2700000" algn="tl">
                    <a:srgbClr val="000000">
                      <a:alpha val="43137"/>
                    </a:srgbClr>
                  </a:outerShdw>
                </a:effectLst>
                <a:latin typeface="Berlin Sans FB"/>
                <a:cs typeface="Berlin Sans FB"/>
              </a:rPr>
              <a:t>(Goal is unity, maturity, intimacy with Christ). Results in Growth of the whole body as we give and take.</a:t>
            </a:r>
          </a:p>
          <a:p>
            <a:pPr marL="0" indent="0">
              <a:buFont typeface="Arial" pitchFamily="34" charset="0"/>
              <a:buNone/>
            </a:pPr>
            <a:endParaRPr lang="en-US" sz="2800" dirty="0">
              <a:effectLst>
                <a:outerShdw blurRad="38100" dist="38100" dir="2700000" algn="tl">
                  <a:srgbClr val="000000">
                    <a:alpha val="43137"/>
                  </a:srgbClr>
                </a:outerShdw>
              </a:effectLst>
              <a:latin typeface="Berlin Sans FB"/>
              <a:cs typeface="Berlin Sans FB"/>
            </a:endParaRPr>
          </a:p>
          <a:p>
            <a:pPr marL="0" indent="0">
              <a:buNone/>
            </a:pPr>
            <a:r>
              <a:rPr lang="en-US" sz="2800" u="sng" dirty="0" smtClean="0">
                <a:effectLst>
                  <a:outerShdw blurRad="38100" dist="38100" dir="2700000" algn="tl">
                    <a:srgbClr val="000000">
                      <a:alpha val="43137"/>
                    </a:srgbClr>
                  </a:outerShdw>
                </a:effectLst>
                <a:latin typeface="Berlin Sans FB"/>
                <a:cs typeface="Berlin Sans FB"/>
              </a:rPr>
              <a:t>Put off &amp; Put on</a:t>
            </a:r>
            <a:r>
              <a:rPr lang="en-US" sz="2800" dirty="0" smtClean="0">
                <a:effectLst>
                  <a:outerShdw blurRad="38100" dist="38100" dir="2700000" algn="tl">
                    <a:srgbClr val="000000">
                      <a:alpha val="43137"/>
                    </a:srgbClr>
                  </a:outerShdw>
                </a:effectLst>
                <a:latin typeface="Berlin Sans FB"/>
                <a:cs typeface="Berlin Sans FB"/>
              </a:rPr>
              <a:t> - </a:t>
            </a:r>
            <a:r>
              <a:rPr lang="en-US" sz="2800" dirty="0">
                <a:effectLst>
                  <a:outerShdw blurRad="38100" dist="38100" dir="2700000" algn="tl">
                    <a:srgbClr val="000000">
                      <a:alpha val="43137"/>
                    </a:srgbClr>
                  </a:outerShdw>
                </a:effectLst>
                <a:latin typeface="Berlin Sans FB"/>
                <a:cs typeface="Berlin Sans FB"/>
              </a:rPr>
              <a:t>Ephesians 4: </a:t>
            </a:r>
            <a:r>
              <a:rPr lang="en-US" sz="2800" dirty="0" smtClean="0">
                <a:effectLst>
                  <a:outerShdw blurRad="38100" dist="38100" dir="2700000" algn="tl">
                    <a:srgbClr val="000000">
                      <a:alpha val="43137"/>
                    </a:srgbClr>
                  </a:outerShdw>
                </a:effectLst>
                <a:latin typeface="Berlin Sans FB"/>
                <a:cs typeface="Berlin Sans FB"/>
              </a:rPr>
              <a:t>22-24</a:t>
            </a:r>
          </a:p>
          <a:p>
            <a:pPr marL="0" indent="0">
              <a:buFont typeface="Arial" pitchFamily="34" charset="0"/>
              <a:buNone/>
            </a:pPr>
            <a:r>
              <a:rPr lang="en-US" sz="2800" dirty="0" smtClean="0">
                <a:effectLst>
                  <a:outerShdw blurRad="38100" dist="38100" dir="2700000" algn="tl">
                    <a:srgbClr val="000000">
                      <a:alpha val="43137"/>
                    </a:srgbClr>
                  </a:outerShdw>
                </a:effectLst>
                <a:latin typeface="Berlin Sans FB"/>
                <a:cs typeface="Berlin Sans FB"/>
              </a:rPr>
              <a:t>(Cross- no rights, no claims, only responsibility. Cross means – my will is crossed out) </a:t>
            </a:r>
            <a:r>
              <a:rPr lang="en-US" sz="2800" i="1" dirty="0" smtClean="0">
                <a:effectLst>
                  <a:outerShdw blurRad="38100" dist="38100" dir="2700000" algn="tl">
                    <a:srgbClr val="000000">
                      <a:alpha val="43137"/>
                    </a:srgbClr>
                  </a:outerShdw>
                </a:effectLst>
                <a:latin typeface="Berlin Sans FB"/>
                <a:cs typeface="Berlin Sans FB"/>
              </a:rPr>
              <a:t>(see next 2 slides for what to put off and what to put on)</a:t>
            </a:r>
          </a:p>
          <a:p>
            <a:pPr marL="0" indent="0">
              <a:buFont typeface="Arial" pitchFamily="34" charset="0"/>
              <a:buNone/>
            </a:pPr>
            <a:r>
              <a:rPr lang="en-US" sz="2800" i="1" dirty="0" smtClean="0">
                <a:effectLst>
                  <a:outerShdw blurRad="38100" dist="38100" dir="2700000" algn="tl">
                    <a:srgbClr val="000000">
                      <a:alpha val="43137"/>
                    </a:srgbClr>
                  </a:outerShdw>
                </a:effectLst>
                <a:latin typeface="Berlin Sans FB"/>
                <a:cs typeface="Berlin Sans FB"/>
              </a:rPr>
              <a:t>Romans 12: 1” Therefore in view of God’s mercy, I urge you offer your bodies as living sacrifices, holy and pleasing to God – this is your spiritual act of worship</a:t>
            </a:r>
          </a:p>
        </p:txBody>
      </p:sp>
    </p:spTree>
    <p:extLst>
      <p:ext uri="{BB962C8B-B14F-4D97-AF65-F5344CB8AC3E}">
        <p14:creationId xmlns:p14="http://schemas.microsoft.com/office/powerpoint/2010/main" val="36748200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smtClean="0">
                <a:solidFill>
                  <a:srgbClr val="1F497D"/>
                </a:solidFill>
                <a:effectLst>
                  <a:outerShdw blurRad="38100" dist="38100" dir="2700000" algn="tl">
                    <a:srgbClr val="000000">
                      <a:alpha val="43137"/>
                    </a:srgbClr>
                  </a:outerShdw>
                </a:effectLst>
                <a:latin typeface="Cooper Black" pitchFamily="18" charset="0"/>
              </a:rPr>
              <a:t>Conflict in a healthy Community - 8</a:t>
            </a:r>
            <a:endParaRPr lang="en-IN" sz="3200" dirty="0">
              <a:solidFill>
                <a:srgbClr val="1F497D"/>
              </a:solidFill>
            </a:endParaRPr>
          </a:p>
        </p:txBody>
      </p:sp>
      <p:sp>
        <p:nvSpPr>
          <p:cNvPr id="3" name="Content Placeholder 2"/>
          <p:cNvSpPr txBox="1">
            <a:spLocks/>
          </p:cNvSpPr>
          <p:nvPr/>
        </p:nvSpPr>
        <p:spPr>
          <a:xfrm>
            <a:off x="457200" y="1124744"/>
            <a:ext cx="8229600" cy="5472608"/>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800" dirty="0" smtClean="0">
                <a:effectLst>
                  <a:outerShdw blurRad="38100" dist="38100" dir="2700000" algn="tl">
                    <a:srgbClr val="000000">
                      <a:alpha val="43137"/>
                    </a:srgbClr>
                  </a:outerShdw>
                </a:effectLst>
                <a:latin typeface="Berlin Sans FB"/>
                <a:cs typeface="Berlin Sans FB"/>
              </a:rPr>
              <a:t>In Ephesians </a:t>
            </a:r>
            <a:r>
              <a:rPr lang="en-US" sz="2800" dirty="0" smtClean="0">
                <a:effectLst>
                  <a:outerShdw blurRad="38100" dist="38100" dir="2700000" algn="tl">
                    <a:srgbClr val="000000">
                      <a:alpha val="43137"/>
                    </a:srgbClr>
                  </a:outerShdw>
                </a:effectLst>
                <a:latin typeface="Berlin Sans FB"/>
                <a:cs typeface="Berlin Sans FB"/>
              </a:rPr>
              <a:t>(Put off)</a:t>
            </a:r>
            <a:endParaRPr lang="en-US" sz="2800" dirty="0" smtClean="0">
              <a:effectLst>
                <a:outerShdw blurRad="38100" dist="38100" dir="2700000" algn="tl">
                  <a:srgbClr val="000000">
                    <a:alpha val="43137"/>
                  </a:srgbClr>
                </a:outerShdw>
              </a:effectLst>
              <a:latin typeface="Berlin Sans FB"/>
              <a:cs typeface="Berlin Sans FB"/>
            </a:endParaRPr>
          </a:p>
          <a:p>
            <a:pPr marL="0" indent="0">
              <a:buFont typeface="Arial" pitchFamily="34" charset="0"/>
              <a:buNone/>
            </a:pPr>
            <a:r>
              <a:rPr lang="en-US" sz="2800" u="sng" dirty="0" smtClean="0">
                <a:effectLst>
                  <a:outerShdw blurRad="38100" dist="38100" dir="2700000" algn="tl">
                    <a:srgbClr val="000000">
                      <a:alpha val="43137"/>
                    </a:srgbClr>
                  </a:outerShdw>
                </a:effectLst>
                <a:latin typeface="Berlin Sans FB"/>
                <a:cs typeface="Berlin Sans FB"/>
              </a:rPr>
              <a:t>Words of conflicts</a:t>
            </a:r>
            <a:r>
              <a:rPr lang="en-US" sz="2800" dirty="0" smtClean="0">
                <a:effectLst>
                  <a:outerShdw blurRad="38100" dist="38100" dir="2700000" algn="tl">
                    <a:srgbClr val="000000">
                      <a:alpha val="43137"/>
                    </a:srgbClr>
                  </a:outerShdw>
                </a:effectLst>
                <a:latin typeface="Berlin Sans FB"/>
                <a:cs typeface="Berlin Sans FB"/>
              </a:rPr>
              <a:t>  (some vertical and some horizontal) -  Transgressions, sins, disobedience, sinful nature, objects of wrath, Excluded, without hope, without God, alienated, cunning, craftiness, deceitfulness of scheming, futility of thinking, darkened in their understanding, hardening of hearts, loss of sensitivity, sensuality, impurity, continual lust for more, deceitful desires, falsehood, anger, giving devil a foothold, unwholesome talk, bitterness, rage, brawling, slander, malice, sexual immorality, greed, obscenity, coarse joking,  idolatry, debauchery,  etc.</a:t>
            </a:r>
          </a:p>
        </p:txBody>
      </p:sp>
    </p:spTree>
    <p:extLst>
      <p:ext uri="{BB962C8B-B14F-4D97-AF65-F5344CB8AC3E}">
        <p14:creationId xmlns:p14="http://schemas.microsoft.com/office/powerpoint/2010/main" val="272602096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204</TotalTime>
  <Words>810</Words>
  <Application>Microsoft Macintosh PowerPoint</Application>
  <PresentationFormat>On-screen Show (4:3)</PresentationFormat>
  <Paragraphs>79</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Conflict in a healthy Community</vt:lpstr>
      <vt:lpstr>Conflicts  Everywhere</vt:lpstr>
      <vt:lpstr>Conflict in a healthy Community - 1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Crisis in NT Church</dc:title>
  <dc:creator>Stanley Mehta - off</dc:creator>
  <cp:lastModifiedBy>Stanley Mehta</cp:lastModifiedBy>
  <cp:revision>23</cp:revision>
  <cp:lastPrinted>2015-01-20T12:49:33Z</cp:lastPrinted>
  <dcterms:created xsi:type="dcterms:W3CDTF">2014-06-20T08:49:35Z</dcterms:created>
  <dcterms:modified xsi:type="dcterms:W3CDTF">2015-01-20T12:50:06Z</dcterms:modified>
</cp:coreProperties>
</file>