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p:nvPr>
            <p:ph type="sldImg"/>
          </p:nvPr>
        </p:nvSpPr>
        <p:spPr>
          <a:xfrm>
            <a:off x="1143000" y="685800"/>
            <a:ext cx="4572000" cy="3429000"/>
          </a:xfrm>
          <a:prstGeom prst="rect">
            <a:avLst/>
          </a:prstGeom>
        </p:spPr>
        <p:txBody>
          <a:bodyPr/>
          <a:lstStyle/>
          <a:p>
            <a:pPr lvl="0"/>
          </a:p>
        </p:txBody>
      </p:sp>
      <p:sp>
        <p:nvSpPr>
          <p:cNvPr id="34" name="Shape 3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bg>
      <p:bgPr>
        <a:solidFill>
          <a:srgbClr val="FFFFFF"/>
        </a:solidFill>
      </p:bgPr>
    </p:bg>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lvl1pPr>
              <a:defRPr>
                <a:solidFill>
                  <a:srgbClr val="000000"/>
                </a:solidFill>
              </a:defRPr>
            </a:lvl1pPr>
          </a:lstStyle>
          <a:p>
            <a:pPr lvl="0">
              <a:defRPr sz="1800"/>
            </a:pPr>
            <a:r>
              <a:rPr sz="8000"/>
              <a:t>Title Text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Bullets">
    <p:bg>
      <p:bgPr>
        <a:solidFill>
          <a:srgbClr val="FFFFFF"/>
        </a:solidFill>
      </p:bgPr>
    </p:bg>
    <p:spTree>
      <p:nvGrpSpPr>
        <p:cNvPr id="1" name=""/>
        <p:cNvGrpSpPr/>
        <p:nvPr/>
      </p:nvGrpSpPr>
      <p:grpSpPr>
        <a:xfrm>
          <a:off x="0" y="0"/>
          <a:ext cx="0" cy="0"/>
          <a:chOff x="0" y="0"/>
          <a:chExt cx="0" cy="0"/>
        </a:xfrm>
      </p:grpSpPr>
      <p:sp>
        <p:nvSpPr>
          <p:cNvPr id="32" name="Shape 32"/>
          <p:cNvSpPr/>
          <p:nvPr>
            <p:ph type="body" idx="1"/>
          </p:nvPr>
        </p:nvSpPr>
        <p:spPr>
          <a:xfrm>
            <a:off x="952500" y="1270000"/>
            <a:ext cx="11099800" cy="7213600"/>
          </a:xfrm>
          <a:prstGeom prst="rect">
            <a:avLst/>
          </a:prstGeom>
        </p:spPr>
        <p:txBody>
          <a:bodyPr/>
          <a:lstStyle>
            <a:lvl1pPr>
              <a:defRPr sz="3600">
                <a:solidFill>
                  <a:srgbClr val="000000"/>
                </a:solidFill>
              </a:defRPr>
            </a:lvl1pPr>
            <a:lvl2pPr>
              <a:defRPr sz="3600">
                <a:solidFill>
                  <a:srgbClr val="000000"/>
                </a:solidFill>
              </a:defRPr>
            </a:lvl2pPr>
            <a:lvl3pPr>
              <a:defRPr sz="3600">
                <a:solidFill>
                  <a:srgbClr val="000000"/>
                </a:solidFill>
              </a:defRPr>
            </a:lvl3pPr>
            <a:lvl4pPr>
              <a:defRPr sz="3600">
                <a:solidFill>
                  <a:srgbClr val="000000"/>
                </a:solidFill>
              </a:defRPr>
            </a:lvl4pPr>
            <a:lvl5pPr>
              <a:defRPr sz="3600">
                <a:solidFill>
                  <a:srgbClr val="000000"/>
                </a:solidFill>
              </a:defRPr>
            </a:lvl5p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title"/>
          </p:nvPr>
        </p:nvSpPr>
        <p:spPr>
          <a:prstGeom prst="rect">
            <a:avLst/>
          </a:prstGeom>
        </p:spPr>
        <p:txBody>
          <a:bodyPr/>
          <a:lstStyle/>
          <a:p>
            <a:pPr lvl="0"/>
          </a:p>
        </p:txBody>
      </p:sp>
      <p:pic>
        <p:nvPicPr>
          <p:cNvPr id="37" name="AE5E0AD2-CB1B-42F1-AB6E-C8E36D8BAB99-L0-001.jpeg"/>
          <p:cNvPicPr/>
          <p:nvPr/>
        </p:nvPicPr>
        <p:blipFill>
          <a:blip r:embed="rId2">
            <a:extLst/>
          </a:blip>
          <a:stretch>
            <a:fillRect/>
          </a:stretch>
        </p:blipFill>
        <p:spPr>
          <a:xfrm>
            <a:off x="-6351" y="-215251"/>
            <a:ext cx="13271502" cy="8847669"/>
          </a:xfrm>
          <a:prstGeom prst="rect">
            <a:avLst/>
          </a:prstGeom>
          <a:ln w="12700">
            <a:miter lim="400000"/>
          </a:ln>
        </p:spPr>
      </p:pic>
      <p:sp>
        <p:nvSpPr>
          <p:cNvPr id="38" name="Shape 38"/>
          <p:cNvSpPr/>
          <p:nvPr/>
        </p:nvSpPr>
        <p:spPr>
          <a:xfrm>
            <a:off x="1477740" y="227127"/>
            <a:ext cx="10049320" cy="663234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sz="10300">
                <a:latin typeface="Superclarendon"/>
                <a:ea typeface="Superclarendon"/>
                <a:cs typeface="Superclarendon"/>
                <a:sym typeface="Superclarendon"/>
              </a:defRPr>
            </a:lvl1pPr>
          </a:lstStyle>
          <a:p>
            <a:pPr lvl="0">
              <a:defRPr b="0" sz="1800">
                <a:solidFill>
                  <a:srgbClr val="000000"/>
                </a:solidFill>
              </a:defRPr>
            </a:pPr>
            <a:r>
              <a:rPr b="1" sz="10300">
                <a:solidFill>
                  <a:srgbClr val="FFFFFF"/>
                </a:solidFill>
              </a:rPr>
              <a:t>The Single Woman And The City</a:t>
            </a:r>
            <a:endParaRPr b="1" sz="10300">
              <a:solidFill>
                <a:srgbClr val="FFFFFF"/>
              </a:solidFill>
            </a:endParaRPr>
          </a:p>
        </p:txBody>
      </p:sp>
      <p:sp>
        <p:nvSpPr>
          <p:cNvPr id="39" name="Shape 39"/>
          <p:cNvSpPr/>
          <p:nvPr/>
        </p:nvSpPr>
        <p:spPr>
          <a:xfrm>
            <a:off x="1033722" y="5956300"/>
            <a:ext cx="11191355" cy="11938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latin typeface="Helvetica"/>
                <a:ea typeface="Helvetica"/>
                <a:cs typeface="Helvetica"/>
                <a:sym typeface="Helvetica"/>
              </a:defRPr>
            </a:lvl1pPr>
          </a:lstStyle>
          <a:p>
            <a:pPr lvl="0">
              <a:defRPr b="0" sz="1800">
                <a:solidFill>
                  <a:srgbClr val="000000"/>
                </a:solidFill>
              </a:defRPr>
            </a:pPr>
            <a:r>
              <a:rPr b="1" sz="3600">
                <a:solidFill>
                  <a:srgbClr val="FFFFFF"/>
                </a:solidFill>
              </a:rPr>
              <a:t>The inspiring story of a single &amp; successful luxury merchant</a:t>
            </a:r>
          </a:p>
        </p:txBody>
      </p:sp>
      <p:pic>
        <p:nvPicPr>
          <p:cNvPr id="40" name="33A01D5C-DE73-47ED-B1C7-12F193A1833E-L0-001.png"/>
          <p:cNvPicPr/>
          <p:nvPr/>
        </p:nvPicPr>
        <p:blipFill>
          <a:blip r:embed="rId3">
            <a:extLst/>
          </a:blip>
          <a:stretch>
            <a:fillRect/>
          </a:stretch>
        </p:blipFill>
        <p:spPr>
          <a:xfrm>
            <a:off x="10287001" y="8780780"/>
            <a:ext cx="2766060" cy="922020"/>
          </a:xfrm>
          <a:prstGeom prst="rect">
            <a:avLst/>
          </a:prstGeom>
          <a:ln w="12700">
            <a:miter lim="400000"/>
          </a:ln>
        </p:spPr>
      </p:pic>
      <p:sp>
        <p:nvSpPr>
          <p:cNvPr id="41" name="Shape 41"/>
          <p:cNvSpPr/>
          <p:nvPr/>
        </p:nvSpPr>
        <p:spPr>
          <a:xfrm>
            <a:off x="-538485" y="10559563"/>
            <a:ext cx="12610903" cy="660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defRPr sz="1800">
                <a:solidFill>
                  <a:srgbClr val="000000"/>
                </a:solidFill>
              </a:defRPr>
            </a:pPr>
            <a:r>
              <a:rPr sz="2000">
                <a:latin typeface="DIN Condensed"/>
                <a:ea typeface="DIN Condensed"/>
                <a:cs typeface="DIN Condensed"/>
                <a:sym typeface="DIN Condensed"/>
              </a:rPr>
              <a:t>8 PM, Friday, March 13 @ 20 Downtown, Second floor, Eros Theatre Building</a:t>
            </a:r>
            <a:endParaRPr sz="2000">
              <a:latin typeface="DIN Condensed"/>
              <a:ea typeface="DIN Condensed"/>
              <a:cs typeface="DIN Condensed"/>
              <a:sym typeface="DIN Condensed"/>
            </a:endParaRPr>
          </a:p>
          <a:p>
            <a:pPr lvl="0">
              <a:defRPr sz="1800">
                <a:solidFill>
                  <a:srgbClr val="000000"/>
                </a:solidFill>
              </a:defRPr>
            </a:pPr>
            <a:r>
              <a:rPr sz="2000">
                <a:latin typeface="DIN Condensed"/>
                <a:ea typeface="DIN Condensed"/>
                <a:cs typeface="DIN Condensed"/>
                <a:sym typeface="DIN Condensed"/>
              </a:rPr>
              <a:t> (Entrance next to CCD) Opp. Churchgate station</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1</a:t>
            </a:r>
          </a:p>
        </p:txBody>
      </p:sp>
      <p:sp>
        <p:nvSpPr>
          <p:cNvPr id="71" name="Shape 71"/>
          <p:cNvSpPr/>
          <p:nvPr>
            <p:ph type="body" idx="1"/>
          </p:nvPr>
        </p:nvSpPr>
        <p:spPr>
          <a:prstGeom prst="rect">
            <a:avLst/>
          </a:prstGeom>
        </p:spPr>
        <p:txBody>
          <a:bodyPr/>
          <a:lstStyle/>
          <a:p>
            <a:pPr lvl="0" marL="467894" indent="-467894">
              <a:defRPr sz="1800">
                <a:solidFill>
                  <a:srgbClr val="000000"/>
                </a:solidFill>
              </a:defRPr>
            </a:pPr>
            <a:r>
              <a:rPr sz="4000">
                <a:solidFill>
                  <a:srgbClr val="FFFFFF"/>
                </a:solidFill>
              </a:rPr>
              <a:t>From the city of Thyatira (Asia)</a:t>
            </a:r>
            <a:endParaRPr sz="4000">
              <a:solidFill>
                <a:srgbClr val="FFFFFF"/>
              </a:solidFill>
            </a:endParaRPr>
          </a:p>
          <a:p>
            <a:pPr lvl="0" marL="467894" indent="-467894">
              <a:defRPr sz="1800">
                <a:solidFill>
                  <a:srgbClr val="000000"/>
                </a:solidFill>
              </a:defRPr>
            </a:pPr>
            <a:r>
              <a:rPr sz="4000">
                <a:solidFill>
                  <a:srgbClr val="FFFFFF"/>
                </a:solidFill>
              </a:rPr>
              <a:t>Living in Phillipi</a:t>
            </a:r>
            <a:endParaRPr sz="4000">
              <a:solidFill>
                <a:srgbClr val="FFFFFF"/>
              </a:solidFill>
            </a:endParaRPr>
          </a:p>
          <a:p>
            <a:pPr lvl="0" marL="467894" indent="-467894">
              <a:defRPr sz="1800">
                <a:solidFill>
                  <a:srgbClr val="000000"/>
                </a:solidFill>
              </a:defRPr>
            </a:pPr>
            <a:r>
              <a:rPr sz="4000">
                <a:solidFill>
                  <a:srgbClr val="FFFFFF"/>
                </a:solidFill>
              </a:rPr>
              <a:t>Phillipi was the leading city in Macedonia</a:t>
            </a:r>
            <a:endParaRPr sz="4000">
              <a:solidFill>
                <a:srgbClr val="FFFFFF"/>
              </a:solidFill>
            </a:endParaRPr>
          </a:p>
          <a:p>
            <a:pPr lvl="0" marL="0" indent="0">
              <a:spcBef>
                <a:spcPts val="0"/>
              </a:spcBef>
              <a:buSzTx/>
              <a:buNone/>
              <a:defRPr sz="1800">
                <a:solidFill>
                  <a:srgbClr val="000000"/>
                </a:solidFill>
              </a:defRPr>
            </a:pPr>
            <a:r>
              <a:rPr sz="4000">
                <a:solidFill>
                  <a:srgbClr val="FFFFFF"/>
                </a:solidFill>
              </a:rPr>
              <a:t>12 From there we traveled to Philippi, a Roman colony and the leading city of that district of Macedonia.</a:t>
            </a:r>
          </a:p>
        </p:txBody>
      </p:sp>
      <p:pic>
        <p:nvPicPr>
          <p:cNvPr id="72"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2</a:t>
            </a:r>
          </a:p>
        </p:txBody>
      </p:sp>
      <p:sp>
        <p:nvSpPr>
          <p:cNvPr id="75" name="Shape 75"/>
          <p:cNvSpPr/>
          <p:nvPr>
            <p:ph type="body" idx="1"/>
          </p:nvPr>
        </p:nvSpPr>
        <p:spPr>
          <a:xfrm>
            <a:off x="1094261" y="1279506"/>
            <a:ext cx="11099800" cy="6286501"/>
          </a:xfrm>
          <a:prstGeom prst="rect">
            <a:avLst/>
          </a:prstGeom>
        </p:spPr>
        <p:txBody>
          <a:bodyPr/>
          <a:lstStyle>
            <a:lvl1pPr marL="538078" indent="-538078">
              <a:defRPr b="1" sz="4600">
                <a:latin typeface="Helvetica"/>
                <a:ea typeface="Helvetica"/>
                <a:cs typeface="Helvetica"/>
                <a:sym typeface="Helvetica"/>
              </a:defRPr>
            </a:lvl1pPr>
          </a:lstStyle>
          <a:p>
            <a:pPr lvl="0">
              <a:defRPr b="0" sz="1800">
                <a:solidFill>
                  <a:srgbClr val="000000"/>
                </a:solidFill>
              </a:defRPr>
            </a:pPr>
            <a:r>
              <a:rPr b="1" sz="4600">
                <a:solidFill>
                  <a:srgbClr val="FFFFFF"/>
                </a:solidFill>
              </a:rPr>
              <a:t>A dealer in purple cloth</a:t>
            </a:r>
          </a:p>
        </p:txBody>
      </p:sp>
      <p:pic>
        <p:nvPicPr>
          <p:cNvPr id="76"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3</a:t>
            </a:r>
          </a:p>
        </p:txBody>
      </p:sp>
      <p:sp>
        <p:nvSpPr>
          <p:cNvPr id="79" name="Shape 79"/>
          <p:cNvSpPr/>
          <p:nvPr>
            <p:ph type="body" idx="1"/>
          </p:nvPr>
        </p:nvSpPr>
        <p:spPr>
          <a:xfrm>
            <a:off x="952499" y="1137746"/>
            <a:ext cx="11099801" cy="6286500"/>
          </a:xfrm>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3800">
                <a:solidFill>
                  <a:srgbClr val="FFFFFF"/>
                </a:solidFill>
              </a:rPr>
              <a:t>She was a worshiper of God.</a:t>
            </a:r>
          </a:p>
        </p:txBody>
      </p:sp>
      <p:pic>
        <p:nvPicPr>
          <p:cNvPr id="80"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2. God's pursuit of Lydia</a:t>
            </a:r>
          </a:p>
        </p:txBody>
      </p:sp>
      <p:sp>
        <p:nvSpPr>
          <p:cNvPr id="83" name="Shape 83"/>
          <p:cNvSpPr/>
          <p:nvPr>
            <p:ph type="body" idx="1"/>
          </p:nvPr>
        </p:nvSpPr>
        <p:spPr>
          <a:prstGeom prst="rect">
            <a:avLst/>
          </a:prstGeom>
        </p:spPr>
        <p:txBody>
          <a:bodyPr/>
          <a:lstStyle/>
          <a:p>
            <a:pPr lvl="0"/>
          </a:p>
        </p:txBody>
      </p:sp>
      <p:pic>
        <p:nvPicPr>
          <p:cNvPr id="84"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title"/>
          </p:nvPr>
        </p:nvSpPr>
        <p:spPr>
          <a:xfrm>
            <a:off x="224509" y="514613"/>
            <a:ext cx="12555780" cy="8724373"/>
          </a:xfrm>
          <a:prstGeom prst="rect">
            <a:avLst/>
          </a:prstGeom>
        </p:spPr>
        <p:txBody>
          <a:bodyPr/>
          <a:lstStyle/>
          <a:p>
            <a:pPr lvl="0" defTabSz="344677">
              <a:defRPr sz="1800">
                <a:solidFill>
                  <a:srgbClr val="000000"/>
                </a:solidFill>
              </a:defRPr>
            </a:pPr>
            <a:r>
              <a:rPr b="1" sz="4719">
                <a:solidFill>
                  <a:srgbClr val="FFFFFF"/>
                </a:solidFill>
                <a:latin typeface="Helvetica"/>
                <a:ea typeface="Helvetica"/>
                <a:cs typeface="Helvetica"/>
                <a:sym typeface="Helvetica"/>
              </a:rPr>
              <a:t>6 Paul and his companions traveled throughout the region of Phrygia and Galatia, </a:t>
            </a:r>
            <a:r>
              <a:rPr b="1" sz="4719">
                <a:solidFill>
                  <a:srgbClr val="F2E933"/>
                </a:solidFill>
                <a:latin typeface="Helvetica"/>
                <a:ea typeface="Helvetica"/>
                <a:cs typeface="Helvetica"/>
                <a:sym typeface="Helvetica"/>
              </a:rPr>
              <a:t>having been kept by the Holy Spirit from preaching the word in the province of Asia. </a:t>
            </a:r>
            <a:r>
              <a:rPr b="1" sz="4719">
                <a:solidFill>
                  <a:srgbClr val="FFFFFF"/>
                </a:solidFill>
                <a:latin typeface="Helvetica"/>
                <a:ea typeface="Helvetica"/>
                <a:cs typeface="Helvetica"/>
                <a:sym typeface="Helvetica"/>
              </a:rPr>
              <a:t>7 When they came to the border of Mysia, they tried to enter Bithynia, but the Spirit of Jesus would not allow them to. 8 So they passed by Mysia and went down to Troas. 9 During the night Paul had a vision of a man of Macedonia standing and begging him, “Come over to Macedonia and help us.”</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xfrm>
            <a:off x="508032" y="213370"/>
            <a:ext cx="11988736" cy="8458572"/>
          </a:xfrm>
          <a:prstGeom prst="rect">
            <a:avLst/>
          </a:prstGeom>
        </p:spPr>
        <p:txBody>
          <a:bodyPr/>
          <a:lstStyle>
            <a:lvl1pPr defTabSz="362204">
              <a:defRPr b="1" sz="4960">
                <a:latin typeface="Helvetica"/>
                <a:ea typeface="Helvetica"/>
                <a:cs typeface="Helvetica"/>
                <a:sym typeface="Helvetica"/>
              </a:defRPr>
            </a:lvl1pPr>
          </a:lstStyle>
          <a:p>
            <a:pPr lvl="0">
              <a:defRPr b="0" sz="1800">
                <a:solidFill>
                  <a:srgbClr val="000000"/>
                </a:solidFill>
              </a:defRPr>
            </a:pPr>
            <a:r>
              <a:rPr b="1" sz="4960">
                <a:solidFill>
                  <a:srgbClr val="FFFFFF"/>
                </a:solidFill>
              </a:rPr>
              <a:t>13 On the Sabbath we went outside the city gate to the river, where we expected to find a place of prayer. We sat down and began to speak to the women who had gathered there. 14 One of those listening was a woman from the city of Thyatira named Lydia, a dealer in purple cloth. She was a worshiper of God. The Lord opened her heart to respond to Paul’s message</a:t>
            </a:r>
          </a:p>
        </p:txBody>
      </p:sp>
      <p:pic>
        <p:nvPicPr>
          <p:cNvPr id="89"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title"/>
          </p:nvPr>
        </p:nvSpPr>
        <p:spPr>
          <a:xfrm>
            <a:off x="508032" y="213370"/>
            <a:ext cx="11988736" cy="8458572"/>
          </a:xfrm>
          <a:prstGeom prst="rect">
            <a:avLst/>
          </a:prstGeom>
        </p:spPr>
        <p:txBody>
          <a:bodyPr/>
          <a:lstStyle/>
          <a:p>
            <a:pPr lvl="0" defTabSz="362204">
              <a:defRPr sz="1800">
                <a:solidFill>
                  <a:srgbClr val="000000"/>
                </a:solidFill>
              </a:defRPr>
            </a:pPr>
            <a:r>
              <a:rPr b="1" sz="4960">
                <a:solidFill>
                  <a:srgbClr val="FFFFFF"/>
                </a:solidFill>
                <a:latin typeface="Helvetica"/>
                <a:ea typeface="Helvetica"/>
                <a:cs typeface="Helvetica"/>
                <a:sym typeface="Helvetica"/>
              </a:rPr>
              <a:t>13 On the Sabbath we went outside the city gate to the river, where we expected to find a place of prayer. We sat down and began to speak to the women who had gathered there. 14 One of those listening was a woman from the city of Thyatira named Lydia, a dealer in purple cloth. She was a worshiper of God. </a:t>
            </a:r>
            <a:r>
              <a:rPr b="1" sz="4960">
                <a:solidFill>
                  <a:srgbClr val="F2E933"/>
                </a:solidFill>
                <a:latin typeface="Helvetica"/>
                <a:ea typeface="Helvetica"/>
                <a:cs typeface="Helvetica"/>
                <a:sym typeface="Helvetica"/>
              </a:rPr>
              <a:t>The Lord opened her heart to respond to Paul’s message</a:t>
            </a:r>
          </a:p>
        </p:txBody>
      </p:sp>
      <p:pic>
        <p:nvPicPr>
          <p:cNvPr id="92"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3. Lydia's pursuit of God</a:t>
            </a:r>
          </a:p>
        </p:txBody>
      </p:sp>
      <p:sp>
        <p:nvSpPr>
          <p:cNvPr id="95" name="Shape 95"/>
          <p:cNvSpPr/>
          <p:nvPr>
            <p:ph type="body" idx="1"/>
          </p:nvPr>
        </p:nvSpPr>
        <p:spPr>
          <a:prstGeom prst="rect">
            <a:avLst/>
          </a:prstGeom>
        </p:spPr>
        <p:txBody>
          <a:bodyPr/>
          <a:lstStyle/>
          <a:p>
            <a:pPr lvl="0"/>
          </a:p>
        </p:txBody>
      </p:sp>
      <p:pic>
        <p:nvPicPr>
          <p:cNvPr id="96"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p:nvPr>
        </p:nvSpPr>
        <p:spPr>
          <a:xfrm>
            <a:off x="1270000" y="1152539"/>
            <a:ext cx="10464800" cy="7856085"/>
          </a:xfrm>
          <a:prstGeom prst="rect">
            <a:avLst/>
          </a:prstGeom>
        </p:spPr>
        <p:txBody>
          <a:bodyPr/>
          <a:lstStyle>
            <a:lvl1pPr defTabSz="455675">
              <a:defRPr b="1" sz="6240">
                <a:latin typeface="Helvetica"/>
                <a:ea typeface="Helvetica"/>
                <a:cs typeface="Helvetica"/>
                <a:sym typeface="Helvetica"/>
              </a:defRPr>
            </a:lvl1pPr>
          </a:lstStyle>
          <a:p>
            <a:pPr lvl="0">
              <a:defRPr b="0" sz="1800">
                <a:solidFill>
                  <a:srgbClr val="000000"/>
                </a:solidFill>
              </a:defRPr>
            </a:pPr>
            <a:r>
              <a:rPr b="1" sz="6240">
                <a:solidFill>
                  <a:srgbClr val="FFFFFF"/>
                </a:solidFill>
              </a:rPr>
              <a:t>15 When she and the members of her household were baptized, she invited us to her home. “If you consider me a believer in the Lord,” she said, “come and stay at my house.” And she persuaded us.</a:t>
            </a:r>
          </a:p>
        </p:txBody>
      </p:sp>
      <p:pic>
        <p:nvPicPr>
          <p:cNvPr id="99"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xfrm>
            <a:off x="304799" y="-1113240"/>
            <a:ext cx="12395202" cy="9985526"/>
          </a:xfrm>
          <a:prstGeom prst="rect">
            <a:avLst/>
          </a:prstGeom>
        </p:spPr>
        <p:txBody>
          <a:bodyPr/>
          <a:lstStyle/>
          <a:p>
            <a:pPr lvl="0">
              <a:defRPr sz="1800">
                <a:solidFill>
                  <a:srgbClr val="000000"/>
                </a:solidFill>
              </a:defRPr>
            </a:pPr>
            <a:r>
              <a:rPr b="1" sz="8000">
                <a:solidFill>
                  <a:srgbClr val="FFFFFF"/>
                </a:solidFill>
                <a:latin typeface="Helvetica"/>
                <a:ea typeface="Helvetica"/>
                <a:cs typeface="Helvetica"/>
                <a:sym typeface="Helvetica"/>
              </a:rPr>
              <a:t>40 After Paul and Silas came out of the prison, they went to Lydia’s house, where they met with the brothers and sisters and encouraged them. Then they</a:t>
            </a:r>
            <a:r>
              <a:rPr sz="8000">
                <a:solidFill>
                  <a:srgbClr val="FFFFFF"/>
                </a:solidFill>
              </a:rPr>
              <a:t> </a:t>
            </a:r>
            <a:r>
              <a:rPr b="1" sz="8000">
                <a:solidFill>
                  <a:srgbClr val="FFFFFF"/>
                </a:solidFill>
                <a:latin typeface="Helvetica"/>
                <a:ea typeface="Helvetica"/>
                <a:cs typeface="Helvetica"/>
                <a:sym typeface="Helvetica"/>
              </a:rPr>
              <a:t>left.</a:t>
            </a:r>
          </a:p>
        </p:txBody>
      </p:sp>
      <p:pic>
        <p:nvPicPr>
          <p:cNvPr id="102"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p:nvPr>
        </p:nvSpPr>
        <p:spPr>
          <a:xfrm>
            <a:off x="304800" y="81724"/>
            <a:ext cx="12395201" cy="9985526"/>
          </a:xfrm>
          <a:prstGeom prst="rect">
            <a:avLst/>
          </a:prstGeom>
        </p:spPr>
        <p:txBody>
          <a:bodyPr/>
          <a:lstStyle/>
          <a:p>
            <a:pPr lvl="0" defTabSz="297941">
              <a:defRPr sz="1800">
                <a:solidFill>
                  <a:srgbClr val="000000"/>
                </a:solidFill>
              </a:defRPr>
            </a:pPr>
            <a:r>
              <a:rPr b="1" sz="4080">
                <a:solidFill>
                  <a:srgbClr val="FFFFFF"/>
                </a:solidFill>
                <a:latin typeface="Helvetica"/>
                <a:ea typeface="Helvetica"/>
                <a:cs typeface="Helvetica"/>
                <a:sym typeface="Helvetica"/>
              </a:rPr>
              <a:t>Acts 16:6 Paul and his companions traveled throughout the region of Phrygia and Galatia, having been kept by the Holy Spirit from preaching the word in the province of Asia. 7 When they came to the border of Mysia, they tried to enter Bithynia, but the Spirit of Jesus would not allow them to. 8 So they passed by Mysia and went down to Troas. 9 During the night Paul had a vision of a man of Macedonia standing and begging him, “Come over to Macedonia and help us.” 10 After Paul had seen the vision, we got ready at once to leave for Macedonia, concluding that God had called us to preach the gospel to them.</a:t>
            </a:r>
            <a:endParaRPr b="1" sz="4080">
              <a:solidFill>
                <a:srgbClr val="FFFFFF"/>
              </a:solidFill>
              <a:latin typeface="Helvetica"/>
              <a:ea typeface="Helvetica"/>
              <a:cs typeface="Helvetica"/>
              <a:sym typeface="Helvetica"/>
            </a:endParaRPr>
          </a:p>
          <a:p>
            <a:pPr lvl="0" defTabSz="297941">
              <a:defRPr sz="1800">
                <a:solidFill>
                  <a:srgbClr val="000000"/>
                </a:solidFill>
              </a:defRPr>
            </a:pPr>
            <a:endParaRPr b="1" sz="4080">
              <a:solidFill>
                <a:srgbClr val="FFFFFF"/>
              </a:solidFill>
              <a:latin typeface="Helvetica"/>
              <a:ea typeface="Helvetica"/>
              <a:cs typeface="Helvetica"/>
              <a:sym typeface="Helvetica"/>
            </a:endParaRPr>
          </a:p>
        </p:txBody>
      </p:sp>
      <p:pic>
        <p:nvPicPr>
          <p:cNvPr id="44"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prstGeom prst="rect">
            <a:avLst/>
          </a:prstGeom>
        </p:spPr>
        <p:txBody>
          <a:bodyPr/>
          <a:lstStyle>
            <a:lvl1pPr defTabSz="490727">
              <a:defRPr b="1" sz="6719">
                <a:latin typeface="Helvetica"/>
                <a:ea typeface="Helvetica"/>
                <a:cs typeface="Helvetica"/>
                <a:sym typeface="Helvetica"/>
              </a:defRPr>
            </a:lvl1pPr>
          </a:lstStyle>
          <a:p>
            <a:pPr lvl="0">
              <a:defRPr b="0" sz="1800">
                <a:solidFill>
                  <a:srgbClr val="000000"/>
                </a:solidFill>
              </a:defRPr>
            </a:pPr>
            <a:r>
              <a:rPr b="1" sz="6719">
                <a:solidFill>
                  <a:srgbClr val="FFFFFF"/>
                </a:solidFill>
              </a:rPr>
              <a:t>The single woman in the city</a:t>
            </a:r>
          </a:p>
        </p:txBody>
      </p:sp>
      <p:sp>
        <p:nvSpPr>
          <p:cNvPr id="105" name="Shape 105"/>
          <p:cNvSpPr/>
          <p:nvPr>
            <p:ph type="body" idx="1"/>
          </p:nvPr>
        </p:nvSpPr>
        <p:spPr>
          <a:prstGeom prst="rect">
            <a:avLst/>
          </a:prstGeom>
        </p:spPr>
        <p:txBody>
          <a:bodyPr/>
          <a:lstStyle/>
          <a:p>
            <a:pPr lvl="0">
              <a:defRPr sz="1800">
                <a:solidFill>
                  <a:srgbClr val="000000"/>
                </a:solidFill>
              </a:defRPr>
            </a:pPr>
            <a:r>
              <a:rPr b="1" sz="3800">
                <a:solidFill>
                  <a:srgbClr val="FFFFFF"/>
                </a:solidFill>
                <a:latin typeface="Helvetica"/>
                <a:ea typeface="Helvetica"/>
                <a:cs typeface="Helvetica"/>
                <a:sym typeface="Helvetica"/>
              </a:rPr>
              <a:t>1. Who was Lydia?</a:t>
            </a:r>
            <a:endParaRPr b="1" sz="3800">
              <a:solidFill>
                <a:srgbClr val="FFFFFF"/>
              </a:solidFill>
              <a:latin typeface="Helvetica"/>
              <a:ea typeface="Helvetica"/>
              <a:cs typeface="Helvetica"/>
              <a:sym typeface="Helvetica"/>
            </a:endParaRPr>
          </a:p>
          <a:p>
            <a:pPr lvl="0">
              <a:defRPr sz="1800">
                <a:solidFill>
                  <a:srgbClr val="000000"/>
                </a:solidFill>
              </a:defRPr>
            </a:pPr>
            <a:r>
              <a:rPr b="1" sz="3800">
                <a:solidFill>
                  <a:srgbClr val="FFFFFF"/>
                </a:solidFill>
                <a:latin typeface="Helvetica"/>
                <a:ea typeface="Helvetica"/>
                <a:cs typeface="Helvetica"/>
                <a:sym typeface="Helvetica"/>
              </a:rPr>
              <a:t>2. God's pursuit of Lydia</a:t>
            </a:r>
            <a:endParaRPr b="1" sz="3800">
              <a:solidFill>
                <a:srgbClr val="FFFFFF"/>
              </a:solidFill>
              <a:latin typeface="Helvetica"/>
              <a:ea typeface="Helvetica"/>
              <a:cs typeface="Helvetica"/>
              <a:sym typeface="Helvetica"/>
            </a:endParaRPr>
          </a:p>
          <a:p>
            <a:pPr lvl="0">
              <a:defRPr sz="1800">
                <a:solidFill>
                  <a:srgbClr val="000000"/>
                </a:solidFill>
              </a:defRPr>
            </a:pPr>
            <a:r>
              <a:rPr b="1" sz="3800">
                <a:solidFill>
                  <a:srgbClr val="FFFFFF"/>
                </a:solidFill>
                <a:latin typeface="Helvetica"/>
                <a:ea typeface="Helvetica"/>
                <a:cs typeface="Helvetica"/>
                <a:sym typeface="Helvetica"/>
              </a:rPr>
              <a:t>3. Lydia's pursuit of God</a:t>
            </a:r>
          </a:p>
        </p:txBody>
      </p:sp>
      <p:pic>
        <p:nvPicPr>
          <p:cNvPr id="106"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xfrm>
            <a:off x="304800" y="81724"/>
            <a:ext cx="12395201" cy="9985526"/>
          </a:xfrm>
          <a:prstGeom prst="rect">
            <a:avLst/>
          </a:prstGeom>
        </p:spPr>
        <p:txBody>
          <a:bodyPr/>
          <a:lstStyle/>
          <a:p>
            <a:pPr lvl="0" defTabSz="426466">
              <a:defRPr sz="1800">
                <a:solidFill>
                  <a:srgbClr val="000000"/>
                </a:solidFill>
              </a:defRPr>
            </a:pPr>
            <a:endParaRPr b="1" sz="5840">
              <a:solidFill>
                <a:srgbClr val="FFFFFF"/>
              </a:solidFill>
              <a:latin typeface="Helvetica"/>
              <a:ea typeface="Helvetica"/>
              <a:cs typeface="Helvetica"/>
              <a:sym typeface="Helvetica"/>
            </a:endParaRPr>
          </a:p>
          <a:p>
            <a:pPr lvl="0" defTabSz="426466">
              <a:defRPr sz="1800">
                <a:solidFill>
                  <a:srgbClr val="000000"/>
                </a:solidFill>
              </a:defRPr>
            </a:pPr>
            <a:r>
              <a:rPr b="1" sz="5840">
                <a:solidFill>
                  <a:srgbClr val="FFFFFF"/>
                </a:solidFill>
                <a:latin typeface="Helvetica"/>
                <a:ea typeface="Helvetica"/>
                <a:cs typeface="Helvetica"/>
                <a:sym typeface="Helvetica"/>
              </a:rPr>
              <a:t>11 From Troas we put out to sea and sailed straight for Samothrace, and the next day we went on to Neapolis. 12 From there we traveled to Philippi, a Roman colony and the leading city of that district of Macedonia. And we stayed there several days.</a:t>
            </a:r>
            <a:endParaRPr b="1" sz="5840">
              <a:solidFill>
                <a:srgbClr val="FFFFFF"/>
              </a:solidFill>
              <a:latin typeface="Helvetica"/>
              <a:ea typeface="Helvetica"/>
              <a:cs typeface="Helvetica"/>
              <a:sym typeface="Helvetica"/>
            </a:endParaRPr>
          </a:p>
          <a:p>
            <a:pPr lvl="0" defTabSz="426466">
              <a:defRPr sz="1800">
                <a:solidFill>
                  <a:srgbClr val="000000"/>
                </a:solidFill>
              </a:defRPr>
            </a:pPr>
            <a:endParaRPr b="1" sz="5840">
              <a:solidFill>
                <a:srgbClr val="FFFFFF"/>
              </a:solidFill>
              <a:latin typeface="Helvetica"/>
              <a:ea typeface="Helvetica"/>
              <a:cs typeface="Helvetica"/>
              <a:sym typeface="Helvetica"/>
            </a:endParaRPr>
          </a:p>
        </p:txBody>
      </p:sp>
      <p:pic>
        <p:nvPicPr>
          <p:cNvPr id="47"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304799" y="-900598"/>
            <a:ext cx="12395202" cy="9985526"/>
          </a:xfrm>
          <a:prstGeom prst="rect">
            <a:avLst/>
          </a:prstGeom>
        </p:spPr>
        <p:txBody>
          <a:bodyPr/>
          <a:lstStyle/>
          <a:p>
            <a:pPr lvl="0" defTabSz="315468">
              <a:defRPr sz="1800">
                <a:solidFill>
                  <a:srgbClr val="000000"/>
                </a:solidFill>
              </a:defRPr>
            </a:pPr>
            <a:endParaRPr b="1" sz="4320">
              <a:solidFill>
                <a:srgbClr val="FFFFFF"/>
              </a:solidFill>
              <a:latin typeface="Helvetica"/>
              <a:ea typeface="Helvetica"/>
              <a:cs typeface="Helvetica"/>
              <a:sym typeface="Helvetica"/>
            </a:endParaRPr>
          </a:p>
          <a:p>
            <a:pPr lvl="0" defTabSz="315468">
              <a:defRPr sz="1800">
                <a:solidFill>
                  <a:srgbClr val="000000"/>
                </a:solidFill>
              </a:defRPr>
            </a:pPr>
            <a:r>
              <a:rPr b="1" sz="4320">
                <a:solidFill>
                  <a:srgbClr val="FFFFFF"/>
                </a:solidFill>
                <a:latin typeface="Helvetica"/>
                <a:ea typeface="Helvetica"/>
                <a:cs typeface="Helvetica"/>
                <a:sym typeface="Helvetica"/>
              </a:rPr>
              <a:t>13 On the Sabbath we went outside the city gate to the river, where we expected to find a place of prayer. We sat down and began to speak to the women who had gathered there. 14 One of those listening was a woman from the city of Thyatira named Lydia, a dealer in purple cloth. She was a worshiper of God. The Lord opened her heart to respond to Paul’s message. 15 When she and the members of her household were baptized, she invited us to her home. “If you consider me a believer in the Lord,” she said, “come and stay at my house.” And she persuaded us.</a:t>
            </a:r>
          </a:p>
        </p:txBody>
      </p:sp>
      <p:pic>
        <p:nvPicPr>
          <p:cNvPr id="50"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304799" y="-1184121"/>
            <a:ext cx="12395202" cy="9985527"/>
          </a:xfrm>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40 After Paul and Silas came out of the prison, they went to Lydia’s house, where they met with the brothers and sisters and encouraged them. Then they left.</a:t>
            </a:r>
          </a:p>
        </p:txBody>
      </p:sp>
      <p:pic>
        <p:nvPicPr>
          <p:cNvPr id="53"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prstGeom prst="rect">
            <a:avLst/>
          </a:prstGeom>
        </p:spPr>
        <p:txBody>
          <a:bodyPr/>
          <a:lstStyle>
            <a:lvl1pPr defTabSz="490727">
              <a:defRPr b="1" sz="6719">
                <a:latin typeface="Helvetica"/>
                <a:ea typeface="Helvetica"/>
                <a:cs typeface="Helvetica"/>
                <a:sym typeface="Helvetica"/>
              </a:defRPr>
            </a:lvl1pPr>
          </a:lstStyle>
          <a:p>
            <a:pPr lvl="0">
              <a:defRPr b="0" sz="1800">
                <a:solidFill>
                  <a:srgbClr val="000000"/>
                </a:solidFill>
              </a:defRPr>
            </a:pPr>
            <a:r>
              <a:rPr b="1" sz="6719">
                <a:solidFill>
                  <a:srgbClr val="FFFFFF"/>
                </a:solidFill>
              </a:rPr>
              <a:t>The single woman in the city</a:t>
            </a:r>
          </a:p>
        </p:txBody>
      </p:sp>
      <p:sp>
        <p:nvSpPr>
          <p:cNvPr id="56" name="Shape 56"/>
          <p:cNvSpPr/>
          <p:nvPr>
            <p:ph type="body" idx="1"/>
          </p:nvPr>
        </p:nvSpPr>
        <p:spPr>
          <a:xfrm>
            <a:off x="952499" y="1687072"/>
            <a:ext cx="11099799" cy="7456032"/>
          </a:xfrm>
          <a:prstGeom prst="rect">
            <a:avLst/>
          </a:prstGeom>
        </p:spPr>
        <p:txBody>
          <a:bodyPr/>
          <a:lstStyle/>
          <a:p>
            <a:pPr lvl="0">
              <a:defRPr sz="1800">
                <a:solidFill>
                  <a:srgbClr val="000000"/>
                </a:solidFill>
              </a:defRPr>
            </a:pPr>
            <a:r>
              <a:rPr b="1" sz="3800">
                <a:solidFill>
                  <a:srgbClr val="FFFFFF"/>
                </a:solidFill>
                <a:latin typeface="Helvetica"/>
                <a:ea typeface="Helvetica"/>
                <a:cs typeface="Helvetica"/>
                <a:sym typeface="Helvetica"/>
              </a:rPr>
              <a:t>1. Who was Lydia?</a:t>
            </a:r>
            <a:endParaRPr b="1" sz="3800">
              <a:solidFill>
                <a:srgbClr val="FFFFFF"/>
              </a:solidFill>
              <a:latin typeface="Helvetica"/>
              <a:ea typeface="Helvetica"/>
              <a:cs typeface="Helvetica"/>
              <a:sym typeface="Helvetica"/>
            </a:endParaRPr>
          </a:p>
          <a:p>
            <a:pPr lvl="0">
              <a:defRPr sz="1800">
                <a:solidFill>
                  <a:srgbClr val="000000"/>
                </a:solidFill>
              </a:defRPr>
            </a:pPr>
            <a:r>
              <a:rPr b="1" sz="3800">
                <a:solidFill>
                  <a:srgbClr val="FFFFFF"/>
                </a:solidFill>
                <a:latin typeface="Helvetica"/>
                <a:ea typeface="Helvetica"/>
                <a:cs typeface="Helvetica"/>
                <a:sym typeface="Helvetica"/>
              </a:rPr>
              <a:t>2. God's pursuit of Lydia</a:t>
            </a:r>
            <a:endParaRPr b="1" sz="3800">
              <a:solidFill>
                <a:srgbClr val="FFFFFF"/>
              </a:solidFill>
              <a:latin typeface="Helvetica"/>
              <a:ea typeface="Helvetica"/>
              <a:cs typeface="Helvetica"/>
              <a:sym typeface="Helvetica"/>
            </a:endParaRPr>
          </a:p>
          <a:p>
            <a:pPr lvl="0">
              <a:defRPr sz="1800">
                <a:solidFill>
                  <a:srgbClr val="000000"/>
                </a:solidFill>
              </a:defRPr>
            </a:pPr>
            <a:r>
              <a:rPr b="1" sz="3800">
                <a:solidFill>
                  <a:srgbClr val="FFFFFF"/>
                </a:solidFill>
                <a:latin typeface="Helvetica"/>
                <a:ea typeface="Helvetica"/>
                <a:cs typeface="Helvetica"/>
                <a:sym typeface="Helvetica"/>
              </a:rPr>
              <a:t>3. Lydia's pursuit of God</a:t>
            </a:r>
          </a:p>
        </p:txBody>
      </p:sp>
      <p:pic>
        <p:nvPicPr>
          <p:cNvPr id="57"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Who was Lydia?</a:t>
            </a:r>
          </a:p>
        </p:txBody>
      </p:sp>
      <p:sp>
        <p:nvSpPr>
          <p:cNvPr id="60" name="Shape 60"/>
          <p:cNvSpPr/>
          <p:nvPr>
            <p:ph type="body" idx="1"/>
          </p:nvPr>
        </p:nvSpPr>
        <p:spPr>
          <a:prstGeom prst="rect">
            <a:avLst/>
          </a:prstGeom>
        </p:spPr>
        <p:txBody>
          <a:bodyPr/>
          <a:lstStyle/>
          <a:p>
            <a:pPr lvl="0"/>
          </a:p>
        </p:txBody>
      </p:sp>
      <p:pic>
        <p:nvPicPr>
          <p:cNvPr id="61"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Who was Lydia?</a:t>
            </a:r>
          </a:p>
        </p:txBody>
      </p:sp>
      <p:sp>
        <p:nvSpPr>
          <p:cNvPr id="64" name="Shape 64"/>
          <p:cNvSpPr/>
          <p:nvPr>
            <p:ph type="body" idx="1"/>
          </p:nvPr>
        </p:nvSpPr>
        <p:spPr>
          <a:prstGeom prst="rect">
            <a:avLst/>
          </a:prstGeom>
        </p:spPr>
        <p:txBody>
          <a:bodyPr/>
          <a:lstStyle/>
          <a:p>
            <a:pPr lvl="0" marL="538078" indent="-538078">
              <a:defRPr sz="1800">
                <a:solidFill>
                  <a:srgbClr val="000000"/>
                </a:solidFill>
              </a:defRPr>
            </a:pPr>
            <a:r>
              <a:rPr sz="4600">
                <a:solidFill>
                  <a:srgbClr val="FFFFFF"/>
                </a:solidFill>
              </a:rPr>
              <a:t>Very little is known about Lydia.</a:t>
            </a:r>
            <a:endParaRPr sz="4600">
              <a:solidFill>
                <a:srgbClr val="FFFFFF"/>
              </a:solidFill>
            </a:endParaRPr>
          </a:p>
          <a:p>
            <a:pPr lvl="0" marL="538078" indent="-538078">
              <a:defRPr sz="1800">
                <a:solidFill>
                  <a:srgbClr val="000000"/>
                </a:solidFill>
              </a:defRPr>
            </a:pPr>
            <a:endParaRPr sz="4600">
              <a:solidFill>
                <a:srgbClr val="FFFFFF"/>
              </a:solidFill>
            </a:endParaRPr>
          </a:p>
          <a:p>
            <a:pPr lvl="0" marL="0" indent="0">
              <a:spcBef>
                <a:spcPts val="0"/>
              </a:spcBef>
              <a:buSzTx/>
              <a:buNone/>
              <a:defRPr sz="1800">
                <a:solidFill>
                  <a:srgbClr val="000000"/>
                </a:solidFill>
              </a:defRPr>
            </a:pPr>
            <a:r>
              <a:rPr sz="4600">
                <a:solidFill>
                  <a:srgbClr val="FFFFFF"/>
                </a:solidFill>
              </a:rPr>
              <a:t>One of those listening was a woman from the city of Thyatira named Lydia, a dealer in purple cloth. She was a worshiper of God.</a:t>
            </a:r>
          </a:p>
        </p:txBody>
      </p:sp>
      <p:pic>
        <p:nvPicPr>
          <p:cNvPr id="65"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prstGeom prst="rect">
            <a:avLst/>
          </a:prstGeom>
        </p:spPr>
        <p:txBody>
          <a:bodyPr/>
          <a:lstStyle>
            <a:lvl1pPr defTabSz="566674">
              <a:defRPr b="1" sz="7760">
                <a:latin typeface="Helvetica"/>
                <a:ea typeface="Helvetica"/>
                <a:cs typeface="Helvetica"/>
                <a:sym typeface="Helvetica"/>
              </a:defRPr>
            </a:lvl1pPr>
          </a:lstStyle>
          <a:p>
            <a:pPr lvl="0">
              <a:defRPr b="0" sz="1800">
                <a:solidFill>
                  <a:srgbClr val="000000"/>
                </a:solidFill>
              </a:defRPr>
            </a:pPr>
            <a:r>
              <a:rPr b="1" sz="7760">
                <a:solidFill>
                  <a:srgbClr val="FFFFFF"/>
                </a:solidFill>
              </a:rPr>
              <a:t>3 Things this passage tells us about Lydia</a:t>
            </a:r>
          </a:p>
        </p:txBody>
      </p:sp>
      <p:pic>
        <p:nvPicPr>
          <p:cNvPr id="68" name="33A01D5C-DE73-47ED-B1C7-12F193A1833E-L0-001.png"/>
          <p:cNvPicPr/>
          <p:nvPr/>
        </p:nvPicPr>
        <p:blipFill>
          <a:blip r:embed="rId2">
            <a:extLst/>
          </a:blip>
          <a:stretch>
            <a:fillRect/>
          </a:stretch>
        </p:blipFill>
        <p:spPr>
          <a:xfrm>
            <a:off x="10703421" y="8957978"/>
            <a:ext cx="1894229" cy="631410"/>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