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p:nvPr>
            <p:ph type="sldImg"/>
          </p:nvPr>
        </p:nvSpPr>
        <p:spPr>
          <a:xfrm>
            <a:off x="1143000" y="685800"/>
            <a:ext cx="4572000" cy="3429000"/>
          </a:xfrm>
          <a:prstGeom prst="rect">
            <a:avLst/>
          </a:prstGeom>
        </p:spPr>
        <p:txBody>
          <a:bodyPr/>
          <a:lstStyle/>
          <a:p>
            <a:pPr lvl="0"/>
          </a:p>
        </p:txBody>
      </p:sp>
      <p:sp>
        <p:nvSpPr>
          <p:cNvPr id="32" name="Shape 32"/>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Bullets">
    <p:bg>
      <p:bgPr>
        <a:solidFill>
          <a:srgbClr val="FFFFFF"/>
        </a:solidFill>
      </p:bgPr>
    </p:bg>
    <p:spTree>
      <p:nvGrpSpPr>
        <p:cNvPr id="1" name=""/>
        <p:cNvGrpSpPr/>
        <p:nvPr/>
      </p:nvGrpSpPr>
      <p:grpSpPr>
        <a:xfrm>
          <a:off x="0" y="0"/>
          <a:ext cx="0" cy="0"/>
          <a:chOff x="0" y="0"/>
          <a:chExt cx="0" cy="0"/>
        </a:xfrm>
      </p:grpSpPr>
      <p:sp>
        <p:nvSpPr>
          <p:cNvPr id="30" name="Shape 30"/>
          <p:cNvSpPr/>
          <p:nvPr>
            <p:ph type="body" idx="1"/>
          </p:nvPr>
        </p:nvSpPr>
        <p:spPr>
          <a:xfrm>
            <a:off x="952500" y="1270000"/>
            <a:ext cx="11099800" cy="7213600"/>
          </a:xfrm>
          <a:prstGeom prst="rect">
            <a:avLst/>
          </a:prstGeom>
        </p:spPr>
        <p:txBody>
          <a:bodyPr/>
          <a:lstStyle>
            <a:lvl1pPr>
              <a:defRPr sz="3600">
                <a:solidFill>
                  <a:srgbClr val="000000"/>
                </a:solidFill>
              </a:defRPr>
            </a:lvl1pPr>
            <a:lvl2pPr>
              <a:defRPr sz="3600">
                <a:solidFill>
                  <a:srgbClr val="000000"/>
                </a:solidFill>
              </a:defRPr>
            </a:lvl2pPr>
            <a:lvl3pPr>
              <a:defRPr sz="3600">
                <a:solidFill>
                  <a:srgbClr val="000000"/>
                </a:solidFill>
              </a:defRPr>
            </a:lvl3pPr>
            <a:lvl4pPr>
              <a:defRPr sz="3600">
                <a:solidFill>
                  <a:srgbClr val="000000"/>
                </a:solidFill>
              </a:defRPr>
            </a:lvl4pPr>
            <a:lvl5pPr>
              <a:defRPr sz="3600">
                <a:solidFill>
                  <a:srgbClr val="000000"/>
                </a:solidFill>
              </a:defRPr>
            </a:lvl5p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p>
            <a:pPr lvl="0">
              <a:defRPr sz="1800">
                <a:solidFill>
                  <a:srgbClr val="000000"/>
                </a:solidFill>
              </a:defRPr>
            </a:pPr>
            <a:r>
              <a:rPr sz="8000">
                <a:solidFill>
                  <a:srgbClr val="FFFFFF"/>
                </a:solidFill>
              </a:rPr>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p:nvPr>
            <p:ph type="body"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p:nvPr>
            <p:ph type="body"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spd="med" advClick="1"/>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44500" indent="-444500" defTabSz="584200">
        <a:spcBef>
          <a:spcPts val="4200"/>
        </a:spcBef>
        <a:buSzPct val="75000"/>
        <a:buChar char="•"/>
        <a:defRPr sz="3800">
          <a:solidFill>
            <a:srgbClr val="FFFFFF"/>
          </a:solidFill>
          <a:latin typeface="+mn-lt"/>
          <a:ea typeface="+mn-ea"/>
          <a:cs typeface="+mn-cs"/>
          <a:sym typeface="Helvetica Light"/>
        </a:defRPr>
      </a:lvl1pPr>
      <a:lvl2pPr marL="889000" indent="-444500" defTabSz="584200">
        <a:spcBef>
          <a:spcPts val="4200"/>
        </a:spcBef>
        <a:buSzPct val="75000"/>
        <a:buChar char="•"/>
        <a:defRPr sz="3800">
          <a:solidFill>
            <a:srgbClr val="FFFFFF"/>
          </a:solidFill>
          <a:latin typeface="+mn-lt"/>
          <a:ea typeface="+mn-ea"/>
          <a:cs typeface="+mn-cs"/>
          <a:sym typeface="Helvetica Light"/>
        </a:defRPr>
      </a:lvl2pPr>
      <a:lvl3pPr marL="1333500" indent="-444500" defTabSz="584200">
        <a:spcBef>
          <a:spcPts val="4200"/>
        </a:spcBef>
        <a:buSzPct val="75000"/>
        <a:buChar char="•"/>
        <a:defRPr sz="3800">
          <a:solidFill>
            <a:srgbClr val="FFFFFF"/>
          </a:solidFill>
          <a:latin typeface="+mn-lt"/>
          <a:ea typeface="+mn-ea"/>
          <a:cs typeface="+mn-cs"/>
          <a:sym typeface="Helvetica Light"/>
        </a:defRPr>
      </a:lvl3pPr>
      <a:lvl4pPr marL="1778000" indent="-444500" defTabSz="584200">
        <a:spcBef>
          <a:spcPts val="4200"/>
        </a:spcBef>
        <a:buSzPct val="75000"/>
        <a:buChar char="•"/>
        <a:defRPr sz="3800">
          <a:solidFill>
            <a:srgbClr val="FFFFFF"/>
          </a:solidFill>
          <a:latin typeface="+mn-lt"/>
          <a:ea typeface="+mn-ea"/>
          <a:cs typeface="+mn-cs"/>
          <a:sym typeface="Helvetica Light"/>
        </a:defRPr>
      </a:lvl4pPr>
      <a:lvl5pPr marL="2222500" indent="-444500" defTabSz="584200">
        <a:spcBef>
          <a:spcPts val="4200"/>
        </a:spcBef>
        <a:buSzPct val="75000"/>
        <a:buChar char="•"/>
        <a:defRPr sz="3800">
          <a:solidFill>
            <a:srgbClr val="FFFFFF"/>
          </a:solidFill>
          <a:latin typeface="+mn-lt"/>
          <a:ea typeface="+mn-ea"/>
          <a:cs typeface="+mn-cs"/>
          <a:sym typeface="Helvetica Light"/>
        </a:defRPr>
      </a:lvl5pPr>
      <a:lvl6pPr marL="2667000" indent="-444500" defTabSz="584200">
        <a:spcBef>
          <a:spcPts val="4200"/>
        </a:spcBef>
        <a:buSzPct val="75000"/>
        <a:buChar char="•"/>
        <a:defRPr sz="3800">
          <a:solidFill>
            <a:srgbClr val="FFFFFF"/>
          </a:solidFill>
          <a:latin typeface="+mn-lt"/>
          <a:ea typeface="+mn-ea"/>
          <a:cs typeface="+mn-cs"/>
          <a:sym typeface="Helvetica Light"/>
        </a:defRPr>
      </a:lvl6pPr>
      <a:lvl7pPr marL="3111500" indent="-444500" defTabSz="584200">
        <a:spcBef>
          <a:spcPts val="4200"/>
        </a:spcBef>
        <a:buSzPct val="75000"/>
        <a:buChar char="•"/>
        <a:defRPr sz="3800">
          <a:solidFill>
            <a:srgbClr val="FFFFFF"/>
          </a:solidFill>
          <a:latin typeface="+mn-lt"/>
          <a:ea typeface="+mn-ea"/>
          <a:cs typeface="+mn-cs"/>
          <a:sym typeface="Helvetica Light"/>
        </a:defRPr>
      </a:lvl7pPr>
      <a:lvl8pPr marL="3556000" indent="-444500" defTabSz="584200">
        <a:spcBef>
          <a:spcPts val="4200"/>
        </a:spcBef>
        <a:buSzPct val="75000"/>
        <a:buChar char="•"/>
        <a:defRPr sz="3800">
          <a:solidFill>
            <a:srgbClr val="FFFFFF"/>
          </a:solidFill>
          <a:latin typeface="+mn-lt"/>
          <a:ea typeface="+mn-ea"/>
          <a:cs typeface="+mn-cs"/>
          <a:sym typeface="Helvetica Light"/>
        </a:defRPr>
      </a:lvl8pPr>
      <a:lvl9pPr marL="4000500" indent="-4445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title"/>
          </p:nvPr>
        </p:nvSpPr>
        <p:spPr>
          <a:prstGeom prst="rect">
            <a:avLst/>
          </a:prstGeom>
        </p:spPr>
        <p:txBody>
          <a:bodyPr/>
          <a:lstStyle/>
          <a:p>
            <a:pPr lvl="0"/>
          </a:p>
        </p:txBody>
      </p:sp>
      <p:sp>
        <p:nvSpPr>
          <p:cNvPr id="35" name="Shape 35"/>
          <p:cNvSpPr/>
          <p:nvPr>
            <p:ph type="body" idx="1"/>
          </p:nvPr>
        </p:nvSpPr>
        <p:spPr>
          <a:prstGeom prst="rect">
            <a:avLst/>
          </a:prstGeom>
        </p:spPr>
        <p:txBody>
          <a:bodyPr/>
          <a:lstStyle/>
          <a:p>
            <a:pPr lvl="0"/>
          </a:p>
        </p:txBody>
      </p:sp>
      <p:pic>
        <p:nvPicPr>
          <p:cNvPr id="36" name="pasted-image.tif"/>
          <p:cNvPicPr/>
          <p:nvPr/>
        </p:nvPicPr>
        <p:blipFill>
          <a:blip r:embed="rId2">
            <a:extLst/>
          </a:blip>
          <a:stretch>
            <a:fillRect/>
          </a:stretch>
        </p:blipFill>
        <p:spPr>
          <a:xfrm>
            <a:off x="0" y="0"/>
            <a:ext cx="13004800" cy="9753600"/>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p:nvPr>
        </p:nvSpPr>
        <p:spPr>
          <a:xfrm>
            <a:off x="1074305" y="235109"/>
            <a:ext cx="10464800" cy="9479535"/>
          </a:xfrm>
          <a:prstGeom prst="rect">
            <a:avLst/>
          </a:prstGeom>
        </p:spPr>
        <p:txBody>
          <a:bodyPr/>
          <a:lstStyle/>
          <a:p>
            <a:pPr lvl="0" algn="just" defTabSz="265175">
              <a:lnSpc>
                <a:spcPct val="150000"/>
              </a:lnSpc>
              <a:defRPr sz="1800">
                <a:solidFill>
                  <a:srgbClr val="000000"/>
                </a:solidFill>
              </a:defRPr>
            </a:pPr>
            <a:r>
              <a:rPr b="1" sz="4987">
                <a:solidFill>
                  <a:srgbClr val="FFFFFF"/>
                </a:solidFill>
                <a:latin typeface="Arial"/>
                <a:ea typeface="Arial"/>
                <a:cs typeface="Arial"/>
                <a:sym typeface="Arial"/>
              </a:rPr>
              <a:t>2 Co 8:9</a:t>
            </a:r>
            <a:endParaRPr b="1" sz="4987">
              <a:solidFill>
                <a:srgbClr val="FFFFFF"/>
              </a:solidFill>
              <a:latin typeface="Arial"/>
              <a:ea typeface="Arial"/>
              <a:cs typeface="Arial"/>
              <a:sym typeface="Arial"/>
            </a:endParaRPr>
          </a:p>
          <a:p>
            <a:pPr lvl="0" algn="just" defTabSz="265175">
              <a:lnSpc>
                <a:spcPct val="150000"/>
              </a:lnSpc>
              <a:defRPr sz="1800">
                <a:solidFill>
                  <a:srgbClr val="000000"/>
                </a:solidFill>
              </a:defRPr>
            </a:pPr>
            <a:endParaRPr b="1" sz="4987">
              <a:solidFill>
                <a:srgbClr val="FFFFFF"/>
              </a:solidFill>
              <a:latin typeface="Arial"/>
              <a:ea typeface="Arial"/>
              <a:cs typeface="Arial"/>
              <a:sym typeface="Arial"/>
            </a:endParaRPr>
          </a:p>
          <a:p>
            <a:pPr lvl="0" algn="just" defTabSz="265175">
              <a:lnSpc>
                <a:spcPct val="150000"/>
              </a:lnSpc>
              <a:defRPr sz="1800">
                <a:solidFill>
                  <a:srgbClr val="000000"/>
                </a:solidFill>
              </a:defRPr>
            </a:pPr>
            <a:r>
              <a:rPr b="1" sz="4987">
                <a:solidFill>
                  <a:srgbClr val="FFFFFF"/>
                </a:solidFill>
                <a:latin typeface="Arial"/>
                <a:ea typeface="Arial"/>
                <a:cs typeface="Arial"/>
                <a:sym typeface="Arial"/>
              </a:rPr>
              <a:t>9 For you know the grace of our Lord Jesus Christ, that though he was rich, yet for your sake he became poor, so that you through his poverty might become rich.</a:t>
            </a:r>
            <a:endParaRPr b="1" sz="4987">
              <a:solidFill>
                <a:srgbClr val="FFFFFF"/>
              </a:solidFill>
              <a:latin typeface="Arial"/>
              <a:ea typeface="Arial"/>
              <a:cs typeface="Arial"/>
              <a:sym typeface="Arial"/>
            </a:endParaRP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0" y="1288421"/>
            <a:ext cx="13004800" cy="3302000"/>
          </a:xfrm>
          <a:prstGeom prst="rect">
            <a:avLst/>
          </a:prstGeom>
        </p:spPr>
        <p:txBody>
          <a:bodyPr/>
          <a:lstStyle/>
          <a:p>
            <a:pPr lvl="0">
              <a:defRPr sz="1800">
                <a:solidFill>
                  <a:srgbClr val="000000"/>
                </a:solidFill>
              </a:defRPr>
            </a:pPr>
            <a:r>
              <a:rPr b="1" sz="8000">
                <a:solidFill>
                  <a:srgbClr val="FFFFFF"/>
                </a:solidFill>
                <a:latin typeface="Helvetica"/>
                <a:ea typeface="Helvetica"/>
                <a:cs typeface="Helvetica"/>
                <a:sym typeface="Helvetica"/>
              </a:rPr>
              <a:t>The wrong motive to </a:t>
            </a:r>
            <a:endParaRPr b="1" sz="8000">
              <a:solidFill>
                <a:srgbClr val="FFFFFF"/>
              </a:solidFill>
              <a:latin typeface="Helvetica"/>
              <a:ea typeface="Helvetica"/>
              <a:cs typeface="Helvetica"/>
              <a:sym typeface="Helvetica"/>
            </a:endParaRPr>
          </a:p>
          <a:p>
            <a:pPr lvl="0">
              <a:defRPr sz="1800">
                <a:solidFill>
                  <a:srgbClr val="000000"/>
                </a:solidFill>
              </a:defRPr>
            </a:pPr>
            <a:r>
              <a:rPr b="1" sz="8000">
                <a:solidFill>
                  <a:srgbClr val="FFFFFF"/>
                </a:solidFill>
                <a:latin typeface="Helvetica"/>
                <a:ea typeface="Helvetica"/>
                <a:cs typeface="Helvetica"/>
                <a:sym typeface="Helvetica"/>
              </a:rPr>
              <a:t>Earn, Spend, Save &amp; Give</a:t>
            </a:r>
          </a:p>
        </p:txBody>
      </p:sp>
      <p:sp>
        <p:nvSpPr>
          <p:cNvPr id="57" name="Shape 57"/>
          <p:cNvSpPr/>
          <p:nvPr/>
        </p:nvSpPr>
        <p:spPr>
          <a:xfrm>
            <a:off x="0" y="5505443"/>
            <a:ext cx="13004800" cy="3302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b="1" sz="8000">
                <a:solidFill>
                  <a:srgbClr val="FFFFFF"/>
                </a:solidFill>
                <a:latin typeface="Helvetica"/>
                <a:ea typeface="Helvetica"/>
                <a:cs typeface="Helvetica"/>
                <a:sym typeface="Helvetica"/>
              </a:rPr>
              <a:t>The </a:t>
            </a:r>
            <a:r>
              <a:rPr b="1" sz="8000">
                <a:solidFill>
                  <a:srgbClr val="FFFB00"/>
                </a:solidFill>
                <a:latin typeface="Helvetica"/>
                <a:ea typeface="Helvetica"/>
                <a:cs typeface="Helvetica"/>
                <a:sym typeface="Helvetica"/>
              </a:rPr>
              <a:t>right</a:t>
            </a:r>
            <a:r>
              <a:rPr b="1" sz="8000">
                <a:solidFill>
                  <a:srgbClr val="FFFFFF"/>
                </a:solidFill>
                <a:latin typeface="Helvetica"/>
                <a:ea typeface="Helvetica"/>
                <a:cs typeface="Helvetica"/>
                <a:sym typeface="Helvetica"/>
              </a:rPr>
              <a:t> motive to </a:t>
            </a:r>
            <a:endParaRPr b="1" sz="8000">
              <a:solidFill>
                <a:srgbClr val="FFFFFF"/>
              </a:solidFill>
              <a:latin typeface="Helvetica"/>
              <a:ea typeface="Helvetica"/>
              <a:cs typeface="Helvetica"/>
              <a:sym typeface="Helvetica"/>
            </a:endParaRPr>
          </a:p>
          <a:p>
            <a:pPr lvl="0">
              <a:defRPr sz="1800">
                <a:solidFill>
                  <a:srgbClr val="000000"/>
                </a:solidFill>
              </a:defRPr>
            </a:pPr>
            <a:r>
              <a:rPr b="1" sz="8000">
                <a:solidFill>
                  <a:srgbClr val="FFFFFF"/>
                </a:solidFill>
                <a:latin typeface="Helvetica"/>
                <a:ea typeface="Helvetica"/>
                <a:cs typeface="Helvetica"/>
                <a:sym typeface="Helvetica"/>
              </a:rPr>
              <a:t>Earn, Spend, Save &amp; Give</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EARNING</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xfrm>
            <a:off x="702944" y="290377"/>
            <a:ext cx="11598912" cy="8885342"/>
          </a:xfrm>
          <a:prstGeom prst="rect">
            <a:avLst/>
          </a:prstGeom>
        </p:spPr>
        <p:txBody>
          <a:bodyPr/>
          <a:lstStyle/>
          <a:p>
            <a:pPr lvl="0" defTabSz="344677">
              <a:defRPr sz="1800">
                <a:solidFill>
                  <a:srgbClr val="000000"/>
                </a:solidFill>
              </a:defRPr>
            </a:pPr>
            <a:r>
              <a:rPr b="1" sz="4719">
                <a:solidFill>
                  <a:srgbClr val="FFFFFF"/>
                </a:solidFill>
                <a:latin typeface="Helvetica"/>
                <a:ea typeface="Helvetica"/>
                <a:cs typeface="Helvetica"/>
                <a:sym typeface="Helvetica"/>
              </a:rPr>
              <a:t>My wealth has come from a combination of living in America, some lucky genes, and compound interest. Both my children and I won what I call the ovarian lottery. (For starters, the odds against my 1930 birth taking place in the U.S. were at least 30 to 1. My being male and white also removed huge obstacles that a majority of Americans then faced.)</a:t>
            </a:r>
            <a:endParaRPr b="1" sz="4719">
              <a:solidFill>
                <a:srgbClr val="FFFFFF"/>
              </a:solidFill>
              <a:latin typeface="Helvetica"/>
              <a:ea typeface="Helvetica"/>
              <a:cs typeface="Helvetica"/>
              <a:sym typeface="Helvetica"/>
            </a:endParaRPr>
          </a:p>
          <a:p>
            <a:pPr lvl="0" defTabSz="344677">
              <a:defRPr sz="1800">
                <a:solidFill>
                  <a:srgbClr val="000000"/>
                </a:solidFill>
              </a:defRPr>
            </a:pPr>
            <a:endParaRPr b="1" sz="4719">
              <a:solidFill>
                <a:srgbClr val="FFFFFF"/>
              </a:solidFill>
              <a:latin typeface="Helvetica"/>
              <a:ea typeface="Helvetica"/>
              <a:cs typeface="Helvetica"/>
              <a:sym typeface="Helvetica"/>
            </a:endParaRPr>
          </a:p>
          <a:p>
            <a:pPr lvl="0" defTabSz="344677">
              <a:defRPr sz="1800">
                <a:solidFill>
                  <a:srgbClr val="000000"/>
                </a:solidFill>
              </a:defRPr>
            </a:pPr>
            <a:r>
              <a:rPr b="1" sz="4719">
                <a:solidFill>
                  <a:srgbClr val="FFFFFF"/>
                </a:solidFill>
                <a:latin typeface="Helvetica"/>
                <a:ea typeface="Helvetica"/>
                <a:cs typeface="Helvetica"/>
                <a:sym typeface="Helvetica"/>
              </a:rPr>
              <a:t>Warren Buffett</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SPENDING</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prstGeom prst="rect">
            <a:avLst/>
          </a:prstGeom>
        </p:spPr>
        <p:txBody>
          <a:bodyPr/>
          <a:lstStyle/>
          <a:p>
            <a:pPr lvl="0" defTabSz="303783">
              <a:defRPr sz="1800">
                <a:solidFill>
                  <a:srgbClr val="000000"/>
                </a:solidFill>
              </a:defRPr>
            </a:pPr>
            <a:r>
              <a:rPr b="1" sz="4160">
                <a:solidFill>
                  <a:srgbClr val="FFFFFF"/>
                </a:solidFill>
                <a:latin typeface="Helvetica"/>
                <a:ea typeface="Helvetica"/>
                <a:cs typeface="Helvetica"/>
                <a:sym typeface="Helvetica"/>
              </a:rPr>
              <a:t>BOTH THE FATHER AND THE YOUNGER SON WERE BIG SPENDERS!</a:t>
            </a: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B00"/>
              </a:solidFill>
              <a:latin typeface="Helvetica"/>
              <a:ea typeface="Helvetica"/>
              <a:cs typeface="Helvetica"/>
              <a:sym typeface="Helvetica"/>
            </a:endParaRPr>
          </a:p>
          <a:p>
            <a:pPr lvl="0" defTabSz="303783">
              <a:defRPr sz="1800">
                <a:solidFill>
                  <a:srgbClr val="000000"/>
                </a:solidFill>
              </a:defRPr>
            </a:pPr>
            <a:r>
              <a:rPr b="1" sz="4160">
                <a:solidFill>
                  <a:srgbClr val="FFFB00"/>
                </a:solidFill>
                <a:latin typeface="Helvetica"/>
                <a:ea typeface="Helvetica"/>
                <a:cs typeface="Helvetica"/>
                <a:sym typeface="Helvetica"/>
              </a:rPr>
              <a:t>BUT THERE WAS A BIG DIFFERENCE IN WHAT THEY SPENT ON!</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SAVING</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prstGeom prst="rect">
            <a:avLst/>
          </a:prstGeom>
        </p:spPr>
        <p:txBody>
          <a:bodyPr/>
          <a:lstStyle/>
          <a:p>
            <a:pPr lvl="0" defTabSz="303783">
              <a:defRPr sz="1800">
                <a:solidFill>
                  <a:srgbClr val="000000"/>
                </a:solidFill>
              </a:defRPr>
            </a:pPr>
            <a:r>
              <a:rPr b="1" sz="4160">
                <a:solidFill>
                  <a:srgbClr val="FFFFFF"/>
                </a:solidFill>
                <a:latin typeface="Helvetica"/>
                <a:ea typeface="Helvetica"/>
                <a:cs typeface="Helvetica"/>
                <a:sym typeface="Helvetica"/>
              </a:rPr>
              <a:t>THE FATHER AND THE ELDER SON WERE BIG SAVERS.</a:t>
            </a: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B00"/>
              </a:solidFill>
              <a:latin typeface="Helvetica"/>
              <a:ea typeface="Helvetica"/>
              <a:cs typeface="Helvetica"/>
              <a:sym typeface="Helvetica"/>
            </a:endParaRPr>
          </a:p>
          <a:p>
            <a:pPr lvl="0" defTabSz="303783">
              <a:defRPr sz="1800">
                <a:solidFill>
                  <a:srgbClr val="000000"/>
                </a:solidFill>
              </a:defRPr>
            </a:pPr>
            <a:r>
              <a:rPr b="1" sz="4160">
                <a:solidFill>
                  <a:srgbClr val="FFFB00"/>
                </a:solidFill>
                <a:latin typeface="Helvetica"/>
                <a:ea typeface="Helvetica"/>
                <a:cs typeface="Helvetica"/>
                <a:sym typeface="Helvetica"/>
              </a:rPr>
              <a:t>THE BIG DIFFERENCE WAS IN WHAT THEY SAVED FOR.</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GIVING</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p:nvPr>
        </p:nvSpPr>
        <p:spPr>
          <a:xfrm>
            <a:off x="1270000" y="-785944"/>
            <a:ext cx="10464800" cy="5850008"/>
          </a:xfrm>
          <a:prstGeom prst="rect">
            <a:avLst/>
          </a:prstGeom>
        </p:spPr>
        <p:txBody>
          <a:bodyPr/>
          <a:lstStyle/>
          <a:p>
            <a:pPr lvl="0" algn="l" defTabSz="457200">
              <a:defRPr sz="1800">
                <a:solidFill>
                  <a:srgbClr val="000000"/>
                </a:solidFill>
              </a:defRPr>
            </a:pPr>
            <a:r>
              <a:rPr b="1" sz="3600">
                <a:solidFill>
                  <a:srgbClr val="FFFFFF"/>
                </a:solidFill>
                <a:latin typeface="Arial"/>
                <a:ea typeface="Arial"/>
                <a:cs typeface="Arial"/>
                <a:sym typeface="Arial"/>
              </a:rPr>
              <a:t>Luke 6:38</a:t>
            </a:r>
            <a:endParaRPr b="1" sz="3600">
              <a:solidFill>
                <a:srgbClr val="FFFFFF"/>
              </a:solidFill>
              <a:latin typeface="Arial"/>
              <a:ea typeface="Arial"/>
              <a:cs typeface="Arial"/>
              <a:sym typeface="Arial"/>
            </a:endParaRPr>
          </a:p>
          <a:p>
            <a:pPr lvl="0" algn="l" defTabSz="457200">
              <a:defRPr sz="1800">
                <a:solidFill>
                  <a:srgbClr val="000000"/>
                </a:solidFill>
              </a:defRPr>
            </a:pPr>
            <a:endParaRPr b="1" sz="3600">
              <a:solidFill>
                <a:srgbClr val="FFFFFF"/>
              </a:solidFill>
              <a:latin typeface="Arial"/>
              <a:ea typeface="Arial"/>
              <a:cs typeface="Arial"/>
              <a:sym typeface="Arial"/>
            </a:endParaRPr>
          </a:p>
          <a:p>
            <a:pPr lvl="0" algn="l" defTabSz="457200">
              <a:defRPr sz="1800">
                <a:solidFill>
                  <a:srgbClr val="000000"/>
                </a:solidFill>
              </a:defRPr>
            </a:pPr>
            <a:r>
              <a:rPr b="1" sz="3600">
                <a:solidFill>
                  <a:srgbClr val="FFFFFF"/>
                </a:solidFill>
                <a:latin typeface="Arial"/>
                <a:ea typeface="Arial"/>
                <a:cs typeface="Arial"/>
                <a:sym typeface="Arial"/>
              </a:rPr>
              <a:t>Give, and it will be given to you. A good measure, pressed down, shaken together and running over, will be poured into your lap. For with the measure you use, it will be measured to you.”</a:t>
            </a:r>
          </a:p>
        </p:txBody>
      </p:sp>
      <p:sp>
        <p:nvSpPr>
          <p:cNvPr id="74" name="Shape 74"/>
          <p:cNvSpPr/>
          <p:nvPr/>
        </p:nvSpPr>
        <p:spPr>
          <a:xfrm>
            <a:off x="108600" y="4600245"/>
            <a:ext cx="12787601" cy="55311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l" defTabSz="457200">
              <a:defRPr sz="1800">
                <a:solidFill>
                  <a:srgbClr val="000000"/>
                </a:solidFill>
              </a:defRPr>
            </a:pPr>
            <a:r>
              <a:rPr b="1" sz="1200">
                <a:latin typeface="Arial"/>
                <a:ea typeface="Arial"/>
                <a:cs typeface="Arial"/>
                <a:sym typeface="Arial"/>
              </a:rPr>
              <a:t>38 </a:t>
            </a:r>
            <a:r>
              <a:rPr sz="1600">
                <a:latin typeface="Helvetica Neue"/>
                <a:ea typeface="Helvetica Neue"/>
                <a:cs typeface="Helvetica Neue"/>
                <a:sym typeface="Helvetica Neue"/>
              </a:rPr>
              <a:t>Give, and it will be given to you. A good measure, pressed down, shaken together and running over, will be poured into your lap. For with the measure you use, it will be measured to you.”</a:t>
            </a:r>
          </a:p>
        </p:txBody>
      </p:sp>
      <p:sp>
        <p:nvSpPr>
          <p:cNvPr id="75" name="Shape 75"/>
          <p:cNvSpPr/>
          <p:nvPr/>
        </p:nvSpPr>
        <p:spPr>
          <a:xfrm>
            <a:off x="1123027" y="3893876"/>
            <a:ext cx="10464800" cy="585000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lgn="l" defTabSz="457200">
              <a:defRPr sz="1800">
                <a:solidFill>
                  <a:srgbClr val="000000"/>
                </a:solidFill>
              </a:defRPr>
            </a:pPr>
            <a:r>
              <a:rPr b="1" sz="3600">
                <a:solidFill>
                  <a:srgbClr val="FFFFFF"/>
                </a:solidFill>
                <a:latin typeface="Arial"/>
                <a:ea typeface="Arial"/>
                <a:cs typeface="Arial"/>
                <a:sym typeface="Arial"/>
              </a:rPr>
              <a:t>Luke 6:38</a:t>
            </a:r>
            <a:endParaRPr b="1" sz="3600">
              <a:solidFill>
                <a:srgbClr val="FFFFFF"/>
              </a:solidFill>
              <a:latin typeface="Arial"/>
              <a:ea typeface="Arial"/>
              <a:cs typeface="Arial"/>
              <a:sym typeface="Arial"/>
            </a:endParaRPr>
          </a:p>
          <a:p>
            <a:pPr lvl="0" algn="l" defTabSz="457200">
              <a:defRPr sz="1800">
                <a:solidFill>
                  <a:srgbClr val="000000"/>
                </a:solidFill>
              </a:defRPr>
            </a:pPr>
            <a:endParaRPr b="1" sz="3600">
              <a:solidFill>
                <a:srgbClr val="FFFFFF"/>
              </a:solidFill>
              <a:latin typeface="Arial"/>
              <a:ea typeface="Arial"/>
              <a:cs typeface="Arial"/>
              <a:sym typeface="Arial"/>
            </a:endParaRPr>
          </a:p>
          <a:p>
            <a:pPr lvl="0" algn="l" defTabSz="457200">
              <a:defRPr sz="1800">
                <a:solidFill>
                  <a:srgbClr val="000000"/>
                </a:solidFill>
              </a:defRPr>
            </a:pPr>
            <a:r>
              <a:rPr b="1" sz="3600">
                <a:solidFill>
                  <a:srgbClr val="FFFFFF"/>
                </a:solidFill>
                <a:latin typeface="Arial"/>
                <a:ea typeface="Arial"/>
                <a:cs typeface="Arial"/>
                <a:sym typeface="Arial"/>
              </a:rPr>
              <a:t>Give, </a:t>
            </a:r>
            <a:r>
              <a:rPr b="1" sz="3600">
                <a:solidFill>
                  <a:srgbClr val="FF2600"/>
                </a:solidFill>
                <a:latin typeface="Arial"/>
                <a:ea typeface="Arial"/>
                <a:cs typeface="Arial"/>
                <a:sym typeface="Arial"/>
              </a:rPr>
              <a:t>BECAUSE</a:t>
            </a:r>
            <a:r>
              <a:rPr b="1" sz="3600">
                <a:solidFill>
                  <a:srgbClr val="FFFFFF"/>
                </a:solidFill>
                <a:latin typeface="Arial"/>
                <a:ea typeface="Arial"/>
                <a:cs typeface="Arial"/>
                <a:sym typeface="Arial"/>
              </a:rPr>
              <a:t> it will be given to you. A good measure, pressed down, shaken together and running over, will be poured into your lap. For with the measure you use, it will be measured to you.”</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nvSpPr>
        <p:spPr>
          <a:xfrm>
            <a:off x="1270000" y="-3975"/>
            <a:ext cx="10464800" cy="922815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l" defTabSz="457200">
              <a:defRPr sz="1800">
                <a:solidFill>
                  <a:srgbClr val="000000"/>
                </a:solidFill>
              </a:defRPr>
            </a:pPr>
            <a:r>
              <a:rPr sz="4200">
                <a:solidFill>
                  <a:srgbClr val="FFFFFF"/>
                </a:solidFill>
                <a:latin typeface="Arial"/>
                <a:ea typeface="Arial"/>
                <a:cs typeface="Arial"/>
                <a:sym typeface="Arial"/>
              </a:rPr>
              <a:t>Luke 15:11-32</a:t>
            </a:r>
            <a:endParaRPr sz="4200">
              <a:solidFill>
                <a:srgbClr val="FFFFFF"/>
              </a:solidFill>
              <a:latin typeface="Arial"/>
              <a:ea typeface="Arial"/>
              <a:cs typeface="Arial"/>
              <a:sym typeface="Arial"/>
            </a:endParaRPr>
          </a:p>
          <a:p>
            <a:pPr lvl="0" algn="l" defTabSz="457200">
              <a:defRPr sz="1800">
                <a:solidFill>
                  <a:srgbClr val="000000"/>
                </a:solidFill>
              </a:defRPr>
            </a:pPr>
            <a:r>
              <a:rPr sz="4200">
                <a:solidFill>
                  <a:srgbClr val="FFFFFF"/>
                </a:solidFill>
                <a:latin typeface="Arial"/>
                <a:ea typeface="Arial"/>
                <a:cs typeface="Arial"/>
                <a:sym typeface="Arial"/>
              </a:rPr>
              <a:t>  </a:t>
            </a:r>
            <a:endParaRPr sz="4200">
              <a:solidFill>
                <a:srgbClr val="FFFFFF"/>
              </a:solidFill>
              <a:latin typeface="Arial"/>
              <a:ea typeface="Arial"/>
              <a:cs typeface="Arial"/>
              <a:sym typeface="Arial"/>
            </a:endParaRPr>
          </a:p>
          <a:p>
            <a:pPr lvl="0" algn="l" defTabSz="457200">
              <a:defRPr sz="1800">
                <a:solidFill>
                  <a:srgbClr val="000000"/>
                </a:solidFill>
              </a:defRPr>
            </a:pPr>
            <a:r>
              <a:rPr sz="4200">
                <a:solidFill>
                  <a:srgbClr val="FFFFFF"/>
                </a:solidFill>
                <a:latin typeface="Arial"/>
                <a:ea typeface="Arial"/>
                <a:cs typeface="Arial"/>
                <a:sym typeface="Arial"/>
              </a:rPr>
              <a:t>11 Jesus continued: “There was a man who had two sons. </a:t>
            </a:r>
            <a:r>
              <a:rPr sz="4200">
                <a:solidFill>
                  <a:srgbClr val="FF2600"/>
                </a:solidFill>
                <a:latin typeface="Arial"/>
                <a:ea typeface="Arial"/>
                <a:cs typeface="Arial"/>
                <a:sym typeface="Arial"/>
              </a:rPr>
              <a:t>12 The younger one said to his father, ‘Father, give me my share of the estate.’ </a:t>
            </a:r>
            <a:r>
              <a:rPr sz="4200">
                <a:solidFill>
                  <a:srgbClr val="FFFFFF"/>
                </a:solidFill>
                <a:latin typeface="Arial"/>
                <a:ea typeface="Arial"/>
                <a:cs typeface="Arial"/>
                <a:sym typeface="Arial"/>
              </a:rPr>
              <a:t>So he divided his property between them.</a:t>
            </a:r>
            <a:endParaRPr sz="4200">
              <a:solidFill>
                <a:srgbClr val="FFFFFF"/>
              </a:solidFill>
              <a:latin typeface="Arial"/>
              <a:ea typeface="Arial"/>
              <a:cs typeface="Arial"/>
              <a:sym typeface="Arial"/>
            </a:endParaRPr>
          </a:p>
          <a:p>
            <a:pPr lvl="0" algn="l" defTabSz="457200">
              <a:defRPr sz="1800">
                <a:solidFill>
                  <a:srgbClr val="000000"/>
                </a:solidFill>
              </a:defRPr>
            </a:pPr>
            <a:endParaRPr sz="4200">
              <a:solidFill>
                <a:srgbClr val="FFFFFF"/>
              </a:solidFill>
              <a:latin typeface="Arial"/>
              <a:ea typeface="Arial"/>
              <a:cs typeface="Arial"/>
              <a:sym typeface="Arial"/>
            </a:endParaRPr>
          </a:p>
          <a:p>
            <a:pPr lvl="0" algn="l" defTabSz="457200">
              <a:defRPr sz="1800">
                <a:solidFill>
                  <a:srgbClr val="000000"/>
                </a:solidFill>
              </a:defRPr>
            </a:pPr>
            <a:r>
              <a:rPr sz="4200">
                <a:solidFill>
                  <a:srgbClr val="FFFFFF"/>
                </a:solidFill>
                <a:latin typeface="Arial"/>
                <a:ea typeface="Arial"/>
                <a:cs typeface="Arial"/>
                <a:sym typeface="Arial"/>
              </a:rPr>
              <a:t>13 “Not long after that, the younger son got together all he had, set off for a distant country and there squandered his wealth in wild living. 14 After he had spent everything, there was a severe famine in that whole country, and he began to be in need.</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xfrm>
            <a:off x="1270000" y="446933"/>
            <a:ext cx="10464800" cy="7861078"/>
          </a:xfrm>
          <a:prstGeom prst="rect">
            <a:avLst/>
          </a:prstGeom>
        </p:spPr>
        <p:txBody>
          <a:bodyPr/>
          <a:lstStyle/>
          <a:p>
            <a:pPr lvl="0" defTabSz="379729">
              <a:defRPr sz="1800">
                <a:solidFill>
                  <a:srgbClr val="000000"/>
                </a:solidFill>
              </a:defRPr>
            </a:pPr>
            <a:r>
              <a:rPr b="1" sz="5200">
                <a:solidFill>
                  <a:srgbClr val="FFFFFF"/>
                </a:solidFill>
                <a:latin typeface="Helvetica"/>
                <a:ea typeface="Helvetica"/>
                <a:cs typeface="Helvetica"/>
                <a:sym typeface="Helvetica"/>
              </a:rPr>
              <a:t>TITHING</a:t>
            </a:r>
            <a:endParaRPr b="1" sz="5200">
              <a:solidFill>
                <a:srgbClr val="FFFFFF"/>
              </a:solidFill>
              <a:latin typeface="Helvetica"/>
              <a:ea typeface="Helvetica"/>
              <a:cs typeface="Helvetica"/>
              <a:sym typeface="Helvetica"/>
            </a:endParaRPr>
          </a:p>
          <a:p>
            <a:pPr lvl="0" defTabSz="379729">
              <a:defRPr sz="1800">
                <a:solidFill>
                  <a:srgbClr val="000000"/>
                </a:solidFill>
              </a:defRPr>
            </a:pPr>
            <a:endParaRPr b="1" sz="5200">
              <a:solidFill>
                <a:srgbClr val="FFFFFF"/>
              </a:solidFill>
              <a:latin typeface="Helvetica"/>
              <a:ea typeface="Helvetica"/>
              <a:cs typeface="Helvetica"/>
              <a:sym typeface="Helvetica"/>
            </a:endParaRPr>
          </a:p>
          <a:p>
            <a:pPr lvl="0" defTabSz="379729">
              <a:defRPr sz="1800">
                <a:solidFill>
                  <a:srgbClr val="000000"/>
                </a:solidFill>
              </a:defRPr>
            </a:pPr>
            <a:r>
              <a:rPr b="1" sz="5200">
                <a:solidFill>
                  <a:srgbClr val="FFFFFF"/>
                </a:solidFill>
                <a:latin typeface="Helvetica"/>
                <a:ea typeface="Helvetica"/>
                <a:cs typeface="Helvetica"/>
                <a:sym typeface="Helvetica"/>
              </a:rPr>
              <a:t>At New City, we encourage all followers of Jesus to give at least 10% of their monthly income back to God through our church.</a:t>
            </a:r>
            <a:endParaRPr b="1" sz="5200">
              <a:solidFill>
                <a:srgbClr val="FFFFFF"/>
              </a:solidFill>
              <a:latin typeface="Helvetica"/>
              <a:ea typeface="Helvetica"/>
              <a:cs typeface="Helvetica"/>
              <a:sym typeface="Helvetica"/>
            </a:endParaRPr>
          </a:p>
          <a:p>
            <a:pPr lvl="0" defTabSz="379729">
              <a:defRPr sz="1800">
                <a:solidFill>
                  <a:srgbClr val="000000"/>
                </a:solidFill>
              </a:defRPr>
            </a:pPr>
            <a:endParaRPr b="1" sz="5200">
              <a:solidFill>
                <a:srgbClr val="FFFFFF"/>
              </a:solidFill>
              <a:latin typeface="Helvetica"/>
              <a:ea typeface="Helvetica"/>
              <a:cs typeface="Helvetica"/>
              <a:sym typeface="Helvetica"/>
            </a:endParaRPr>
          </a:p>
          <a:p>
            <a:pPr lvl="0" defTabSz="379729">
              <a:defRPr sz="1800">
                <a:solidFill>
                  <a:srgbClr val="000000"/>
                </a:solidFill>
              </a:defRPr>
            </a:pPr>
            <a:r>
              <a:rPr b="1" sz="8839">
                <a:solidFill>
                  <a:srgbClr val="FFFB00"/>
                </a:solidFill>
                <a:latin typeface="Helvetica"/>
                <a:ea typeface="Helvetica"/>
                <a:cs typeface="Helvetica"/>
                <a:sym typeface="Helvetica"/>
              </a:rPr>
              <a:t>WHY?</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WHY WE TITHE?</a:t>
            </a:r>
          </a:p>
        </p:txBody>
      </p:sp>
      <p:sp>
        <p:nvSpPr>
          <p:cNvPr id="80" name="Shape 80"/>
          <p:cNvSpPr/>
          <p:nvPr>
            <p:ph type="body" idx="1"/>
          </p:nvPr>
        </p:nvSpPr>
        <p:spPr>
          <a:prstGeom prst="rect">
            <a:avLst/>
          </a:prstGeom>
        </p:spPr>
        <p:txBody>
          <a:bodyPr/>
          <a:lstStyle/>
          <a:p>
            <a:pPr lvl="0">
              <a:defRPr sz="1800">
                <a:solidFill>
                  <a:srgbClr val="000000"/>
                </a:solidFill>
              </a:defRPr>
            </a:pPr>
            <a:r>
              <a:rPr b="1" sz="3800">
                <a:solidFill>
                  <a:srgbClr val="FFFFFF"/>
                </a:solidFill>
                <a:latin typeface="Helvetica"/>
                <a:ea typeface="Helvetica"/>
                <a:cs typeface="Helvetica"/>
                <a:sym typeface="Helvetica"/>
              </a:rPr>
              <a:t>Christ gave himself for us. We must give ourselves to Him. Money is one small part of this giving.</a:t>
            </a:r>
            <a:endParaRPr b="1" sz="3800">
              <a:solidFill>
                <a:srgbClr val="FFFFFF"/>
              </a:solidFill>
              <a:latin typeface="Helvetica"/>
              <a:ea typeface="Helvetica"/>
              <a:cs typeface="Helvetica"/>
              <a:sym typeface="Helvetica"/>
            </a:endParaRPr>
          </a:p>
          <a:p>
            <a:pPr lvl="0">
              <a:defRPr sz="1800">
                <a:solidFill>
                  <a:srgbClr val="000000"/>
                </a:solidFill>
              </a:defRPr>
            </a:pPr>
            <a:r>
              <a:rPr b="1" sz="3800">
                <a:solidFill>
                  <a:srgbClr val="FFFFFF"/>
                </a:solidFill>
                <a:latin typeface="Helvetica"/>
                <a:ea typeface="Helvetica"/>
                <a:cs typeface="Helvetica"/>
                <a:sym typeface="Helvetica"/>
              </a:rPr>
              <a:t>As a reminder to ourselves that ultimately we must trust God, not money</a:t>
            </a:r>
            <a:endParaRPr b="1" sz="3800">
              <a:solidFill>
                <a:srgbClr val="FFFFFF"/>
              </a:solidFill>
              <a:latin typeface="Helvetica"/>
              <a:ea typeface="Helvetica"/>
              <a:cs typeface="Helvetica"/>
              <a:sym typeface="Helvetica"/>
            </a:endParaRPr>
          </a:p>
          <a:p>
            <a:pPr lvl="0">
              <a:defRPr sz="1800">
                <a:solidFill>
                  <a:srgbClr val="000000"/>
                </a:solidFill>
              </a:defRPr>
            </a:pPr>
            <a:r>
              <a:rPr b="1" sz="3800">
                <a:solidFill>
                  <a:srgbClr val="FFFFFF"/>
                </a:solidFill>
                <a:latin typeface="Helvetica"/>
                <a:ea typeface="Helvetica"/>
                <a:cs typeface="Helvetica"/>
                <a:sym typeface="Helvetica"/>
              </a:rPr>
              <a:t>At New City, we are on mission together. God has been and will continue to build this missional church thorough our giving.</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xfrm>
            <a:off x="1074305" y="235109"/>
            <a:ext cx="10464800" cy="9479535"/>
          </a:xfrm>
          <a:prstGeom prst="rect">
            <a:avLst/>
          </a:prstGeom>
        </p:spPr>
        <p:txBody>
          <a:bodyPr/>
          <a:lstStyle/>
          <a:p>
            <a:pPr lvl="0" algn="just" defTabSz="265175">
              <a:lnSpc>
                <a:spcPct val="150000"/>
              </a:lnSpc>
              <a:defRPr sz="1800">
                <a:solidFill>
                  <a:srgbClr val="000000"/>
                </a:solidFill>
              </a:defRPr>
            </a:pPr>
            <a:r>
              <a:rPr b="1" sz="4987">
                <a:solidFill>
                  <a:srgbClr val="FFFFFF"/>
                </a:solidFill>
                <a:latin typeface="Arial"/>
                <a:ea typeface="Arial"/>
                <a:cs typeface="Arial"/>
                <a:sym typeface="Arial"/>
              </a:rPr>
              <a:t>2 Co 8:9</a:t>
            </a:r>
            <a:endParaRPr b="1" sz="4987">
              <a:solidFill>
                <a:srgbClr val="FFFFFF"/>
              </a:solidFill>
              <a:latin typeface="Arial"/>
              <a:ea typeface="Arial"/>
              <a:cs typeface="Arial"/>
              <a:sym typeface="Arial"/>
            </a:endParaRPr>
          </a:p>
          <a:p>
            <a:pPr lvl="0" algn="just" defTabSz="265175">
              <a:lnSpc>
                <a:spcPct val="150000"/>
              </a:lnSpc>
              <a:defRPr sz="1800">
                <a:solidFill>
                  <a:srgbClr val="000000"/>
                </a:solidFill>
              </a:defRPr>
            </a:pPr>
            <a:endParaRPr b="1" sz="4987">
              <a:solidFill>
                <a:srgbClr val="FFFFFF"/>
              </a:solidFill>
              <a:latin typeface="Arial"/>
              <a:ea typeface="Arial"/>
              <a:cs typeface="Arial"/>
              <a:sym typeface="Arial"/>
            </a:endParaRPr>
          </a:p>
          <a:p>
            <a:pPr lvl="0" algn="just" defTabSz="265175">
              <a:lnSpc>
                <a:spcPct val="150000"/>
              </a:lnSpc>
              <a:defRPr sz="1800">
                <a:solidFill>
                  <a:srgbClr val="000000"/>
                </a:solidFill>
              </a:defRPr>
            </a:pPr>
            <a:r>
              <a:rPr b="1" sz="4987">
                <a:solidFill>
                  <a:srgbClr val="FFFFFF"/>
                </a:solidFill>
                <a:latin typeface="Arial"/>
                <a:ea typeface="Arial"/>
                <a:cs typeface="Arial"/>
                <a:sym typeface="Arial"/>
              </a:rPr>
              <a:t>9 For you know the grace of our Lord Jesus Christ, that though he was rich, yet for your sake he became poor, so that you through his poverty might become rich.</a:t>
            </a:r>
            <a:endParaRPr b="1" sz="4987">
              <a:solidFill>
                <a:srgbClr val="FFFFFF"/>
              </a:solidFill>
              <a:latin typeface="Arial"/>
              <a:ea typeface="Arial"/>
              <a:cs typeface="Arial"/>
              <a:sym typeface="Arial"/>
            </a:endParaRP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prstGeom prst="rect">
            <a:avLst/>
          </a:prstGeom>
        </p:spPr>
        <p:txBody>
          <a:bodyPr/>
          <a:lstStyle>
            <a:lvl1pPr>
              <a:defRPr b="1">
                <a:latin typeface="Helvetica"/>
                <a:ea typeface="Helvetica"/>
                <a:cs typeface="Helvetica"/>
                <a:sym typeface="Helvetica"/>
              </a:defRPr>
            </a:lvl1pPr>
          </a:lstStyle>
          <a:p>
            <a:pPr lvl="0">
              <a:defRPr b="0" sz="1800">
                <a:solidFill>
                  <a:srgbClr val="000000"/>
                </a:solidFill>
              </a:defRPr>
            </a:pPr>
            <a:r>
              <a:rPr b="1" sz="8000">
                <a:solidFill>
                  <a:srgbClr val="FFFFFF"/>
                </a:solidFill>
              </a:rPr>
              <a:t>WHY WE TITHE?</a:t>
            </a:r>
          </a:p>
        </p:txBody>
      </p:sp>
      <p:sp>
        <p:nvSpPr>
          <p:cNvPr id="85" name="Shape 85"/>
          <p:cNvSpPr/>
          <p:nvPr>
            <p:ph type="body" idx="1"/>
          </p:nvPr>
        </p:nvSpPr>
        <p:spPr>
          <a:prstGeom prst="rect">
            <a:avLst/>
          </a:prstGeom>
        </p:spPr>
        <p:txBody>
          <a:bodyPr/>
          <a:lstStyle/>
          <a:p>
            <a:pPr lvl="0">
              <a:defRPr sz="1800">
                <a:solidFill>
                  <a:srgbClr val="000000"/>
                </a:solidFill>
              </a:defRPr>
            </a:pPr>
            <a:r>
              <a:rPr b="1" sz="3800">
                <a:solidFill>
                  <a:srgbClr val="FFFFFF"/>
                </a:solidFill>
                <a:latin typeface="Helvetica"/>
                <a:ea typeface="Helvetica"/>
                <a:cs typeface="Helvetica"/>
                <a:sym typeface="Helvetica"/>
              </a:rPr>
              <a:t>Christ gave himself for us. We must give ourselves to Him. Money is one small part of this giving.</a:t>
            </a:r>
            <a:endParaRPr b="1" sz="3800">
              <a:solidFill>
                <a:srgbClr val="FFFFFF"/>
              </a:solidFill>
              <a:latin typeface="Helvetica"/>
              <a:ea typeface="Helvetica"/>
              <a:cs typeface="Helvetica"/>
              <a:sym typeface="Helvetica"/>
            </a:endParaRPr>
          </a:p>
          <a:p>
            <a:pPr lvl="0">
              <a:defRPr sz="1800">
                <a:solidFill>
                  <a:srgbClr val="000000"/>
                </a:solidFill>
              </a:defRPr>
            </a:pPr>
            <a:r>
              <a:rPr b="1" sz="3800">
                <a:solidFill>
                  <a:srgbClr val="FFFFFF"/>
                </a:solidFill>
                <a:latin typeface="Helvetica"/>
                <a:ea typeface="Helvetica"/>
                <a:cs typeface="Helvetica"/>
                <a:sym typeface="Helvetica"/>
              </a:rPr>
              <a:t>As a reminder to ourselves that ultimately we must trust God, not money</a:t>
            </a:r>
            <a:endParaRPr b="1" sz="3800">
              <a:solidFill>
                <a:srgbClr val="FFFFFF"/>
              </a:solidFill>
              <a:latin typeface="Helvetica"/>
              <a:ea typeface="Helvetica"/>
              <a:cs typeface="Helvetica"/>
              <a:sym typeface="Helvetica"/>
            </a:endParaRPr>
          </a:p>
          <a:p>
            <a:pPr lvl="0">
              <a:defRPr sz="1800">
                <a:solidFill>
                  <a:srgbClr val="000000"/>
                </a:solidFill>
              </a:defRPr>
            </a:pPr>
            <a:r>
              <a:rPr b="1" sz="3800">
                <a:solidFill>
                  <a:srgbClr val="FFFFFF"/>
                </a:solidFill>
                <a:latin typeface="Helvetica"/>
                <a:ea typeface="Helvetica"/>
                <a:cs typeface="Helvetica"/>
                <a:sym typeface="Helvetica"/>
              </a:rPr>
              <a:t>At New City, we are on mission together. God has been and will continue to build this missional church thorough our giving.</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body" idx="1"/>
          </p:nvPr>
        </p:nvSpPr>
        <p:spPr>
          <a:xfrm>
            <a:off x="952500" y="296188"/>
            <a:ext cx="11099800" cy="9284832"/>
          </a:xfrm>
          <a:prstGeom prst="rect">
            <a:avLst/>
          </a:prstGeom>
        </p:spPr>
        <p:txBody>
          <a:bodyPr/>
          <a:lstStyle/>
          <a:p>
            <a:pPr lvl="0" marL="0" indent="0" defTabSz="457200">
              <a:spcBef>
                <a:spcPts val="0"/>
              </a:spcBef>
              <a:buSzTx/>
              <a:buNone/>
              <a:defRPr sz="1800">
                <a:solidFill>
                  <a:srgbClr val="000000"/>
                </a:solidFill>
              </a:defRPr>
            </a:pPr>
            <a:r>
              <a:rPr b="1" sz="3600">
                <a:solidFill>
                  <a:srgbClr val="FFFFFF"/>
                </a:solidFill>
                <a:latin typeface="Helvetica Neue"/>
                <a:ea typeface="Helvetica Neue"/>
                <a:cs typeface="Helvetica Neue"/>
                <a:sym typeface="Helvetica Neue"/>
              </a:rPr>
              <a:t>Acts 4:3</a:t>
            </a:r>
            <a:r>
              <a:rPr b="1" sz="3600">
                <a:solidFill>
                  <a:srgbClr val="FFFFFF"/>
                </a:solidFill>
                <a:latin typeface="Arial"/>
                <a:ea typeface="Arial"/>
                <a:cs typeface="Arial"/>
                <a:sym typeface="Arial"/>
              </a:rPr>
              <a:t>2-35</a:t>
            </a:r>
            <a:endParaRPr b="1" sz="3600">
              <a:solidFill>
                <a:srgbClr val="FFFFFF"/>
              </a:solidFill>
              <a:latin typeface="Arial"/>
              <a:ea typeface="Arial"/>
              <a:cs typeface="Arial"/>
              <a:sym typeface="Arial"/>
            </a:endParaRPr>
          </a:p>
          <a:p>
            <a:pPr lvl="0" marL="0" indent="0" defTabSz="457200">
              <a:spcBef>
                <a:spcPts val="0"/>
              </a:spcBef>
              <a:buSzTx/>
              <a:buNone/>
              <a:defRPr sz="1800">
                <a:solidFill>
                  <a:srgbClr val="000000"/>
                </a:solidFill>
              </a:defRPr>
            </a:pPr>
            <a:endParaRPr b="1" sz="3600">
              <a:solidFill>
                <a:srgbClr val="FFFFFF"/>
              </a:solidFill>
              <a:latin typeface="Arial"/>
              <a:ea typeface="Arial"/>
              <a:cs typeface="Arial"/>
              <a:sym typeface="Arial"/>
            </a:endParaRPr>
          </a:p>
          <a:p>
            <a:pPr lvl="0" marL="0" indent="0" defTabSz="457200">
              <a:spcBef>
                <a:spcPts val="0"/>
              </a:spcBef>
              <a:buSzTx/>
              <a:buNone/>
              <a:defRPr sz="1800">
                <a:solidFill>
                  <a:srgbClr val="000000"/>
                </a:solidFill>
              </a:defRPr>
            </a:pPr>
            <a:r>
              <a:rPr b="1" sz="3600">
                <a:solidFill>
                  <a:srgbClr val="FFFFFF"/>
                </a:solidFill>
                <a:latin typeface="Helvetica Neue"/>
                <a:ea typeface="Helvetica Neue"/>
                <a:cs typeface="Helvetica Neue"/>
                <a:sym typeface="Helvetica Neue"/>
              </a:rPr>
              <a:t>All the believers were one in heart and mind. No one claimed that any of their possessions was their own, but they shared everything they had. </a:t>
            </a:r>
            <a:r>
              <a:rPr b="1" sz="3600">
                <a:solidFill>
                  <a:srgbClr val="FFFFFF"/>
                </a:solidFill>
                <a:latin typeface="Arial"/>
                <a:ea typeface="Arial"/>
                <a:cs typeface="Arial"/>
                <a:sym typeface="Arial"/>
              </a:rPr>
              <a:t>33 </a:t>
            </a:r>
            <a:r>
              <a:rPr b="1" sz="3600">
                <a:solidFill>
                  <a:srgbClr val="FFFFFF"/>
                </a:solidFill>
                <a:latin typeface="Helvetica Neue"/>
                <a:ea typeface="Helvetica Neue"/>
                <a:cs typeface="Helvetica Neue"/>
                <a:sym typeface="Helvetica Neue"/>
              </a:rPr>
              <a:t>With great power the apostles continued to testify to the resurrection of the Lord Jesus. And God’s grace was so powerfully at work in them all </a:t>
            </a:r>
            <a:r>
              <a:rPr b="1" sz="3600">
                <a:solidFill>
                  <a:srgbClr val="FFFFFF"/>
                </a:solidFill>
                <a:latin typeface="Arial"/>
                <a:ea typeface="Arial"/>
                <a:cs typeface="Arial"/>
                <a:sym typeface="Arial"/>
              </a:rPr>
              <a:t>34 </a:t>
            </a:r>
            <a:r>
              <a:rPr b="1" sz="3600">
                <a:solidFill>
                  <a:srgbClr val="FFFFFF"/>
                </a:solidFill>
                <a:latin typeface="Helvetica Neue"/>
                <a:ea typeface="Helvetica Neue"/>
                <a:cs typeface="Helvetica Neue"/>
                <a:sym typeface="Helvetica Neue"/>
              </a:rPr>
              <a:t>that there were no needy persons among them. For from time to time those who owned land or houses sold them, brought the money from the sales </a:t>
            </a:r>
            <a:r>
              <a:rPr b="1" sz="3600">
                <a:solidFill>
                  <a:srgbClr val="FFFFFF"/>
                </a:solidFill>
                <a:latin typeface="Arial"/>
                <a:ea typeface="Arial"/>
                <a:cs typeface="Arial"/>
                <a:sym typeface="Arial"/>
              </a:rPr>
              <a:t>35 </a:t>
            </a:r>
            <a:r>
              <a:rPr b="1" sz="3600">
                <a:solidFill>
                  <a:srgbClr val="FFFFFF"/>
                </a:solidFill>
                <a:latin typeface="Helvetica Neue"/>
                <a:ea typeface="Helvetica Neue"/>
                <a:cs typeface="Helvetica Neue"/>
                <a:sym typeface="Helvetica Neue"/>
              </a:rPr>
              <a:t>and put it at the apostles’ feet, and it was distributed to anyone who had need.</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nvSpPr>
        <p:spPr>
          <a:xfrm>
            <a:off x="1270000" y="1264570"/>
            <a:ext cx="10464800" cy="66910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l" defTabSz="457200">
              <a:defRPr sz="1800">
                <a:solidFill>
                  <a:srgbClr val="000000"/>
                </a:solidFill>
              </a:defRPr>
            </a:pPr>
            <a:r>
              <a:rPr sz="3500">
                <a:solidFill>
                  <a:srgbClr val="FFFFFF"/>
                </a:solidFill>
                <a:latin typeface="Arial"/>
                <a:ea typeface="Arial"/>
                <a:cs typeface="Arial"/>
                <a:sym typeface="Arial"/>
              </a:rPr>
              <a:t>5 So he went and hired himself out to a citizen of that country, who sent him to his fields to feed pigs. 16 He longed to fill his stomach with the pods that the pigs were eating, but no one gave him anything.</a:t>
            </a:r>
            <a:endParaRPr sz="3500">
              <a:solidFill>
                <a:srgbClr val="FFFFFF"/>
              </a:solidFill>
              <a:latin typeface="Arial"/>
              <a:ea typeface="Arial"/>
              <a:cs typeface="Arial"/>
              <a:sym typeface="Arial"/>
            </a:endParaRPr>
          </a:p>
          <a:p>
            <a:pPr lvl="0" algn="l" defTabSz="457200">
              <a:defRPr sz="1800">
                <a:solidFill>
                  <a:srgbClr val="000000"/>
                </a:solidFill>
              </a:defRPr>
            </a:pPr>
            <a:endParaRPr sz="3500">
              <a:solidFill>
                <a:srgbClr val="FFFFFF"/>
              </a:solidFill>
              <a:latin typeface="Arial"/>
              <a:ea typeface="Arial"/>
              <a:cs typeface="Arial"/>
              <a:sym typeface="Arial"/>
            </a:endParaRPr>
          </a:p>
          <a:p>
            <a:pPr lvl="0" algn="l" defTabSz="457200">
              <a:defRPr sz="1800">
                <a:solidFill>
                  <a:srgbClr val="000000"/>
                </a:solidFill>
              </a:defRPr>
            </a:pPr>
            <a:r>
              <a:rPr sz="3500">
                <a:solidFill>
                  <a:srgbClr val="FF2600"/>
                </a:solidFill>
                <a:latin typeface="Arial"/>
                <a:ea typeface="Arial"/>
                <a:cs typeface="Arial"/>
                <a:sym typeface="Arial"/>
              </a:rPr>
              <a:t>17 “When he came to his senses, he said, ‘How many of my father’s hired servants have food to spare, and here I am starving to death! 18 I will set out and go back to my father and say to him: Father, I have sinned against heaven and against you. 19 I am no longer worthy to be called your son; make me like one of your hired servants.’ </a:t>
            </a:r>
            <a:r>
              <a:rPr sz="3500">
                <a:solidFill>
                  <a:srgbClr val="FFFFFF"/>
                </a:solidFill>
                <a:latin typeface="Arial"/>
                <a:ea typeface="Arial"/>
                <a:cs typeface="Arial"/>
                <a:sym typeface="Arial"/>
              </a:rPr>
              <a:t>20 So he got up and went to his father.</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nvSpPr>
        <p:spPr>
          <a:xfrm>
            <a:off x="1270000" y="1099263"/>
            <a:ext cx="10464800" cy="702167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l" defTabSz="457200">
              <a:defRPr sz="1800">
                <a:solidFill>
                  <a:srgbClr val="000000"/>
                </a:solidFill>
              </a:defRPr>
            </a:pPr>
            <a:r>
              <a:rPr sz="3400">
                <a:solidFill>
                  <a:srgbClr val="FFFFFF"/>
                </a:solidFill>
                <a:latin typeface="Arial"/>
                <a:ea typeface="Arial"/>
                <a:cs typeface="Arial"/>
                <a:sym typeface="Arial"/>
              </a:rPr>
              <a:t>“But while he was still a long way off, his father saw him and was filled with compassion for him; he ran to his son, threw his arms around him and kissed him.</a:t>
            </a:r>
            <a:endParaRPr sz="3400">
              <a:solidFill>
                <a:srgbClr val="FFFFFF"/>
              </a:solidFill>
              <a:latin typeface="Arial"/>
              <a:ea typeface="Arial"/>
              <a:cs typeface="Arial"/>
              <a:sym typeface="Arial"/>
            </a:endParaRPr>
          </a:p>
          <a:p>
            <a:pPr lvl="0" algn="l" defTabSz="457200">
              <a:defRPr sz="1800">
                <a:solidFill>
                  <a:srgbClr val="000000"/>
                </a:solidFill>
              </a:defRPr>
            </a:pPr>
            <a:endParaRPr sz="3400">
              <a:solidFill>
                <a:srgbClr val="FF2600"/>
              </a:solidFill>
              <a:latin typeface="Arial"/>
              <a:ea typeface="Arial"/>
              <a:cs typeface="Arial"/>
              <a:sym typeface="Arial"/>
            </a:endParaRPr>
          </a:p>
          <a:p>
            <a:pPr lvl="0" algn="l" defTabSz="457200">
              <a:defRPr sz="1800">
                <a:solidFill>
                  <a:srgbClr val="000000"/>
                </a:solidFill>
              </a:defRPr>
            </a:pPr>
            <a:r>
              <a:rPr sz="3400">
                <a:solidFill>
                  <a:srgbClr val="FF2600"/>
                </a:solidFill>
                <a:latin typeface="Arial"/>
                <a:ea typeface="Arial"/>
                <a:cs typeface="Arial"/>
                <a:sym typeface="Arial"/>
              </a:rPr>
              <a:t>21 “The son said to him, ‘Father, I have sinned against heaven and against you. I am no longer worthy to be called your son.’</a:t>
            </a:r>
            <a:endParaRPr sz="3400">
              <a:solidFill>
                <a:srgbClr val="FF2600"/>
              </a:solidFill>
              <a:latin typeface="Arial"/>
              <a:ea typeface="Arial"/>
              <a:cs typeface="Arial"/>
              <a:sym typeface="Arial"/>
            </a:endParaRPr>
          </a:p>
          <a:p>
            <a:pPr lvl="0" algn="l" defTabSz="457200">
              <a:defRPr sz="1800">
                <a:solidFill>
                  <a:srgbClr val="000000"/>
                </a:solidFill>
              </a:defRPr>
            </a:pPr>
            <a:endParaRPr sz="3400">
              <a:solidFill>
                <a:srgbClr val="FFFFFF"/>
              </a:solidFill>
              <a:latin typeface="Arial"/>
              <a:ea typeface="Arial"/>
              <a:cs typeface="Arial"/>
              <a:sym typeface="Arial"/>
            </a:endParaRPr>
          </a:p>
          <a:p>
            <a:pPr lvl="0" algn="l" defTabSz="457200">
              <a:defRPr sz="1800">
                <a:solidFill>
                  <a:srgbClr val="000000"/>
                </a:solidFill>
              </a:defRPr>
            </a:pPr>
            <a:r>
              <a:rPr sz="3400">
                <a:solidFill>
                  <a:srgbClr val="FFFFFF"/>
                </a:solidFill>
                <a:latin typeface="Arial"/>
                <a:ea typeface="Arial"/>
                <a:cs typeface="Arial"/>
                <a:sym typeface="Arial"/>
              </a:rPr>
              <a:t>22 “But the father said to his servants, ‘Quick! Bring the best robe and put it on him. Put a ring on his finger and sandals on his feet. 23 Bring the fattened calf and kill it. Let’s have a feast and celebrate. 24 For this son of mine was dead and is alive again; he was lost and is found.’ So they began to celebrate.</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nvSpPr>
        <p:spPr>
          <a:xfrm>
            <a:off x="431800" y="1423113"/>
            <a:ext cx="12521803" cy="751697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l" defTabSz="457200">
              <a:defRPr sz="1800">
                <a:solidFill>
                  <a:srgbClr val="000000"/>
                </a:solidFill>
              </a:defRPr>
            </a:pPr>
            <a:r>
              <a:rPr sz="3400">
                <a:solidFill>
                  <a:srgbClr val="FFFFFF"/>
                </a:solidFill>
                <a:latin typeface="Arial"/>
                <a:ea typeface="Arial"/>
                <a:cs typeface="Arial"/>
                <a:sym typeface="Arial"/>
              </a:rPr>
              <a:t>25 “Meanwhile, the older son was in the field. When he came near the house, he heard music and dancing. 26 So he called one of the servants and asked him what was going on. 27 ‘Your brother has come,’ he replied, ‘and your father has killed the fattened calf because he has him back safe and sound.’</a:t>
            </a:r>
            <a:endParaRPr sz="3400">
              <a:solidFill>
                <a:srgbClr val="FFFFFF"/>
              </a:solidFill>
              <a:latin typeface="Arial"/>
              <a:ea typeface="Arial"/>
              <a:cs typeface="Arial"/>
              <a:sym typeface="Arial"/>
            </a:endParaRPr>
          </a:p>
          <a:p>
            <a:pPr lvl="0" algn="l" defTabSz="457200">
              <a:defRPr sz="1800">
                <a:solidFill>
                  <a:srgbClr val="000000"/>
                </a:solidFill>
              </a:defRPr>
            </a:pPr>
            <a:endParaRPr sz="3400">
              <a:solidFill>
                <a:srgbClr val="FFFFFF"/>
              </a:solidFill>
              <a:latin typeface="Arial"/>
              <a:ea typeface="Arial"/>
              <a:cs typeface="Arial"/>
              <a:sym typeface="Arial"/>
            </a:endParaRPr>
          </a:p>
          <a:p>
            <a:pPr lvl="0" algn="l" defTabSz="457200">
              <a:defRPr sz="1800">
                <a:solidFill>
                  <a:srgbClr val="000000"/>
                </a:solidFill>
              </a:defRPr>
            </a:pPr>
            <a:r>
              <a:rPr sz="3400">
                <a:solidFill>
                  <a:srgbClr val="FFFFFF"/>
                </a:solidFill>
                <a:latin typeface="Arial"/>
                <a:ea typeface="Arial"/>
                <a:cs typeface="Arial"/>
                <a:sym typeface="Arial"/>
              </a:rPr>
              <a:t>28 “The older brother became angry and refused to go in. So his father went out and pleaded with him. 29 But he answered his father, </a:t>
            </a:r>
            <a:r>
              <a:rPr sz="3400">
                <a:solidFill>
                  <a:srgbClr val="FFFB00"/>
                </a:solidFill>
                <a:latin typeface="Arial"/>
                <a:ea typeface="Arial"/>
                <a:cs typeface="Arial"/>
                <a:sym typeface="Arial"/>
              </a:rPr>
              <a:t>‘Look! All these years I’ve been slaving for you and never disobeyed your orders. Yet you never gave me even a young goat so I could celebrate with my friends. 30 But when this son of yours who has squandered your property with prostitutes comes home, you kill the fattened calf for him!’</a:t>
            </a:r>
            <a:endParaRPr sz="3400">
              <a:solidFill>
                <a:srgbClr val="FFFB00"/>
              </a:solidFill>
              <a:latin typeface="Arial"/>
              <a:ea typeface="Arial"/>
              <a:cs typeface="Arial"/>
              <a:sym typeface="Arial"/>
            </a:endParaRPr>
          </a:p>
          <a:p>
            <a:pPr lvl="0" algn="l" defTabSz="457200">
              <a:defRPr sz="1800">
                <a:solidFill>
                  <a:srgbClr val="000000"/>
                </a:solidFill>
              </a:defRPr>
            </a:pPr>
            <a:endParaRPr sz="3400">
              <a:solidFill>
                <a:srgbClr val="FFFFFF"/>
              </a:solidFill>
              <a:latin typeface="Arial"/>
              <a:ea typeface="Arial"/>
              <a:cs typeface="Arial"/>
              <a:sym typeface="Arial"/>
            </a:endParaRP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nvSpPr>
        <p:spPr>
          <a:xfrm>
            <a:off x="1270000" y="3233278"/>
            <a:ext cx="10464800" cy="275364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l" defTabSz="457200">
              <a:defRPr>
                <a:solidFill>
                  <a:srgbClr val="1497FC"/>
                </a:solidFill>
                <a:latin typeface="Arial"/>
                <a:ea typeface="Arial"/>
                <a:cs typeface="Arial"/>
                <a:sym typeface="Arial"/>
              </a:defRPr>
            </a:lvl1pPr>
          </a:lstStyle>
          <a:p>
            <a:pPr lvl="0">
              <a:defRPr sz="1800">
                <a:solidFill>
                  <a:srgbClr val="000000"/>
                </a:solidFill>
              </a:defRPr>
            </a:pPr>
            <a:r>
              <a:rPr sz="3600">
                <a:solidFill>
                  <a:srgbClr val="1497FC"/>
                </a:solidFill>
              </a:rPr>
              <a:t>31 “‘My son,’ the father said, ‘you are always with me, and everything I have is yours. 32 But we had to celebrate and be glad, because this brother of yours was dead and is alive again; he was lost and is found.’”</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lvl1pPr defTabSz="426466">
              <a:defRPr b="1" sz="6497">
                <a:latin typeface="Helvetica"/>
                <a:ea typeface="Helvetica"/>
                <a:cs typeface="Helvetica"/>
                <a:sym typeface="Helvetica"/>
              </a:defRPr>
            </a:lvl1pPr>
          </a:lstStyle>
          <a:p>
            <a:pPr lvl="0">
              <a:defRPr b="0" sz="1800">
                <a:solidFill>
                  <a:srgbClr val="000000"/>
                </a:solidFill>
              </a:defRPr>
            </a:pPr>
            <a:r>
              <a:rPr b="1" sz="6497">
                <a:solidFill>
                  <a:srgbClr val="FFFFFF"/>
                </a:solidFill>
              </a:rPr>
              <a:t>There are two opposite ways in which both sons sinned against their father</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prstGeom prst="rect">
            <a:avLst/>
          </a:prstGeom>
        </p:spPr>
        <p:txBody>
          <a:bodyPr/>
          <a:lstStyle/>
          <a:p>
            <a:pPr lvl="0" defTabSz="514095">
              <a:defRPr sz="1800">
                <a:solidFill>
                  <a:srgbClr val="000000"/>
                </a:solidFill>
              </a:defRPr>
            </a:pPr>
            <a:r>
              <a:rPr b="1" sz="7040">
                <a:solidFill>
                  <a:srgbClr val="FFFFFF"/>
                </a:solidFill>
                <a:latin typeface="Helvetica"/>
                <a:ea typeface="Helvetica"/>
                <a:cs typeface="Helvetica"/>
                <a:sym typeface="Helvetica"/>
              </a:rPr>
              <a:t>The younger son sinned in the way he </a:t>
            </a:r>
            <a:r>
              <a:rPr b="1" sz="7040">
                <a:solidFill>
                  <a:srgbClr val="FFFB00"/>
                </a:solidFill>
                <a:latin typeface="Helvetica"/>
                <a:ea typeface="Helvetica"/>
                <a:cs typeface="Helvetica"/>
                <a:sym typeface="Helvetica"/>
              </a:rPr>
              <a:t>spent</a:t>
            </a:r>
            <a:r>
              <a:rPr b="1" sz="7040">
                <a:solidFill>
                  <a:srgbClr val="FFFFFF"/>
                </a:solidFill>
                <a:latin typeface="Helvetica"/>
                <a:ea typeface="Helvetica"/>
                <a:cs typeface="Helvetica"/>
                <a:sym typeface="Helvetica"/>
              </a:rPr>
              <a:t> his money</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prstGeom prst="rect">
            <a:avLst/>
          </a:prstGeom>
        </p:spPr>
        <p:txBody>
          <a:bodyPr/>
          <a:lstStyle/>
          <a:p>
            <a:pPr lvl="0" defTabSz="514095">
              <a:defRPr sz="1800">
                <a:solidFill>
                  <a:srgbClr val="000000"/>
                </a:solidFill>
              </a:defRPr>
            </a:pPr>
            <a:r>
              <a:rPr b="1" sz="7040">
                <a:solidFill>
                  <a:srgbClr val="FFFFFF"/>
                </a:solidFill>
                <a:latin typeface="Helvetica"/>
                <a:ea typeface="Helvetica"/>
                <a:cs typeface="Helvetica"/>
                <a:sym typeface="Helvetica"/>
              </a:rPr>
              <a:t>The elder son sinned in the way he </a:t>
            </a:r>
            <a:r>
              <a:rPr b="1" sz="7040">
                <a:solidFill>
                  <a:srgbClr val="FFFB00"/>
                </a:solidFill>
                <a:latin typeface="Helvetica"/>
                <a:ea typeface="Helvetica"/>
                <a:cs typeface="Helvetica"/>
                <a:sym typeface="Helvetica"/>
              </a:rPr>
              <a:t>saved</a:t>
            </a:r>
            <a:r>
              <a:rPr b="1" sz="7040">
                <a:solidFill>
                  <a:srgbClr val="FFFFFF"/>
                </a:solidFill>
                <a:latin typeface="Helvetica"/>
                <a:ea typeface="Helvetica"/>
                <a:cs typeface="Helvetica"/>
                <a:sym typeface="Helvetica"/>
              </a:rPr>
              <a:t> his money.</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