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/>
  <p:notesSz cx="6858000" cy="9144000"/>
  <p:defaultTextStyle>
    <a:lvl1pPr>
      <a:defRPr>
        <a:latin typeface="Helvetica Light"/>
        <a:ea typeface="Helvetica Light"/>
        <a:cs typeface="Helvetica Light"/>
        <a:sym typeface="Helvetica Light"/>
      </a:defRPr>
    </a:lvl1pPr>
    <a:lvl2pPr indent="457200">
      <a:defRPr>
        <a:latin typeface="Helvetica Light"/>
        <a:ea typeface="Helvetica Light"/>
        <a:cs typeface="Helvetica Light"/>
        <a:sym typeface="Helvetica Light"/>
      </a:defRPr>
    </a:lvl2pPr>
    <a:lvl3pPr indent="914400">
      <a:defRPr>
        <a:latin typeface="Helvetica Light"/>
        <a:ea typeface="Helvetica Light"/>
        <a:cs typeface="Helvetica Light"/>
        <a:sym typeface="Helvetica Light"/>
      </a:defRPr>
    </a:lvl3pPr>
    <a:lvl4pPr indent="1371600">
      <a:defRPr>
        <a:latin typeface="Helvetica Light"/>
        <a:ea typeface="Helvetica Light"/>
        <a:cs typeface="Helvetica Light"/>
        <a:sym typeface="Helvetica Light"/>
      </a:defRPr>
    </a:lvl4pPr>
    <a:lvl5pPr indent="1828800">
      <a:defRPr>
        <a:latin typeface="Helvetica Light"/>
        <a:ea typeface="Helvetica Light"/>
        <a:cs typeface="Helvetica Light"/>
        <a:sym typeface="Helvetica Light"/>
      </a:defRPr>
    </a:lvl5pPr>
    <a:lvl6pPr indent="2286000">
      <a:defRPr>
        <a:latin typeface="Helvetica Light"/>
        <a:ea typeface="Helvetica Light"/>
        <a:cs typeface="Helvetica Light"/>
        <a:sym typeface="Helvetica Light"/>
      </a:defRPr>
    </a:lvl6pPr>
    <a:lvl7pPr indent="2743200">
      <a:defRPr>
        <a:latin typeface="Helvetica Light"/>
        <a:ea typeface="Helvetica Light"/>
        <a:cs typeface="Helvetica Light"/>
        <a:sym typeface="Helvetica Light"/>
      </a:defRPr>
    </a:lvl7pPr>
    <a:lvl8pPr indent="3200400">
      <a:defRPr>
        <a:latin typeface="Helvetica Light"/>
        <a:ea typeface="Helvetica Light"/>
        <a:cs typeface="Helvetica Light"/>
        <a:sym typeface="Helvetica Light"/>
      </a:defRPr>
    </a:lvl8pPr>
    <a:lvl9pPr indent="3657600">
      <a:defRPr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1EA"/>
          </a:solidFill>
        </a:fill>
      </a:tcStyle>
    </a:wholeTbl>
    <a:band2H>
      <a:tcTxStyle b="def" i="def"/>
      <a:tcStyle>
        <a:tcBdr/>
        <a:fill>
          <a:solidFill>
            <a:srgbClr val="E6E9F5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95CC4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95CC4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95CC4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FE4CB"/>
          </a:solidFill>
        </a:fill>
      </a:tcStyle>
    </a:wholeTbl>
    <a:band2H>
      <a:tcTxStyle b="def" i="def"/>
      <a:tcStyle>
        <a:tcBdr/>
        <a:fill>
          <a:solidFill>
            <a:srgbClr val="F7F2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B21C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B21C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B21C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1CBD9"/>
          </a:solidFill>
        </a:fill>
      </a:tcStyle>
    </a:wholeTbl>
    <a:band2H>
      <a:tcTxStyle b="def" i="def"/>
      <a:tcStyle>
        <a:tcBdr/>
        <a:fill>
          <a:solidFill>
            <a:srgbClr val="EAE7ED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2298A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2298A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2298A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95CC4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95CC4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8" name="Shape 6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10.xml.rels><?xml version="1.0" encoding="UTF-8" standalone="yes"?>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1.xml.rels><?xml version="1.0" encoding="UTF-8" standalone="yes"?>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2.xml.rels><?xml version="1.0" encoding="UTF-8" standalone="yes"?>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3.xml.rels><?xml version="1.0" encoding="UTF-8" standalone="yes"?>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8.xml.rels><?xml version="1.0" encoding="UTF-8" standalone="yes"?>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9.xml.rels><?xml version="1.0" encoding="UTF-8" standalone="yes"?>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3" name="Shape 9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33" name="Shape 13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37" name="Shape 13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2" name="Shape 1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63" name="Shape 16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7" name="Shape 9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1" name="Shape 1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6" name="Shape 1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Listen to 1 Corinthians 15:8-10...which talks about Grace in all three ways...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	as The </a:t>
            </a:r>
            <a:r>
              <a:rPr b="1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Posture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 of God’s Heart towards us,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		a </a:t>
            </a:r>
            <a:r>
              <a:rPr b="1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Power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 of God within us and a </a:t>
            </a:r>
            <a:r>
              <a:rPr b="1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Present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 to others through us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What’s the Point for us???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	we have to enter into and enjoy the grace of God for us in his heart...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	in order to be increasingly empowered to continually present that grace to others...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	and not lose our Religion in it...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 me Jump INTO it like this...I think each of us, in our Current Reality,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are in a Very Similar Place to Timothy when Paul writes 2 Timothy to him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to 2 Timothy 2:2 - a Very Familiar Passage...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Significant Text in the Discipleship Framework Module (next module)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Part of a Primary Passage for me at this point in life and ministry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The Marching Orders for Timothy's Life as Paul passes the mantle to him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and prepares to die...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A Text that speak to 3 Generations of Multiplication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READ 2 Timothy 2:2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Let's Unpack this Verse for a Second...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Past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What you have Heard from me - THE GOSPEL - in the presence of many witnesses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“What is in the Future Tense in the Verse?”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	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</a:t>
            </a:r>
            <a:r>
              <a:rPr sz="1600">
                <a:solidFill>
                  <a:srgbClr val="3F691E"/>
                </a:solidFill>
                <a:latin typeface="+mn-lt"/>
                <a:ea typeface="+mn-ea"/>
                <a:cs typeface="+mn-cs"/>
                <a:sym typeface="Helvetica"/>
              </a:rPr>
              <a:t>Entrust to Faithful men who will be able to teach others also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Listen Carefully - this is Important...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CLICK</a:t>
            </a:r>
            <a:r>
              <a:rPr sz="1600">
                <a:latin typeface="+mn-lt"/>
                <a:ea typeface="+mn-ea"/>
                <a:cs typeface="+mn-cs"/>
                <a:sym typeface="Helvetica"/>
              </a:rPr>
              <a:t> - Timothy Stands at the Intersection of Past Experience &amp;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latin typeface="+mn-lt"/>
                <a:ea typeface="+mn-ea"/>
                <a:cs typeface="+mn-cs"/>
                <a:sym typeface="Helvetica"/>
              </a:rPr>
              <a:t>	We, like Timothy, stand at The Intersection of Past Experience and Future Opportunity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In fact, every moment in Life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6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	is you standing in the Present, at that place where the Past and the Future Meet...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v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body" idx="1"/>
          </p:nvPr>
        </p:nvSpPr>
        <p:spPr>
          <a:xfrm>
            <a:off x="892980" y="5170289"/>
            <a:ext cx="7358064" cy="168771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0" indent="0" algn="ctr" defTabSz="410520">
              <a:spcBef>
                <a:spcPts val="0"/>
              </a:spcBef>
              <a:buSzTx/>
              <a:buFontTx/>
              <a:buNone/>
              <a:defRPr sz="2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410520">
              <a:spcBef>
                <a:spcPts val="0"/>
              </a:spcBef>
              <a:buSzTx/>
              <a:buFontTx/>
              <a:buNone/>
              <a:defRPr sz="2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410520">
              <a:spcBef>
                <a:spcPts val="0"/>
              </a:spcBef>
              <a:buSzTx/>
              <a:buFontTx/>
              <a:buNone/>
              <a:defRPr sz="2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410520">
              <a:spcBef>
                <a:spcPts val="0"/>
              </a:spcBef>
              <a:buSzTx/>
              <a:buFontTx/>
              <a:buNone/>
              <a:defRPr sz="2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410520">
              <a:spcBef>
                <a:spcPts val="0"/>
              </a:spcBef>
              <a:buSzTx/>
              <a:buFontTx/>
              <a:buNone/>
              <a:defRPr sz="2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200"/>
              <a:t>Body Level One</a:t>
            </a:r>
            <a:endParaRPr sz="2200"/>
          </a:p>
          <a:p>
            <a:pPr lvl="1">
              <a:defRPr sz="1800"/>
            </a:pPr>
            <a:r>
              <a:rPr sz="2200"/>
              <a:t>Body Level Two</a:t>
            </a:r>
            <a:endParaRPr sz="2200"/>
          </a:p>
          <a:p>
            <a:pPr lvl="2">
              <a:defRPr sz="1800"/>
            </a:pPr>
            <a:r>
              <a:rPr sz="2200"/>
              <a:t>Body Level Three</a:t>
            </a:r>
            <a:endParaRPr sz="2200"/>
          </a:p>
          <a:p>
            <a:pPr lvl="3">
              <a:defRPr sz="1800"/>
            </a:pPr>
            <a:r>
              <a:rPr sz="2200"/>
              <a:t>Body Level Four</a:t>
            </a:r>
            <a:endParaRPr sz="2200"/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  <p:sp>
        <p:nvSpPr>
          <p:cNvPr id="7" name="Shape 7"/>
          <p:cNvSpPr/>
          <p:nvPr>
            <p:ph type="title"/>
          </p:nvPr>
        </p:nvSpPr>
        <p:spPr>
          <a:xfrm>
            <a:off x="892980" y="2393155"/>
            <a:ext cx="7358064" cy="2714626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defTabSz="410520">
              <a:defRPr sz="5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56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722312" y="4406911"/>
            <a:ext cx="7772401" cy="2451089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4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722312" y="1192223"/>
            <a:ext cx="7772401" cy="32146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/>
            </a:lvl1pPr>
            <a:lvl2pPr marL="0" indent="456939">
              <a:spcBef>
                <a:spcPts val="400"/>
              </a:spcBef>
              <a:buSzTx/>
              <a:buFontTx/>
              <a:buNone/>
              <a:defRPr sz="2000"/>
            </a:lvl2pPr>
            <a:lvl3pPr marL="0" indent="913882">
              <a:spcBef>
                <a:spcPts val="400"/>
              </a:spcBef>
              <a:buSzTx/>
              <a:buFontTx/>
              <a:buNone/>
              <a:defRPr sz="2000"/>
            </a:lvl3pPr>
            <a:lvl4pPr marL="0" indent="1370829">
              <a:spcBef>
                <a:spcPts val="400"/>
              </a:spcBef>
              <a:buSzTx/>
              <a:buFontTx/>
              <a:buNone/>
              <a:defRPr sz="2000"/>
            </a:lvl4pPr>
            <a:lvl5pPr marL="0" indent="1827771">
              <a:spcBef>
                <a:spcPts val="400"/>
              </a:spcBef>
              <a:buSzTx/>
              <a:buFontTx/>
              <a:buNone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One</a:t>
            </a:r>
            <a:endParaRPr sz="20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Two</a:t>
            </a:r>
            <a:endParaRPr sz="20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Three</a:t>
            </a:r>
            <a:endParaRPr sz="20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Four</a:t>
            </a:r>
            <a:endParaRPr sz="20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457200" y="1600211"/>
            <a:ext cx="4038600" cy="5257789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130" indent="-333187">
              <a:spcBef>
                <a:spcPts val="600"/>
              </a:spcBef>
              <a:defRPr sz="2800"/>
            </a:lvl2pPr>
            <a:lvl3pPr marL="1233741" indent="-319857">
              <a:spcBef>
                <a:spcPts val="600"/>
              </a:spcBef>
              <a:defRPr sz="2800"/>
            </a:lvl3pPr>
            <a:lvl4pPr marL="1726225" indent="-355397">
              <a:spcBef>
                <a:spcPts val="600"/>
              </a:spcBef>
              <a:defRPr sz="2800"/>
            </a:lvl4pPr>
            <a:lvl5pPr marL="2183172" indent="-355397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6939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3882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0829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7771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Body Level One</a:t>
            </a:r>
            <a:endParaRPr b="1" sz="2400">
              <a:solidFill>
                <a:srgbClr val="FFFFFF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Body Level Two</a:t>
            </a:r>
            <a:endParaRPr b="1" sz="2400">
              <a:solidFill>
                <a:srgbClr val="FFFFFF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Body Level Three</a:t>
            </a:r>
            <a:endParaRPr b="1" sz="2400">
              <a:solidFill>
                <a:srgbClr val="FFFFFF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Body Level Four</a:t>
            </a:r>
            <a:endParaRPr b="1" sz="2400">
              <a:solidFill>
                <a:srgbClr val="FFFFFF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457200" y="224822"/>
            <a:ext cx="8229600" cy="124263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457202" y="0"/>
            <a:ext cx="3008313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3575050" y="273061"/>
            <a:ext cx="5111750" cy="6584939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1792288" y="3086100"/>
            <a:ext cx="5486400" cy="22812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1792288" y="5367338"/>
            <a:ext cx="5486400" cy="149066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6939">
              <a:spcBef>
                <a:spcPts val="300"/>
              </a:spcBef>
              <a:buSzTx/>
              <a:buFontTx/>
              <a:buNone/>
              <a:defRPr sz="1400"/>
            </a:lvl2pPr>
            <a:lvl3pPr marL="0" indent="913882">
              <a:spcBef>
                <a:spcPts val="300"/>
              </a:spcBef>
              <a:buSzTx/>
              <a:buFontTx/>
              <a:buNone/>
              <a:defRPr sz="1400"/>
            </a:lvl3pPr>
            <a:lvl4pPr marL="0" indent="1370829">
              <a:spcBef>
                <a:spcPts val="300"/>
              </a:spcBef>
              <a:buSzTx/>
              <a:buFontTx/>
              <a:buNone/>
              <a:defRPr sz="1400"/>
            </a:lvl4pPr>
            <a:lvl5pPr marL="0" indent="1827771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One</a:t>
            </a:r>
            <a:endParaRPr sz="1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Two</a:t>
            </a:r>
            <a:endParaRPr sz="1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Three</a:t>
            </a:r>
            <a:endParaRPr sz="1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Four</a:t>
            </a:r>
            <a:endParaRPr sz="1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6629400" y="0"/>
            <a:ext cx="2057400" cy="640082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274648"/>
            <a:ext cx="6019800" cy="65833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892980" y="0"/>
            <a:ext cx="7358064" cy="3473649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defTabSz="410520">
              <a:defRPr sz="5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892980" y="3536155"/>
            <a:ext cx="7358064" cy="250924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0" indent="0" algn="ctr" defTabSz="410520">
              <a:spcBef>
                <a:spcPts val="0"/>
              </a:spcBef>
              <a:buSzTx/>
              <a:buFontTx/>
              <a:buNone/>
              <a:defRPr sz="2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410520">
              <a:spcBef>
                <a:spcPts val="0"/>
              </a:spcBef>
              <a:buSzTx/>
              <a:buFontTx/>
              <a:buNone/>
              <a:defRPr sz="2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410520">
              <a:spcBef>
                <a:spcPts val="0"/>
              </a:spcBef>
              <a:buSzTx/>
              <a:buFontTx/>
              <a:buNone/>
              <a:defRPr sz="2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410520">
              <a:spcBef>
                <a:spcPts val="0"/>
              </a:spcBef>
              <a:buSzTx/>
              <a:buFontTx/>
              <a:buNone/>
              <a:defRPr sz="2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410520">
              <a:spcBef>
                <a:spcPts val="0"/>
              </a:spcBef>
              <a:buSzTx/>
              <a:buFontTx/>
              <a:buNone/>
              <a:defRPr sz="2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200"/>
              <a:t>Body Level One</a:t>
            </a:r>
            <a:endParaRPr sz="2200"/>
          </a:p>
          <a:p>
            <a:pPr lvl="1">
              <a:defRPr sz="1800"/>
            </a:pPr>
            <a:r>
              <a:rPr sz="2200"/>
              <a:t>Body Level Two</a:t>
            </a:r>
            <a:endParaRPr sz="2200"/>
          </a:p>
          <a:p>
            <a:pPr lvl="2">
              <a:defRPr sz="1800"/>
            </a:pPr>
            <a:r>
              <a:rPr sz="2200"/>
              <a:t>Body Level Three</a:t>
            </a:r>
            <a:endParaRPr sz="2200"/>
          </a:p>
          <a:p>
            <a:pPr lvl="3">
              <a:defRPr sz="1800"/>
            </a:pPr>
            <a:r>
              <a:rPr sz="2200"/>
              <a:t>Body Level Four</a:t>
            </a:r>
            <a:endParaRPr sz="2200"/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>
                <a:solidFill>
                  <a:srgbClr val="747474"/>
                </a:solidFill>
              </a:defRPr>
            </a:lvl1pPr>
            <a:lvl2pPr marL="742532" indent="-285589">
              <a:spcBef>
                <a:spcPts val="400"/>
              </a:spcBef>
              <a:defRPr sz="1800">
                <a:solidFill>
                  <a:srgbClr val="747474"/>
                </a:solidFill>
              </a:defRPr>
            </a:lvl2pPr>
            <a:lvl3pPr marL="1142353" indent="-228469">
              <a:spcBef>
                <a:spcPts val="400"/>
              </a:spcBef>
              <a:defRPr sz="1800">
                <a:solidFill>
                  <a:srgbClr val="747474"/>
                </a:solidFill>
              </a:defRPr>
            </a:lvl3pPr>
            <a:lvl4pPr marL="1599298" indent="-228469">
              <a:spcBef>
                <a:spcPts val="400"/>
              </a:spcBef>
              <a:defRPr sz="1800">
                <a:solidFill>
                  <a:srgbClr val="747474"/>
                </a:solidFill>
              </a:defRPr>
            </a:lvl4pPr>
            <a:lvl5pPr marL="2056245" indent="-228469">
              <a:spcBef>
                <a:spcPts val="400"/>
              </a:spcBef>
              <a:defRPr sz="1800">
                <a:solidFill>
                  <a:srgbClr val="747474"/>
                </a:solidFill>
              </a:defRPr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747474"/>
                </a:solidFill>
              </a:rPr>
              <a:t>Body Level One</a:t>
            </a:r>
            <a:endParaRPr>
              <a:solidFill>
                <a:srgbClr val="747474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747474"/>
                </a:solidFill>
              </a:rPr>
              <a:t>Body Level Two</a:t>
            </a:r>
            <a:endParaRPr>
              <a:solidFill>
                <a:srgbClr val="747474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747474"/>
                </a:solidFill>
              </a:rPr>
              <a:t>Body Level Three</a:t>
            </a:r>
            <a:endParaRPr>
              <a:solidFill>
                <a:srgbClr val="747474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747474"/>
                </a:solidFill>
              </a:rPr>
              <a:t>Body Level Four</a:t>
            </a:r>
            <a:endParaRPr>
              <a:solidFill>
                <a:srgbClr val="747474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892980" y="169354"/>
            <a:ext cx="7358064" cy="173298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410520">
              <a:defRPr sz="5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892980" y="1902333"/>
            <a:ext cx="7358064" cy="4107058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267729" indent="-267729" defTabSz="410520">
              <a:spcBef>
                <a:spcPts val="2900"/>
              </a:spcBef>
              <a:buFontTx/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535458" indent="-267729" defTabSz="410520">
              <a:spcBef>
                <a:spcPts val="2900"/>
              </a:spcBef>
              <a:buFontTx/>
              <a:buChar char="•"/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803192" indent="-267729" defTabSz="410520">
              <a:spcBef>
                <a:spcPts val="2900"/>
              </a:spcBef>
              <a:buFontTx/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070919" indent="-267729" defTabSz="410520">
              <a:spcBef>
                <a:spcPts val="2900"/>
              </a:spcBef>
              <a:buFontTx/>
              <a:buChar char="•"/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338649" indent="-267729" defTabSz="410520">
              <a:spcBef>
                <a:spcPts val="2900"/>
              </a:spcBef>
              <a:buFontTx/>
              <a:buChar char="•"/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700"/>
              <a:t>Body Level One</a:t>
            </a:r>
            <a:endParaRPr sz="2700"/>
          </a:p>
          <a:p>
            <a:pPr lvl="1">
              <a:defRPr sz="1800"/>
            </a:pPr>
            <a:r>
              <a:rPr sz="2700"/>
              <a:t>Body Level Two</a:t>
            </a:r>
            <a:endParaRPr sz="2700"/>
          </a:p>
          <a:p>
            <a:pPr lvl="2">
              <a:defRPr sz="1800"/>
            </a:pPr>
            <a:r>
              <a:rPr sz="2700"/>
              <a:t>Body Level Three</a:t>
            </a:r>
            <a:endParaRPr sz="2700"/>
          </a:p>
          <a:p>
            <a:pPr lvl="3">
              <a:defRPr sz="1800"/>
            </a:pPr>
            <a:r>
              <a:rPr sz="2700"/>
              <a:t>Body Level Four</a:t>
            </a:r>
            <a:endParaRPr sz="2700"/>
          </a:p>
          <a:p>
            <a:pPr lvl="4">
              <a:defRPr sz="1800"/>
            </a:pPr>
            <a:r>
              <a:rPr sz="27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/>
          </p:nvPr>
        </p:nvSpPr>
        <p:spPr>
          <a:xfrm>
            <a:off x="892980" y="169354"/>
            <a:ext cx="7358064" cy="173298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410520">
              <a:defRPr sz="5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xfrm>
            <a:off x="901898" y="1902333"/>
            <a:ext cx="3545086" cy="4107058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197274" indent="-197274" defTabSz="410520">
              <a:spcBef>
                <a:spcPts val="2200"/>
              </a:spcBef>
              <a:buFontTx/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465003" indent="-197274" defTabSz="410520">
              <a:spcBef>
                <a:spcPts val="2200"/>
              </a:spcBef>
              <a:buFontTx/>
              <a:buChar char="•"/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732731" indent="-197275" defTabSz="410520">
              <a:spcBef>
                <a:spcPts val="2200"/>
              </a:spcBef>
              <a:buFontTx/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000462" indent="-197274" defTabSz="410520">
              <a:spcBef>
                <a:spcPts val="2200"/>
              </a:spcBef>
              <a:buFontTx/>
              <a:buChar char="•"/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268194" indent="-197274" defTabSz="410520">
              <a:spcBef>
                <a:spcPts val="2200"/>
              </a:spcBef>
              <a:buFontTx/>
              <a:buChar char="•"/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  <a:endParaRPr sz="2000"/>
          </a:p>
          <a:p>
            <a:pPr lvl="1">
              <a:defRPr sz="1800"/>
            </a:pPr>
            <a:r>
              <a:rPr sz="2000"/>
              <a:t>Body Level Two</a:t>
            </a:r>
            <a:endParaRPr sz="2000"/>
          </a:p>
          <a:p>
            <a:pPr lvl="2">
              <a:defRPr sz="1800"/>
            </a:pPr>
            <a:r>
              <a:rPr sz="2000"/>
              <a:t>Body Level Three</a:t>
            </a:r>
            <a:endParaRPr sz="2000"/>
          </a:p>
          <a:p>
            <a:pPr lvl="3">
              <a:defRPr sz="1800"/>
            </a:pPr>
            <a:r>
              <a:rPr sz="2000"/>
              <a:t>Body Level Four</a:t>
            </a:r>
            <a:endParaRPr sz="2000"/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xfrm>
            <a:off x="892980" y="25418"/>
            <a:ext cx="7358064" cy="202085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410520">
              <a:defRPr sz="5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56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idx="1"/>
          </p:nvPr>
        </p:nvSpPr>
        <p:spPr>
          <a:xfrm>
            <a:off x="892980" y="892980"/>
            <a:ext cx="7358064" cy="5072063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>
            <a:lvl1pPr marL="267729" indent="-267729" defTabSz="410520">
              <a:spcBef>
                <a:spcPts val="2900"/>
              </a:spcBef>
              <a:buFontTx/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535458" indent="-267729" defTabSz="410520">
              <a:spcBef>
                <a:spcPts val="2900"/>
              </a:spcBef>
              <a:buFontTx/>
              <a:buChar char="•"/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803192" indent="-267729" defTabSz="410520">
              <a:spcBef>
                <a:spcPts val="2900"/>
              </a:spcBef>
              <a:buFontTx/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070919" indent="-267729" defTabSz="410520">
              <a:spcBef>
                <a:spcPts val="2900"/>
              </a:spcBef>
              <a:buFontTx/>
              <a:buChar char="•"/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338649" indent="-267729" defTabSz="410520">
              <a:spcBef>
                <a:spcPts val="2900"/>
              </a:spcBef>
              <a:buFontTx/>
              <a:buChar char="•"/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700"/>
              <a:t>Body Level One</a:t>
            </a:r>
            <a:endParaRPr sz="2700"/>
          </a:p>
          <a:p>
            <a:pPr lvl="1">
              <a:defRPr sz="1800"/>
            </a:pPr>
            <a:r>
              <a:rPr sz="2700"/>
              <a:t>Body Level Two</a:t>
            </a:r>
            <a:endParaRPr sz="2700"/>
          </a:p>
          <a:p>
            <a:pPr lvl="2">
              <a:defRPr sz="1800"/>
            </a:pPr>
            <a:r>
              <a:rPr sz="2700"/>
              <a:t>Body Level Three</a:t>
            </a:r>
            <a:endParaRPr sz="2700"/>
          </a:p>
          <a:p>
            <a:pPr lvl="3">
              <a:defRPr sz="1800"/>
            </a:pPr>
            <a:r>
              <a:rPr sz="2700"/>
              <a:t>Body Level Four</a:t>
            </a:r>
            <a:endParaRPr sz="2700"/>
          </a:p>
          <a:p>
            <a:pPr lvl="4">
              <a:defRPr sz="1800"/>
            </a:pPr>
            <a:r>
              <a:rPr sz="27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685800" y="1844676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456939" algn="ctr">
              <a:buSzTx/>
              <a:buFontTx/>
              <a:buNone/>
            </a:lvl2pPr>
            <a:lvl3pPr marL="0" indent="913882" algn="ctr">
              <a:buSzTx/>
              <a:buFontTx/>
              <a:buNone/>
            </a:lvl3pPr>
            <a:lvl4pPr marL="0" indent="1370829" algn="ctr">
              <a:buSzTx/>
              <a:buFontTx/>
              <a:buNone/>
            </a:lvl4pPr>
            <a:lvl5pPr marL="0" indent="1827771" algn="ctr">
              <a:buSzTx/>
              <a:buFont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64"/>
            <a:ext cx="8229600" cy="1508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4" tIns="45694" rIns="45694" bIns="45694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11"/>
            <a:ext cx="8229600" cy="525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4" tIns="45694" rIns="45694" bIns="45694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329"/>
            <a:ext cx="2133600" cy="269188"/>
          </a:xfrm>
          <a:prstGeom prst="rect">
            <a:avLst/>
          </a:prstGeom>
          <a:ln w="12700">
            <a:miter lim="400000"/>
          </a:ln>
        </p:spPr>
        <p:txBody>
          <a:bodyPr lIns="45694" tIns="45694" rIns="45694" bIns="45694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transition spd="med" advClick="1"/>
  <p:txStyles>
    <p:titleStyle>
      <a:lvl1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indent="456939"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indent="913882"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indent="1370829"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indent="1827771"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342708" indent="-342708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marL="783330" indent="-326387">
        <a:spcBef>
          <a:spcPts val="700"/>
        </a:spcBef>
        <a:buSzPct val="100000"/>
        <a:buFont typeface="Arial"/>
        <a:buChar char="–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marL="1218509" indent="-304626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marL="1736380" indent="-365552">
        <a:spcBef>
          <a:spcPts val="700"/>
        </a:spcBef>
        <a:buSzPct val="100000"/>
        <a:buFont typeface="Arial"/>
        <a:buChar char="–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marL="2193326" indent="-365551">
        <a:spcBef>
          <a:spcPts val="700"/>
        </a:spcBef>
        <a:buSzPct val="100000"/>
        <a:buFont typeface="Arial"/>
        <a:buChar char="»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marL="2650268" indent="-365551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marL="3107209" indent="-365551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marL="3564154" indent="-365551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marL="4021094" indent="-365552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pic>
        <p:nvPicPr>
          <p:cNvPr id="7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6" y="0"/>
            <a:ext cx="9115622" cy="68332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-1219200" y="3124200"/>
            <a:ext cx="11201400" cy="979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/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Past		            </a:t>
            </a:r>
            <a:r>
              <a:rPr sz="3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Present    </a:t>
            </a:r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        	    Future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/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Experience		  </a:t>
            </a:r>
            <a:r>
              <a:rPr sz="3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Need????            </a:t>
            </a:r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Opportunity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761026" y="1981200"/>
            <a:ext cx="7715250" cy="3339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/>
            <a:r>
              <a:rPr sz="36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You then, my child, be strengthened by the grace that is in Christ Jesus.</a:t>
            </a:r>
            <a:r>
              <a:rPr sz="36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 </a:t>
            </a:r>
            <a:r>
              <a:rPr sz="36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2 What you have heard from me in the presence of many witnesses entrust to faithful men who will be able to teach others also.</a:t>
            </a:r>
          </a:p>
        </p:txBody>
      </p:sp>
      <p:sp>
        <p:nvSpPr>
          <p:cNvPr id="104" name="Shape 104"/>
          <p:cNvSpPr/>
          <p:nvPr/>
        </p:nvSpPr>
        <p:spPr>
          <a:xfrm>
            <a:off x="372123" y="914400"/>
            <a:ext cx="8340329" cy="620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/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2 Timothy 2</a:t>
            </a:r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: 1</a:t>
            </a:r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:2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-1219200" y="3124200"/>
            <a:ext cx="11201400" cy="979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/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Past		         </a:t>
            </a:r>
            <a:r>
              <a:rPr sz="3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Present</a:t>
            </a:r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	         	    Future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/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Experience		  </a:t>
            </a:r>
            <a:r>
              <a:rPr sz="3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Need                    </a:t>
            </a:r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Opportunity</a:t>
            </a:r>
          </a:p>
        </p:txBody>
      </p:sp>
      <p:sp>
        <p:nvSpPr>
          <p:cNvPr id="109" name="Shape 109"/>
          <p:cNvSpPr/>
          <p:nvPr/>
        </p:nvSpPr>
        <p:spPr>
          <a:xfrm>
            <a:off x="3167743" y="381000"/>
            <a:ext cx="2514600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00"/>
                </a:solidFill>
              </a:rPr>
              <a:t>Be strengthened by the grace that is in Christ Jesus.</a:t>
            </a:r>
          </a:p>
        </p:txBody>
      </p:sp>
      <p:sp>
        <p:nvSpPr>
          <p:cNvPr id="110" name="Shape 110"/>
          <p:cNvSpPr/>
          <p:nvPr/>
        </p:nvSpPr>
        <p:spPr>
          <a:xfrm>
            <a:off x="2362200" y="5334000"/>
            <a:ext cx="5420604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This is remaining in Jesus’ love.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-152400" y="943429"/>
            <a:ext cx="9144000" cy="4788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 algn="ctr"/>
            <a:r>
              <a:rPr sz="34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Right now,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34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and at every single moment of my life,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34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I am standing at yet another intersection between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34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past experience &amp; future opportunity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endParaRPr b="1" sz="34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34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What do I need at every moment?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endParaRPr b="1" sz="34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34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THE GRACE OF JESUS!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685800" y="1905000"/>
            <a:ext cx="7715250" cy="1255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 algn="ctr"/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What does grace look like as we live and work in the city?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482203" y="304800"/>
            <a:ext cx="8179594" cy="4739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12"/>
            <a:r>
              <a:rPr sz="2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The Resurrected Jesus appeared also to me</a:t>
            </a:r>
            <a:r>
              <a:rPr sz="2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 (Paul). </a:t>
            </a:r>
            <a:r>
              <a:rPr sz="2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For I am the least of the apostles, unworthy to be called an apostle, because I persecuted the church of God. </a:t>
            </a:r>
            <a:endParaRPr b="1"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12"/>
            <a:endParaRPr b="1"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12"/>
            <a:r>
              <a:rPr sz="2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But by the </a:t>
            </a:r>
            <a:r>
              <a:rPr sz="2800" u="sng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grace </a:t>
            </a:r>
            <a:r>
              <a:rPr sz="2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of God I am what I am, and his </a:t>
            </a:r>
            <a:r>
              <a:rPr sz="2800" u="sng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grace </a:t>
            </a:r>
            <a:r>
              <a:rPr sz="2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toward me was not in vain. </a:t>
            </a:r>
            <a:endParaRPr b="1"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12"/>
            <a:endParaRPr b="1"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12"/>
            <a:r>
              <a:rPr sz="2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On the contrary, I worked harder than any of them, though it was not I, but the </a:t>
            </a:r>
            <a:r>
              <a:rPr sz="2800" u="sng">
                <a:solidFill>
                  <a:srgbClr val="FF00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grace </a:t>
            </a:r>
            <a:r>
              <a:rPr sz="2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of God that is with me.  </a:t>
            </a:r>
          </a:p>
        </p:txBody>
      </p:sp>
      <p:sp>
        <p:nvSpPr>
          <p:cNvPr id="123" name="Shape 123"/>
          <p:cNvSpPr/>
          <p:nvPr/>
        </p:nvSpPr>
        <p:spPr>
          <a:xfrm>
            <a:off x="587828" y="4953000"/>
            <a:ext cx="8340329" cy="359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12" algn="r"/>
            <a:r>
              <a:rPr sz="24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1 Corinthians 15:8-11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0" y="1905000"/>
            <a:ext cx="9144000" cy="2786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 algn="ctr"/>
            <a:r>
              <a:rPr sz="4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GRACE IS A </a:t>
            </a:r>
            <a:r>
              <a:rPr sz="48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PACIFIER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2200" u="sng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What the grace of Jesus did </a:t>
            </a:r>
            <a:r>
              <a:rPr sz="2200" u="sng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to </a:t>
            </a:r>
            <a:r>
              <a:rPr sz="2200" u="sng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Paul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endParaRPr b="1" sz="4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4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GRACE IS AN </a:t>
            </a:r>
            <a:r>
              <a:rPr sz="4800">
                <a:solidFill>
                  <a:srgbClr val="FF00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ENERGISER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2200" u="sng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What the grace of Jesus did </a:t>
            </a:r>
            <a:r>
              <a:rPr sz="2200" u="sng">
                <a:solidFill>
                  <a:srgbClr val="FF00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through </a:t>
            </a:r>
            <a:r>
              <a:rPr sz="2200" u="sng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Paul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0" y="1905000"/>
            <a:ext cx="9144000" cy="3564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 algn="ctr"/>
            <a:r>
              <a:rPr sz="4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WHICH </a:t>
            </a:r>
            <a:r>
              <a:rPr sz="48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PACIFIER </a:t>
            </a:r>
            <a:r>
              <a:rPr sz="4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DO I MOST OFTEN DEPEND ON?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endParaRPr b="1" sz="4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4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WHICH </a:t>
            </a:r>
            <a:r>
              <a:rPr sz="4800">
                <a:solidFill>
                  <a:srgbClr val="FF00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ENERGISER </a:t>
            </a:r>
            <a:r>
              <a:rPr sz="48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DO I MOST OFTEN DEPEND ON?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609600" y="914399"/>
            <a:ext cx="7715250" cy="4430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 algn="ctr"/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In the city,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remaining in Jesus’ love means depending on grace as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4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the only pacifier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and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 </a:t>
            </a:r>
            <a:r>
              <a:rPr sz="4200">
                <a:solidFill>
                  <a:srgbClr val="FF00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the only energiser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 algn="ctr"/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in my life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-1219200" y="3720249"/>
            <a:ext cx="11201400" cy="979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/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Past		         </a:t>
            </a:r>
            <a:r>
              <a:rPr sz="3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Present</a:t>
            </a:r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	         	    Future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/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Experience		  </a:t>
            </a:r>
            <a:r>
              <a:rPr sz="3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Need                    </a:t>
            </a:r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Opportunity</a:t>
            </a:r>
          </a:p>
        </p:txBody>
      </p:sp>
      <p:sp>
        <p:nvSpPr>
          <p:cNvPr id="140" name="Shape 140"/>
          <p:cNvSpPr/>
          <p:nvPr/>
        </p:nvSpPr>
        <p:spPr>
          <a:xfrm>
            <a:off x="3167743" y="228599"/>
            <a:ext cx="2514600" cy="293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b="1" sz="2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Is the grace of Jesus my pacifier &amp; energiser?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endParaRPr b="1" sz="24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b="1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Which pacifier &amp; energiser do I depend on?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b="1" baseline="30000" sz="2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b="1" baseline="30000" sz="2800">
              <a:solidFill>
                <a:srgbClr val="FFFFFF"/>
              </a:solidFill>
            </a:endParaRPr>
          </a:p>
          <a:p>
            <a:pPr lvl="0">
              <a:spcBef>
                <a:spcPts val="1400"/>
              </a:spcBef>
              <a:defRPr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How we choose to </a:t>
            </a:r>
            <a:r>
              <a:rPr b="1" sz="6000">
                <a:solidFill>
                  <a:srgbClr val="FFFF00"/>
                </a:solidFill>
              </a:rPr>
              <a:t>live </a:t>
            </a:r>
            <a:r>
              <a:rPr b="1" sz="6000">
                <a:solidFill>
                  <a:srgbClr val="FFFFFF"/>
                </a:solidFill>
              </a:rPr>
              <a:t>and </a:t>
            </a:r>
            <a:r>
              <a:rPr b="1" sz="6000">
                <a:solidFill>
                  <a:srgbClr val="FFFF00"/>
                </a:solidFill>
              </a:rPr>
              <a:t>work </a:t>
            </a:r>
            <a:r>
              <a:rPr b="1" sz="6000">
                <a:solidFill>
                  <a:srgbClr val="FFFFFF"/>
                </a:solidFill>
              </a:rPr>
              <a:t>in this </a:t>
            </a:r>
            <a:r>
              <a:rPr b="1" sz="6000">
                <a:solidFill>
                  <a:srgbClr val="FFFF00"/>
                </a:solidFill>
              </a:rPr>
              <a:t>city </a:t>
            </a:r>
            <a:r>
              <a:rPr b="1" sz="6000">
                <a:solidFill>
                  <a:srgbClr val="FFFFFF"/>
                </a:solidFill>
              </a:rPr>
              <a:t>as followers of Jesus </a:t>
            </a:r>
            <a:r>
              <a:rPr b="1" sz="6000">
                <a:solidFill>
                  <a:srgbClr val="FFFF00"/>
                </a:solidFill>
              </a:rPr>
              <a:t>Christ</a:t>
            </a:r>
          </a:p>
        </p:txBody>
      </p:sp>
      <p:pic>
        <p:nvPicPr>
          <p:cNvPr id="7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43200" y="4038600"/>
            <a:ext cx="4108632" cy="1371600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3311616" y="5105400"/>
            <a:ext cx="5832384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300">
                <a:solidFill>
                  <a:srgbClr val="FFFFFF"/>
                </a:solidFill>
              </a:rPr>
              <a:t>Work. Life. City. Christ.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xfrm>
            <a:off x="609600" y="533400"/>
            <a:ext cx="7772400" cy="14700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FFFFFF"/>
                </a:solidFill>
              </a:rPr>
              <a:t>Three things…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xfrm>
            <a:off x="1371600" y="2286000"/>
            <a:ext cx="6400800" cy="3810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13730" indent="-413730" defTabSz="905255">
              <a:spcBef>
                <a:spcPts val="600"/>
              </a:spcBef>
              <a:buSzPct val="100000"/>
              <a:buAutoNum type="arabicParenR" startAt="1"/>
              <a:defRPr sz="1800">
                <a:solidFill>
                  <a:srgbClr val="000000"/>
                </a:solidFill>
              </a:defRPr>
            </a:pPr>
            <a:r>
              <a:rPr b="1" sz="2574">
                <a:solidFill>
                  <a:srgbClr val="FFFFFF"/>
                </a:solidFill>
              </a:rPr>
              <a:t>What does it mean to remain in Jesus’ love?</a:t>
            </a:r>
            <a:endParaRPr b="1" sz="2574">
              <a:solidFill>
                <a:srgbClr val="FFFFFF"/>
              </a:solidFill>
            </a:endParaRPr>
          </a:p>
          <a:p>
            <a:pPr lvl="0" marL="509206" indent="-509206" defTabSz="905255">
              <a:buSzPct val="100000"/>
              <a:buAutoNum type="arabicParenR" startAt="1"/>
              <a:defRPr sz="1800">
                <a:solidFill>
                  <a:srgbClr val="000000"/>
                </a:solidFill>
              </a:defRPr>
            </a:pPr>
            <a:endParaRPr b="1" sz="2574">
              <a:solidFill>
                <a:srgbClr val="FFFFFF"/>
              </a:solidFill>
            </a:endParaRPr>
          </a:p>
          <a:p>
            <a:pPr lvl="0" marL="572857" indent="-572857" defTabSz="905255">
              <a:spcBef>
                <a:spcPts val="800"/>
              </a:spcBef>
              <a:buClr>
                <a:srgbClr val="FFFF00"/>
              </a:buClr>
              <a:buSzPct val="100000"/>
              <a:buAutoNum type="arabicParenR" startAt="2"/>
              <a:defRPr sz="1800">
                <a:solidFill>
                  <a:srgbClr val="000000"/>
                </a:solidFill>
              </a:defRPr>
            </a:pPr>
            <a:r>
              <a:rPr b="1" sz="3564">
                <a:solidFill>
                  <a:srgbClr val="FFFF00"/>
                </a:solidFill>
              </a:rPr>
              <a:t>How can I constantly remain in Jesus’ love?</a:t>
            </a:r>
            <a:endParaRPr b="1" sz="3564">
              <a:solidFill>
                <a:srgbClr val="FFFF00"/>
              </a:solidFill>
            </a:endParaRPr>
          </a:p>
          <a:p>
            <a:pPr lvl="0" marL="509206" indent="-509206" defTabSz="905255">
              <a:buSzPct val="100000"/>
              <a:buAutoNum type="arabicParenR" startAt="3"/>
              <a:defRPr sz="1800">
                <a:solidFill>
                  <a:srgbClr val="000000"/>
                </a:solidFill>
              </a:defRPr>
            </a:pPr>
            <a:endParaRPr b="1" sz="2574">
              <a:solidFill>
                <a:srgbClr val="FFFFFF"/>
              </a:solidFill>
            </a:endParaRPr>
          </a:p>
          <a:p>
            <a:pPr lvl="0" marL="413730" indent="-413730" defTabSz="905255">
              <a:spcBef>
                <a:spcPts val="600"/>
              </a:spcBef>
              <a:buSzPct val="100000"/>
              <a:buAutoNum type="arabicParenR" startAt="3"/>
              <a:defRPr sz="1800">
                <a:solidFill>
                  <a:srgbClr val="000000"/>
                </a:solidFill>
              </a:defRPr>
            </a:pPr>
            <a:r>
              <a:rPr b="1" sz="2574">
                <a:solidFill>
                  <a:srgbClr val="FFFFFF"/>
                </a:solidFill>
              </a:rPr>
              <a:t>Dealing with some practical challenges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1.4 billion smses a </a:t>
            </a:r>
            <a:r>
              <a:rPr b="1" sz="4400">
                <a:solidFill>
                  <a:srgbClr val="FFFF00"/>
                </a:solidFill>
              </a:rPr>
              <a:t>year</a:t>
            </a:r>
            <a:r>
              <a:rPr sz="4400">
                <a:solidFill>
                  <a:srgbClr val="FFFFFF"/>
                </a:solidFill>
              </a:rPr>
              <a:t> in 2000</a:t>
            </a:r>
          </a:p>
        </p:txBody>
      </p:sp>
      <p:pic>
        <p:nvPicPr>
          <p:cNvPr id="148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1905000"/>
            <a:ext cx="6096000" cy="333375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573313" y="5364506"/>
            <a:ext cx="8229601" cy="1386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4" tIns="45694" rIns="45694" bIns="45694" anchor="ctr">
            <a:spAutoFit/>
          </a:bodyPr>
          <a:lstStyle/>
          <a:p>
            <a:pPr lvl="0" algn="ctr"/>
            <a:r>
              <a:rPr b="1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30 billion whatsapp messages a </a:t>
            </a:r>
            <a:r>
              <a:rPr b="1" sz="4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day </a:t>
            </a:r>
            <a:r>
              <a:rPr b="1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 2014!!!!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xfrm>
            <a:off x="457200" y="1600211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4200">
              <a:solidFill>
                <a:srgbClr val="FFFFFF"/>
              </a:solidFill>
            </a:endParaRPr>
          </a:p>
          <a:p>
            <a:pPr lvl="0" marL="449805" indent="-449805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b="1" sz="4200">
                <a:solidFill>
                  <a:srgbClr val="FFFFFF"/>
                </a:solidFill>
              </a:rPr>
              <a:t>Community Bible Reading or </a:t>
            </a:r>
            <a:r>
              <a:rPr b="1" sz="4200">
                <a:solidFill>
                  <a:srgbClr val="FFFF00"/>
                </a:solidFill>
              </a:rPr>
              <a:t>CBR</a:t>
            </a:r>
            <a:endParaRPr b="1" sz="4200">
              <a:solidFill>
                <a:srgbClr val="FFFF0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b="1" sz="4200">
              <a:solidFill>
                <a:srgbClr val="FFFFFF"/>
              </a:solidFill>
            </a:endParaRPr>
          </a:p>
          <a:p>
            <a:pPr lvl="0" marL="449805" indent="-449805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b="1" sz="4200">
                <a:solidFill>
                  <a:srgbClr val="FFFFFF"/>
                </a:solidFill>
              </a:rPr>
              <a:t>Gospel Application Groups or   </a:t>
            </a:r>
            <a:r>
              <a:rPr b="1" sz="4200">
                <a:solidFill>
                  <a:srgbClr val="FFFF00"/>
                </a:solidFill>
              </a:rPr>
              <a:t>GAP Groups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xfrm>
            <a:off x="609600" y="533400"/>
            <a:ext cx="7772400" cy="14700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FFFFFF"/>
                </a:solidFill>
              </a:rPr>
              <a:t>Three things…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xfrm>
            <a:off x="1371600" y="2286000"/>
            <a:ext cx="6400800" cy="3810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13730" indent="-413730" defTabSz="905255">
              <a:spcBef>
                <a:spcPts val="600"/>
              </a:spcBef>
              <a:buClr>
                <a:srgbClr val="FFFFFF"/>
              </a:buClr>
              <a:buSzPct val="100000"/>
              <a:buAutoNum type="arabicParenR" startAt="1"/>
              <a:defRPr sz="1800">
                <a:solidFill>
                  <a:srgbClr val="000000"/>
                </a:solidFill>
              </a:defRPr>
            </a:pPr>
            <a:r>
              <a:rPr b="1" sz="2574">
                <a:solidFill>
                  <a:srgbClr val="FFFFFF"/>
                </a:solidFill>
              </a:rPr>
              <a:t>What does it mean to remain in Jesus?</a:t>
            </a:r>
            <a:endParaRPr b="1" sz="2574">
              <a:solidFill>
                <a:srgbClr val="FFFFFF"/>
              </a:solidFill>
            </a:endParaRPr>
          </a:p>
          <a:p>
            <a:pPr lvl="0" marL="509206" indent="-509206" defTabSz="905255">
              <a:buSzPct val="100000"/>
              <a:buAutoNum type="arabicParenR" startAt="2"/>
              <a:defRPr sz="1800">
                <a:solidFill>
                  <a:srgbClr val="000000"/>
                </a:solidFill>
              </a:defRPr>
            </a:pPr>
            <a:endParaRPr b="1" sz="2574">
              <a:solidFill>
                <a:srgbClr val="FFFFFF"/>
              </a:solidFill>
            </a:endParaRPr>
          </a:p>
          <a:p>
            <a:pPr lvl="0" marL="413730" indent="-413730" defTabSz="905255">
              <a:spcBef>
                <a:spcPts val="600"/>
              </a:spcBef>
              <a:buSzPct val="100000"/>
              <a:buAutoNum type="arabicParenR" startAt="2"/>
              <a:defRPr sz="1800">
                <a:solidFill>
                  <a:srgbClr val="000000"/>
                </a:solidFill>
              </a:defRPr>
            </a:pPr>
            <a:r>
              <a:rPr b="1" sz="2574">
                <a:solidFill>
                  <a:srgbClr val="FFFFFF"/>
                </a:solidFill>
              </a:rPr>
              <a:t>How can I constantly remain in Jesus?</a:t>
            </a:r>
            <a:endParaRPr b="1" sz="2574">
              <a:solidFill>
                <a:srgbClr val="FFFFFF"/>
              </a:solidFill>
            </a:endParaRPr>
          </a:p>
          <a:p>
            <a:pPr lvl="0" marL="509206" indent="-509206" defTabSz="905255">
              <a:buSzPct val="100000"/>
              <a:buAutoNum type="arabicParenR" startAt="2"/>
              <a:defRPr sz="1800">
                <a:solidFill>
                  <a:srgbClr val="000000"/>
                </a:solidFill>
              </a:defRPr>
            </a:pPr>
            <a:endParaRPr b="1" sz="2574">
              <a:solidFill>
                <a:srgbClr val="FFFFFF"/>
              </a:solidFill>
            </a:endParaRPr>
          </a:p>
          <a:p>
            <a:pPr lvl="0" marL="572857" indent="-572857" defTabSz="905255">
              <a:spcBef>
                <a:spcPts val="800"/>
              </a:spcBef>
              <a:buClr>
                <a:srgbClr val="FFFF00"/>
              </a:buClr>
              <a:buSzPct val="100000"/>
              <a:buAutoNum type="arabicParenR" startAt="3"/>
              <a:defRPr sz="1800">
                <a:solidFill>
                  <a:srgbClr val="000000"/>
                </a:solidFill>
              </a:defRPr>
            </a:pPr>
            <a:r>
              <a:rPr b="1" sz="3564">
                <a:solidFill>
                  <a:srgbClr val="FFFF00"/>
                </a:solidFill>
              </a:rPr>
              <a:t>Dealing with some practical challenges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title"/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886968">
              <a:defRPr sz="1800">
                <a:solidFill>
                  <a:srgbClr val="000000"/>
                </a:solidFill>
              </a:defRPr>
            </a:pPr>
            <a:r>
              <a:rPr b="1" sz="4268">
                <a:solidFill>
                  <a:srgbClr val="FFFFFF"/>
                </a:solidFill>
              </a:rPr>
              <a:t>DOPAMINE</a:t>
            </a:r>
            <a:br>
              <a:rPr b="1" sz="4268">
                <a:solidFill>
                  <a:srgbClr val="FFFFFF"/>
                </a:solidFill>
              </a:rPr>
            </a:br>
            <a:r>
              <a:rPr b="1" sz="2910">
                <a:solidFill>
                  <a:srgbClr val="93CDDD"/>
                </a:solidFill>
              </a:rPr>
              <a:t>The Molecule Of Desire!</a:t>
            </a:r>
          </a:p>
        </p:txBody>
      </p:sp>
      <p:pic>
        <p:nvPicPr>
          <p:cNvPr id="158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6800" y="1676400"/>
            <a:ext cx="7335308" cy="55014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-1215572" y="3733800"/>
            <a:ext cx="11201400" cy="979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/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Past		         </a:t>
            </a:r>
            <a:r>
              <a:rPr sz="3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Present</a:t>
            </a:r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	         	    Future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1226928"/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Experience		  </a:t>
            </a:r>
            <a:r>
              <a:rPr sz="3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Need                    </a:t>
            </a:r>
            <a:r>
              <a:rPr sz="3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Opportunity</a:t>
            </a:r>
          </a:p>
        </p:txBody>
      </p:sp>
      <p:sp>
        <p:nvSpPr>
          <p:cNvPr id="161" name="Shape 161"/>
          <p:cNvSpPr/>
          <p:nvPr/>
        </p:nvSpPr>
        <p:spPr>
          <a:xfrm>
            <a:off x="820056" y="381000"/>
            <a:ext cx="5943601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b="1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Grace?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b="1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or   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b="1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Dopamine?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xfrm>
            <a:off x="457200" y="1600211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b="1" sz="6000">
              <a:solidFill>
                <a:srgbClr val="FFFF00"/>
              </a:solidFill>
            </a:endParaRPr>
          </a:p>
          <a:p>
            <a:pPr lvl="0" marL="0" indent="0" algn="ctr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REORDERING OUR LOVES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b="1" baseline="30000" sz="2800">
              <a:solidFill>
                <a:srgbClr val="FFFFFF"/>
              </a:solidFill>
            </a:endParaRPr>
          </a:p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00"/>
                </a:solidFill>
              </a:rPr>
              <a:t>John 15:5-15</a:t>
            </a:r>
            <a:endParaRPr b="1" sz="2800">
              <a:solidFill>
                <a:srgbClr val="FFFF0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b="1" baseline="30000" sz="2800">
              <a:solidFill>
                <a:srgbClr val="FFFF00"/>
              </a:solidFill>
            </a:endParaRPr>
          </a:p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b="1" baseline="30000" sz="2900">
                <a:solidFill>
                  <a:srgbClr val="FFFF00"/>
                </a:solidFill>
              </a:rPr>
              <a:t>5</a:t>
            </a:r>
            <a:r>
              <a:rPr b="1" baseline="30000" sz="2900">
                <a:solidFill>
                  <a:srgbClr val="FFFFFF"/>
                </a:solidFill>
              </a:rPr>
              <a:t> </a:t>
            </a:r>
            <a:r>
              <a:rPr sz="2900">
                <a:solidFill>
                  <a:srgbClr val="FFFFFF"/>
                </a:solidFill>
              </a:rPr>
              <a:t>“I (Jesus Chirst) am the vine; you are the branches. If you remain in me and I in you, you will bear much fruit; apart from me you can do nothing. </a:t>
            </a:r>
            <a:r>
              <a:rPr b="1" baseline="30000" sz="2900">
                <a:solidFill>
                  <a:srgbClr val="FFFFFF"/>
                </a:solidFill>
              </a:rPr>
              <a:t>6 </a:t>
            </a:r>
            <a:r>
              <a:rPr sz="2900">
                <a:solidFill>
                  <a:srgbClr val="FFFFFF"/>
                </a:solidFill>
              </a:rPr>
              <a:t>If you do not remain in me, you are like a branch that is thrown away and withers; such branches are picked up, thrown into the fire and burned. </a:t>
            </a:r>
            <a:r>
              <a:rPr b="1" baseline="30000" sz="2900">
                <a:solidFill>
                  <a:srgbClr val="FFFFFF"/>
                </a:solidFill>
              </a:rPr>
              <a:t>7 </a:t>
            </a:r>
            <a:r>
              <a:rPr sz="2900">
                <a:solidFill>
                  <a:srgbClr val="FFFFFF"/>
                </a:solidFill>
              </a:rPr>
              <a:t>If you remain in me and my words remain in you, ask whatever you wish, and it will be done for you. </a:t>
            </a:r>
            <a:r>
              <a:rPr b="1" baseline="30000" sz="2900">
                <a:solidFill>
                  <a:srgbClr val="FFFFFF"/>
                </a:solidFill>
              </a:rPr>
              <a:t>8 </a:t>
            </a:r>
            <a:r>
              <a:rPr sz="2900">
                <a:solidFill>
                  <a:srgbClr val="FFFFFF"/>
                </a:solidFill>
              </a:rPr>
              <a:t>This is to my Father’s glory, that you bear much fruit, showing yourselves to be my disciples. </a:t>
            </a:r>
            <a:r>
              <a:rPr b="1" baseline="30000" sz="2900">
                <a:solidFill>
                  <a:srgbClr val="FFFFFF"/>
                </a:solidFill>
              </a:rPr>
              <a:t>9 </a:t>
            </a:r>
            <a:r>
              <a:rPr sz="2900">
                <a:solidFill>
                  <a:srgbClr val="FFFFFF"/>
                </a:solidFill>
              </a:rPr>
              <a:t>“As the Father has loved me, so have I loved you. </a:t>
            </a:r>
            <a:r>
              <a:rPr b="1" sz="2900">
                <a:solidFill>
                  <a:srgbClr val="FFFF00"/>
                </a:solidFill>
              </a:rPr>
              <a:t>Now remain in my love.</a:t>
            </a:r>
            <a:r>
              <a:rPr sz="2900">
                <a:solidFill>
                  <a:srgbClr val="FFFFFF"/>
                </a:solidFill>
              </a:rPr>
              <a:t> 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b="1" baseline="30000" sz="2800">
              <a:solidFill>
                <a:srgbClr val="FFFFFF"/>
              </a:solidFill>
            </a:endParaRPr>
          </a:p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00"/>
                </a:solidFill>
              </a:rPr>
              <a:t>John 15:5-15</a:t>
            </a:r>
            <a:endParaRPr b="1" baseline="30000" sz="2800">
              <a:solidFill>
                <a:srgbClr val="FFFF0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b="1" baseline="30000" sz="2800">
              <a:solidFill>
                <a:srgbClr val="FFFFFF"/>
              </a:solidFill>
            </a:endParaRPr>
          </a:p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b="1" baseline="30000" sz="2900">
                <a:solidFill>
                  <a:srgbClr val="FFFFFF"/>
                </a:solidFill>
              </a:rPr>
              <a:t>10 </a:t>
            </a:r>
            <a:r>
              <a:rPr sz="2900">
                <a:solidFill>
                  <a:srgbClr val="FFFFFF"/>
                </a:solidFill>
              </a:rPr>
              <a:t>If you keep my commands, you will remain in my love, just as I have kept my Father’s commands and remain in his love. </a:t>
            </a:r>
            <a:r>
              <a:rPr b="1" baseline="30000" sz="2900">
                <a:solidFill>
                  <a:srgbClr val="FFFFFF"/>
                </a:solidFill>
              </a:rPr>
              <a:t>11 </a:t>
            </a:r>
            <a:r>
              <a:rPr sz="2900">
                <a:solidFill>
                  <a:srgbClr val="FFFFFF"/>
                </a:solidFill>
              </a:rPr>
              <a:t>I have told you this so that my joy may be in you and that your joy may be complete. </a:t>
            </a:r>
            <a:r>
              <a:rPr b="1" baseline="30000" sz="2900">
                <a:solidFill>
                  <a:srgbClr val="FFFFFF"/>
                </a:solidFill>
              </a:rPr>
              <a:t>12 </a:t>
            </a:r>
            <a:r>
              <a:rPr sz="2900">
                <a:solidFill>
                  <a:srgbClr val="FFFFFF"/>
                </a:solidFill>
              </a:rPr>
              <a:t>My command is this: </a:t>
            </a:r>
            <a:r>
              <a:rPr b="1" sz="2900">
                <a:solidFill>
                  <a:srgbClr val="FFFF00"/>
                </a:solidFill>
              </a:rPr>
              <a:t>Love each other as I have loved you.</a:t>
            </a:r>
            <a:r>
              <a:rPr sz="2900">
                <a:solidFill>
                  <a:srgbClr val="FFFFFF"/>
                </a:solidFill>
              </a:rPr>
              <a:t> </a:t>
            </a:r>
            <a:r>
              <a:rPr b="1" baseline="30000" sz="2900">
                <a:solidFill>
                  <a:srgbClr val="FFFFFF"/>
                </a:solidFill>
              </a:rPr>
              <a:t>13 </a:t>
            </a:r>
            <a:r>
              <a:rPr sz="2900">
                <a:solidFill>
                  <a:srgbClr val="FFFFFF"/>
                </a:solidFill>
              </a:rPr>
              <a:t>Greater love has no one than this: to lay down one’s life for one’s friends. </a:t>
            </a:r>
            <a:r>
              <a:rPr b="1" baseline="30000" sz="2900">
                <a:solidFill>
                  <a:srgbClr val="FFFFFF"/>
                </a:solidFill>
              </a:rPr>
              <a:t>14 </a:t>
            </a:r>
            <a:r>
              <a:rPr sz="2900">
                <a:solidFill>
                  <a:srgbClr val="FFFFFF"/>
                </a:solidFill>
              </a:rPr>
              <a:t>You are my friends if you do what I command. </a:t>
            </a:r>
            <a:r>
              <a:rPr b="1" baseline="30000" sz="2900">
                <a:solidFill>
                  <a:srgbClr val="FFFFFF"/>
                </a:solidFill>
              </a:rPr>
              <a:t>15 </a:t>
            </a:r>
            <a:r>
              <a:rPr sz="2900">
                <a:solidFill>
                  <a:srgbClr val="FFFFFF"/>
                </a:solidFill>
              </a:rPr>
              <a:t>I no longer call you servants, because a servant does not know his master’s business. Instead, I have called you friends, for everything that I learned from my Father I have made known to you. 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609600" y="533400"/>
            <a:ext cx="7772400" cy="14700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b="1"/>
            </a:pP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1371600" y="2286000"/>
            <a:ext cx="6400800" cy="3810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78643" indent="-578643">
              <a:spcBef>
                <a:spcPts val="800"/>
              </a:spcBef>
              <a:buClr>
                <a:srgbClr val="FFFFFF"/>
              </a:buClr>
              <a:buSzPct val="100000"/>
              <a:buAutoNum type="arabicParenR" startAt="1"/>
              <a:defRPr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FFFFFF"/>
                </a:solidFill>
              </a:rPr>
              <a:t>Remain in my love</a:t>
            </a:r>
            <a:endParaRPr b="1" sz="3600">
              <a:solidFill>
                <a:srgbClr val="FFFFFF"/>
              </a:solidFill>
            </a:endParaRPr>
          </a:p>
          <a:p>
            <a:pPr lvl="0" marL="514350" indent="-514350">
              <a:buClr>
                <a:srgbClr val="FFFFFF"/>
              </a:buClr>
              <a:buSzPct val="100000"/>
              <a:buAutoNum type="arabicParenR" startAt="1"/>
              <a:defRPr sz="1800">
                <a:solidFill>
                  <a:srgbClr val="000000"/>
                </a:solidFill>
              </a:defRPr>
            </a:pPr>
            <a:endParaRPr b="1" sz="3600">
              <a:solidFill>
                <a:srgbClr val="FFFFFF"/>
              </a:solidFill>
            </a:endParaRPr>
          </a:p>
          <a:p>
            <a:pPr lvl="0" marL="578643" indent="-578643">
              <a:spcBef>
                <a:spcPts val="800"/>
              </a:spcBef>
              <a:buClr>
                <a:srgbClr val="FFFFFF"/>
              </a:buClr>
              <a:buSzPct val="100000"/>
              <a:buAutoNum type="arabicParenR" startAt="2"/>
              <a:defRPr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FFFFFF"/>
                </a:solidFill>
              </a:rPr>
              <a:t>Love each other as I have loved you</a:t>
            </a:r>
            <a:endParaRPr b="1" sz="3600">
              <a:solidFill>
                <a:srgbClr val="FFFFFF"/>
              </a:solidFill>
            </a:endParaRPr>
          </a:p>
          <a:p>
            <a:pPr lvl="0" marL="514350" indent="-514350">
              <a:buClr>
                <a:srgbClr val="FFFF00"/>
              </a:buClr>
              <a:buSzPct val="100000"/>
              <a:buAutoNum type="arabicParenR" startAt="3"/>
              <a:defRPr sz="1800">
                <a:solidFill>
                  <a:srgbClr val="000000"/>
                </a:solidFill>
              </a:defRPr>
            </a:pPr>
            <a:endParaRPr b="1" sz="3600">
              <a:solidFill>
                <a:srgbClr val="FFFF00"/>
              </a:solidFill>
            </a:endParaRPr>
          </a:p>
          <a:p>
            <a:pPr lvl="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b="1" sz="2400" u="sng">
                <a:solidFill>
                  <a:srgbClr val="FFFF00"/>
                </a:solidFill>
              </a:rPr>
              <a:t>Time with God &amp; Community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xfrm>
            <a:off x="609600" y="533400"/>
            <a:ext cx="7772400" cy="14700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FFFFFF"/>
                </a:solidFill>
              </a:rPr>
              <a:t>Three things…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xfrm>
            <a:off x="0" y="2286000"/>
            <a:ext cx="9144000" cy="3810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17909" indent="-417909">
              <a:spcBef>
                <a:spcPts val="600"/>
              </a:spcBef>
              <a:buSzPct val="100000"/>
              <a:buAutoNum type="arabicParenR" startAt="1"/>
              <a:defRPr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What does it mean to remain in Jesus’ love?</a:t>
            </a:r>
            <a:endParaRPr b="1" sz="2600">
              <a:solidFill>
                <a:srgbClr val="FFFFFF"/>
              </a:solidFill>
            </a:endParaRPr>
          </a:p>
          <a:p>
            <a:pPr lvl="0" marL="514350" indent="-514350">
              <a:buSzPct val="100000"/>
              <a:buAutoNum type="arabicParenR" startAt="1"/>
              <a:defRPr sz="1800">
                <a:solidFill>
                  <a:srgbClr val="000000"/>
                </a:solidFill>
              </a:defRPr>
            </a:pPr>
            <a:endParaRPr b="1" sz="2600">
              <a:solidFill>
                <a:srgbClr val="FFFFFF"/>
              </a:solidFill>
            </a:endParaRPr>
          </a:p>
          <a:p>
            <a:pPr lvl="0" marL="417909" indent="-417909">
              <a:spcBef>
                <a:spcPts val="600"/>
              </a:spcBef>
              <a:buSzPct val="100000"/>
              <a:buAutoNum type="arabicParenR" startAt="2"/>
              <a:defRPr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How can I constantly remain in Jesus’ love?</a:t>
            </a:r>
            <a:endParaRPr b="1" sz="2600">
              <a:solidFill>
                <a:srgbClr val="FFFFFF"/>
              </a:solidFill>
            </a:endParaRPr>
          </a:p>
          <a:p>
            <a:pPr lvl="0" marL="514350" indent="-514350">
              <a:buSzPct val="100000"/>
              <a:buAutoNum type="arabicParenR" startAt="2"/>
              <a:defRPr sz="1800">
                <a:solidFill>
                  <a:srgbClr val="000000"/>
                </a:solidFill>
              </a:defRPr>
            </a:pPr>
            <a:endParaRPr b="1" sz="2600">
              <a:solidFill>
                <a:srgbClr val="FFFFFF"/>
              </a:solidFill>
            </a:endParaRPr>
          </a:p>
          <a:p>
            <a:pPr lvl="0" marL="417909" indent="-417909">
              <a:spcBef>
                <a:spcPts val="600"/>
              </a:spcBef>
              <a:buSzPct val="100000"/>
              <a:buAutoNum type="arabicParenR" startAt="3"/>
              <a:defRPr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Dealing with some practical challenges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xfrm>
            <a:off x="609600" y="533400"/>
            <a:ext cx="7772400" cy="14700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FFFFFF"/>
                </a:solidFill>
              </a:rPr>
              <a:t>Three things…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xfrm>
            <a:off x="0" y="2286000"/>
            <a:ext cx="9296400" cy="3810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78643" indent="-578643">
              <a:spcBef>
                <a:spcPts val="800"/>
              </a:spcBef>
              <a:buClr>
                <a:srgbClr val="FFFF00"/>
              </a:buClr>
              <a:buSzPct val="100000"/>
              <a:buAutoNum type="arabicParenR" startAt="1"/>
              <a:defRPr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FFFF00"/>
                </a:solidFill>
              </a:rPr>
              <a:t>What does it mean to remain in Jesus’ love?</a:t>
            </a:r>
            <a:endParaRPr b="1" sz="3600">
              <a:solidFill>
                <a:srgbClr val="FFFF00"/>
              </a:solidFill>
            </a:endParaRPr>
          </a:p>
          <a:p>
            <a:pPr lvl="0" marL="514350" indent="-514350">
              <a:buSzPct val="100000"/>
              <a:buAutoNum type="arabicParenR" startAt="2"/>
              <a:defRPr sz="1800">
                <a:solidFill>
                  <a:srgbClr val="000000"/>
                </a:solidFill>
              </a:defRPr>
            </a:pPr>
            <a:endParaRPr b="1" sz="2600">
              <a:solidFill>
                <a:srgbClr val="FFFFFF"/>
              </a:solidFill>
            </a:endParaRPr>
          </a:p>
          <a:p>
            <a:pPr lvl="0" marL="417909" indent="-417909">
              <a:spcBef>
                <a:spcPts val="600"/>
              </a:spcBef>
              <a:buSzPct val="100000"/>
              <a:buAutoNum type="arabicParenR" startAt="2"/>
              <a:defRPr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How can I constantly remain in Jesus’ love?</a:t>
            </a:r>
            <a:endParaRPr b="1" sz="2600">
              <a:solidFill>
                <a:srgbClr val="FFFFFF"/>
              </a:solidFill>
            </a:endParaRPr>
          </a:p>
          <a:p>
            <a:pPr lvl="0" marL="514350" indent="-514350">
              <a:buSzPct val="100000"/>
              <a:buAutoNum type="arabicParenR" startAt="2"/>
              <a:defRPr sz="1800">
                <a:solidFill>
                  <a:srgbClr val="000000"/>
                </a:solidFill>
              </a:defRPr>
            </a:pPr>
            <a:endParaRPr b="1" sz="2600">
              <a:solidFill>
                <a:srgbClr val="FFFFFF"/>
              </a:solidFill>
            </a:endParaRPr>
          </a:p>
          <a:p>
            <a:pPr lvl="0" marL="417909" indent="-417909">
              <a:spcBef>
                <a:spcPts val="600"/>
              </a:spcBef>
              <a:buSzPct val="100000"/>
              <a:buAutoNum type="arabicParenR" startAt="3"/>
              <a:defRPr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Dealing with some practical challenges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705444" y="1828800"/>
            <a:ext cx="7715251" cy="3160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/>
            <a:r>
              <a:rPr sz="4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2 What you have heard from me in the presence of many witnesses entrust to faithful men who will be able to teach others also.</a:t>
            </a:r>
          </a:p>
        </p:txBody>
      </p:sp>
      <p:sp>
        <p:nvSpPr>
          <p:cNvPr id="91" name="Shape 91"/>
          <p:cNvSpPr/>
          <p:nvPr/>
        </p:nvSpPr>
        <p:spPr>
          <a:xfrm>
            <a:off x="392905" y="533400"/>
            <a:ext cx="8340329" cy="620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/>
            <a:r>
              <a:rPr sz="4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2 Timothy 2:2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685800" y="1905000"/>
            <a:ext cx="7715250" cy="1890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2" indent="1226928" algn="ctr"/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Timothy is standing at the </a:t>
            </a:r>
            <a:r>
              <a:rPr sz="4200" u="sng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intersection </a:t>
            </a:r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of </a:t>
            </a:r>
            <a:r>
              <a:rPr sz="4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past experience </a:t>
            </a:r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and </a:t>
            </a:r>
            <a:r>
              <a:rPr sz="4200">
                <a:solidFill>
                  <a:srgbClr val="FFF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future opportunity</a:t>
            </a:r>
            <a:r>
              <a:rPr sz="4200">
                <a:solidFill>
                  <a:srgbClr val="FFFFF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rPr>
              <a:t>.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Default">
      <a:majorFont>
        <a:latin typeface="Avenir"/>
        <a:ea typeface="Avenir"/>
        <a:cs typeface="Avenir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95CC4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95CC4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Default">
      <a:majorFont>
        <a:latin typeface="Avenir"/>
        <a:ea typeface="Avenir"/>
        <a:cs typeface="Avenir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95CC4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95CC4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