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1" r:id="rId17"/>
    <p:sldId id="290" r:id="rId18"/>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4" autoAdjust="0"/>
  </p:normalViewPr>
  <p:slideViewPr>
    <p:cSldViewPr>
      <p:cViewPr>
        <p:scale>
          <a:sx n="35" d="100"/>
          <a:sy n="35" d="100"/>
        </p:scale>
        <p:origin x="-1074" y="-72"/>
      </p:cViewPr>
      <p:guideLst>
        <p:guide orient="horz" pos="3072"/>
        <p:guide pos="4096"/>
      </p:guideLst>
    </p:cSldViewPr>
  </p:slideViewPr>
  <p:outlineViewPr>
    <p:cViewPr>
      <p:scale>
        <a:sx n="33" d="100"/>
        <a:sy n="33" d="100"/>
      </p:scale>
      <p:origin x="42"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3" name="Shape 33"/>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4" name="Shape 34"/>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859548741"/>
      </p:ext>
    </p:extLst>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70000" y="6718300"/>
            <a:ext cx="10464800" cy="1422400"/>
          </a:xfrm>
          <a:prstGeom prst="rect">
            <a:avLst/>
          </a:prstGeom>
        </p:spPr>
        <p:txBody>
          <a:bodyPr/>
          <a:lstStyle/>
          <a:p>
            <a:pPr lvl="0">
              <a:defRPr sz="1800">
                <a:solidFill>
                  <a:srgbClr val="000000"/>
                </a:solidFill>
              </a:defRPr>
            </a:pPr>
            <a:r>
              <a:rPr sz="8000">
                <a:solidFill>
                  <a:srgbClr val="FFFFFF"/>
                </a:solidFill>
              </a:rPr>
              <a:t>Title Text</a:t>
            </a:r>
          </a:p>
        </p:txBody>
      </p:sp>
      <p:sp>
        <p:nvSpPr>
          <p:cNvPr id="9" name="Shape 9"/>
          <p:cNvSpPr>
            <a:spLocks noGrp="1"/>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 Center">
    <p:bg>
      <p:bgPr>
        <a:solidFill>
          <a:srgbClr val="FFFFFF"/>
        </a:solidFill>
        <a:effectLst/>
      </p:bgPr>
    </p:bg>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lvl1pPr>
              <a:defRPr>
                <a:solidFill>
                  <a:srgbClr val="000000"/>
                </a:solidFill>
              </a:defRPr>
            </a:lvl1pPr>
          </a:lstStyle>
          <a:p>
            <a:pPr lvl="0">
              <a:defRPr sz="1800"/>
            </a:pPr>
            <a:r>
              <a:rPr sz="8000"/>
              <a:t>Title Text</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ullets">
    <p:bg>
      <p:bgPr>
        <a:solidFill>
          <a:srgbClr val="FFFFFF"/>
        </a:solidFill>
        <a:effectLst/>
      </p:bgPr>
    </p:bg>
    <p:spTree>
      <p:nvGrpSpPr>
        <p:cNvPr id="1" name=""/>
        <p:cNvGrpSpPr/>
        <p:nvPr/>
      </p:nvGrpSpPr>
      <p:grpSpPr>
        <a:xfrm>
          <a:off x="0" y="0"/>
          <a:ext cx="0" cy="0"/>
          <a:chOff x="0" y="0"/>
          <a:chExt cx="0" cy="0"/>
        </a:xfrm>
      </p:grpSpPr>
      <p:sp>
        <p:nvSpPr>
          <p:cNvPr id="32" name="Shape 32"/>
          <p:cNvSpPr>
            <a:spLocks noGrp="1"/>
          </p:cNvSpPr>
          <p:nvPr>
            <p:ph type="body" idx="1"/>
          </p:nvPr>
        </p:nvSpPr>
        <p:spPr>
          <a:xfrm>
            <a:off x="952500" y="1270000"/>
            <a:ext cx="11099800" cy="7213600"/>
          </a:xfrm>
          <a:prstGeom prst="rect">
            <a:avLst/>
          </a:prstGeom>
        </p:spPr>
        <p:txBody>
          <a:bodyPr/>
          <a:lstStyle>
            <a:lvl1pPr>
              <a:defRPr sz="3600">
                <a:solidFill>
                  <a:srgbClr val="000000"/>
                </a:solidFill>
              </a:defRPr>
            </a:lvl1pPr>
            <a:lvl2pPr>
              <a:defRPr sz="3600">
                <a:solidFill>
                  <a:srgbClr val="000000"/>
                </a:solidFill>
              </a:defRPr>
            </a:lvl2pPr>
            <a:lvl3pPr>
              <a:defRPr sz="3600">
                <a:solidFill>
                  <a:srgbClr val="000000"/>
                </a:solidFill>
              </a:defRPr>
            </a:lvl3pPr>
            <a:lvl4pPr>
              <a:defRPr sz="3600">
                <a:solidFill>
                  <a:srgbClr val="000000"/>
                </a:solidFill>
              </a:defRPr>
            </a:lvl4pPr>
            <a:lvl5pPr>
              <a:defRPr sz="3600">
                <a:solidFill>
                  <a:srgbClr val="000000"/>
                </a:solidFill>
              </a:defRPr>
            </a:lvl5p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50240" y="9040143"/>
            <a:ext cx="3034453" cy="519289"/>
          </a:xfrm>
          <a:prstGeom prst="rect">
            <a:avLst/>
          </a:prstGeom>
        </p:spPr>
        <p:txBody>
          <a:bodyPr lIns="130046" tIns="65023" rIns="130046" bIns="65023"/>
          <a:lstStyle/>
          <a:p>
            <a:fld id="{D933F3CC-DD83-4A26-AD37-21BBD35A580C}" type="datetimeFigureOut">
              <a:rPr lang="en-US" smtClean="0"/>
              <a:t>3/28/2015</a:t>
            </a:fld>
            <a:endParaRPr lang="en-US"/>
          </a:p>
        </p:txBody>
      </p:sp>
      <p:sp>
        <p:nvSpPr>
          <p:cNvPr id="5" name="Footer Placeholder 4"/>
          <p:cNvSpPr>
            <a:spLocks noGrp="1"/>
          </p:cNvSpPr>
          <p:nvPr>
            <p:ph type="ftr" sz="quarter" idx="11"/>
          </p:nvPr>
        </p:nvSpPr>
        <p:spPr>
          <a:xfrm>
            <a:off x="4443307" y="9040143"/>
            <a:ext cx="4118187" cy="519289"/>
          </a:xfrm>
          <a:prstGeom prst="rect">
            <a:avLst/>
          </a:prstGeom>
        </p:spPr>
        <p:txBody>
          <a:bodyPr lIns="130046" tIns="65023" rIns="130046" bIns="65023"/>
          <a:lstStyle/>
          <a:p>
            <a:endParaRPr lang="en-US"/>
          </a:p>
        </p:txBody>
      </p:sp>
      <p:sp>
        <p:nvSpPr>
          <p:cNvPr id="6" name="Slide Number Placeholder 5"/>
          <p:cNvSpPr>
            <a:spLocks noGrp="1"/>
          </p:cNvSpPr>
          <p:nvPr>
            <p:ph type="sldNum" sz="quarter" idx="12"/>
          </p:nvPr>
        </p:nvSpPr>
        <p:spPr>
          <a:xfrm>
            <a:off x="9320107" y="9040143"/>
            <a:ext cx="3034453" cy="519289"/>
          </a:xfrm>
          <a:prstGeom prst="rect">
            <a:avLst/>
          </a:prstGeom>
        </p:spPr>
        <p:txBody>
          <a:bodyPr lIns="130046" tIns="65023" rIns="130046" bIns="65023"/>
          <a:lstStyle/>
          <a:p>
            <a:fld id="{EADFE5B2-19E2-43D1-8427-7CEBCDAD5554}" type="slidenum">
              <a:rPr lang="en-US" smtClean="0"/>
              <a:t>‹#›</a:t>
            </a:fld>
            <a:endParaRPr lang="en-US"/>
          </a:p>
        </p:txBody>
      </p:sp>
    </p:spTree>
    <p:extLst>
      <p:ext uri="{BB962C8B-B14F-4D97-AF65-F5344CB8AC3E}">
        <p14:creationId xmlns:p14="http://schemas.microsoft.com/office/powerpoint/2010/main" val="2680631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500" y="635000"/>
            <a:ext cx="5334000" cy="3987800"/>
          </a:xfrm>
          <a:prstGeom prst="rect">
            <a:avLst/>
          </a:prstGeom>
        </p:spPr>
        <p:txBody>
          <a:bodyPr anchor="b"/>
          <a:lstStyle>
            <a:lvl1pPr>
              <a:defRPr sz="6000"/>
            </a:lvl1pPr>
          </a:lstStyle>
          <a:p>
            <a:pPr lvl="0">
              <a:defRPr sz="1800">
                <a:solidFill>
                  <a:srgbClr val="000000"/>
                </a:solidFill>
              </a:defRPr>
            </a:pPr>
            <a:r>
              <a:rPr sz="6000">
                <a:solidFill>
                  <a:srgbClr val="FFFFFF"/>
                </a:solidFill>
              </a:rPr>
              <a:t>Title Text</a:t>
            </a:r>
          </a:p>
        </p:txBody>
      </p:sp>
      <p:sp>
        <p:nvSpPr>
          <p:cNvPr id="14" name="Shape 14"/>
          <p:cNvSpPr>
            <a:spLocks noGrp="1"/>
          </p:cNvSpPr>
          <p:nvPr>
            <p:ph type="body"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2" name="Shape 22"/>
          <p:cNvSpPr>
            <a:spLocks noGrp="1"/>
          </p:cNvSpPr>
          <p:nvPr>
            <p:ph type="body"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lvl="0">
              <a:defRPr sz="1800">
                <a:solidFill>
                  <a:srgbClr val="000000"/>
                </a:solidFill>
              </a:defRPr>
            </a:pPr>
            <a:r>
              <a:rPr sz="2800">
                <a:solidFill>
                  <a:srgbClr val="FFFFFF"/>
                </a:solidFill>
              </a:rPr>
              <a:t>Body Level One</a:t>
            </a:r>
          </a:p>
          <a:p>
            <a:pPr lvl="1">
              <a:defRPr sz="1800">
                <a:solidFill>
                  <a:srgbClr val="000000"/>
                </a:solidFill>
              </a:defRPr>
            </a:pPr>
            <a:r>
              <a:rPr sz="2800">
                <a:solidFill>
                  <a:srgbClr val="FFFFFF"/>
                </a:solidFill>
              </a:rPr>
              <a:t>Body Level Two</a:t>
            </a:r>
          </a:p>
          <a:p>
            <a:pPr lvl="2">
              <a:defRPr sz="1800">
                <a:solidFill>
                  <a:srgbClr val="000000"/>
                </a:solidFill>
              </a:defRPr>
            </a:pPr>
            <a:r>
              <a:rPr sz="2800">
                <a:solidFill>
                  <a:srgbClr val="FFFFFF"/>
                </a:solidFill>
              </a:rPr>
              <a:t>Body Level Three</a:t>
            </a:r>
          </a:p>
          <a:p>
            <a:pPr lvl="3">
              <a:defRPr sz="1800">
                <a:solidFill>
                  <a:srgbClr val="000000"/>
                </a:solidFill>
              </a:defRPr>
            </a:pPr>
            <a:r>
              <a:rPr sz="2800">
                <a:solidFill>
                  <a:srgbClr val="FFFFFF"/>
                </a:solidFill>
              </a:rPr>
              <a:t>Body Level Four</a:t>
            </a:r>
          </a:p>
          <a:p>
            <a:pPr lvl="4">
              <a:defRPr sz="1800">
                <a:solidFill>
                  <a:srgbClr val="000000"/>
                </a:solidFill>
              </a:defRPr>
            </a:pPr>
            <a:r>
              <a:rPr sz="2800">
                <a:solidFill>
                  <a:srgbClr val="FFFFFF"/>
                </a:solidFill>
              </a:rP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p>
          <a:p>
            <a:pPr lvl="1">
              <a:defRPr sz="1800">
                <a:solidFill>
                  <a:srgbClr val="000000"/>
                </a:solidFill>
              </a:defRPr>
            </a:pPr>
            <a:r>
              <a:rPr sz="3800">
                <a:solidFill>
                  <a:srgbClr val="FFFFFF"/>
                </a:solidFill>
              </a:rPr>
              <a:t>Body Level Two</a:t>
            </a:r>
          </a:p>
          <a:p>
            <a:pPr lvl="2">
              <a:defRPr sz="1800">
                <a:solidFill>
                  <a:srgbClr val="000000"/>
                </a:solidFill>
              </a:defRPr>
            </a:pPr>
            <a:r>
              <a:rPr sz="3800">
                <a:solidFill>
                  <a:srgbClr val="FFFFFF"/>
                </a:solidFill>
              </a:rPr>
              <a:t>Body Level Three</a:t>
            </a:r>
          </a:p>
          <a:p>
            <a:pPr lvl="3">
              <a:defRPr sz="1800">
                <a:solidFill>
                  <a:srgbClr val="000000"/>
                </a:solidFill>
              </a:defRPr>
            </a:pPr>
            <a:r>
              <a:rPr sz="3800">
                <a:solidFill>
                  <a:srgbClr val="FFFFFF"/>
                </a:solidFill>
              </a:rPr>
              <a:t>Body Level Four</a:t>
            </a:r>
          </a:p>
          <a:p>
            <a:pPr lvl="4">
              <a:defRPr sz="1800">
                <a:solidFill>
                  <a:srgbClr val="000000"/>
                </a:solidFill>
              </a:defRPr>
            </a:pPr>
            <a:r>
              <a:rPr sz="3800">
                <a:solidFill>
                  <a:srgbClr val="FFFFFF"/>
                </a:solidFill>
              </a:rPr>
              <a:t>Body Level Five</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2540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solidFill>
                  <a:srgbClr val="000000"/>
                </a:solidFill>
              </a:defRPr>
            </a:pPr>
            <a:r>
              <a:rPr sz="8000">
                <a:solidFill>
                  <a:srgbClr val="FFFFFF"/>
                </a:solidFill>
              </a:rPr>
              <a:t>Title Text</a:t>
            </a:r>
          </a:p>
        </p:txBody>
      </p:sp>
      <p:sp>
        <p:nvSpPr>
          <p:cNvPr id="3" name="Shape 3"/>
          <p:cNvSpPr>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solidFill>
                  <a:srgbClr val="000000"/>
                </a:solidFill>
              </a:defRPr>
            </a:pPr>
            <a:r>
              <a:rPr sz="3800">
                <a:solidFill>
                  <a:srgbClr val="FFFFFF"/>
                </a:solidFill>
              </a:rPr>
              <a:t>Body Level One</a:t>
            </a:r>
          </a:p>
          <a:p>
            <a:pPr lvl="1">
              <a:defRPr sz="1800">
                <a:solidFill>
                  <a:srgbClr val="000000"/>
                </a:solidFill>
              </a:defRPr>
            </a:pPr>
            <a:r>
              <a:rPr sz="3800">
                <a:solidFill>
                  <a:srgbClr val="FFFFFF"/>
                </a:solidFill>
              </a:rPr>
              <a:t>Body Level Two</a:t>
            </a:r>
          </a:p>
          <a:p>
            <a:pPr lvl="2">
              <a:defRPr sz="1800">
                <a:solidFill>
                  <a:srgbClr val="000000"/>
                </a:solidFill>
              </a:defRPr>
            </a:pPr>
            <a:r>
              <a:rPr sz="3800">
                <a:solidFill>
                  <a:srgbClr val="FFFFFF"/>
                </a:solidFill>
              </a:rPr>
              <a:t>Body Level Three</a:t>
            </a:r>
          </a:p>
          <a:p>
            <a:pPr lvl="3">
              <a:defRPr sz="1800">
                <a:solidFill>
                  <a:srgbClr val="000000"/>
                </a:solidFill>
              </a:defRPr>
            </a:pPr>
            <a:r>
              <a:rPr sz="3800">
                <a:solidFill>
                  <a:srgbClr val="FFFFFF"/>
                </a:solidFill>
              </a:rPr>
              <a:t>Body Level Four</a:t>
            </a:r>
          </a:p>
          <a:p>
            <a:pPr lvl="4">
              <a:defRPr sz="1800">
                <a:solidFill>
                  <a:srgbClr val="000000"/>
                </a:solidFill>
              </a:defRPr>
            </a:pPr>
            <a:r>
              <a:rPr sz="38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50" r:id="rId1"/>
    <p:sldLayoutId id="2147483652" r:id="rId2"/>
    <p:sldLayoutId id="2147483653"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spd="med"/>
  <p:txStyles>
    <p:titleStyle>
      <a:lvl1pPr algn="ctr" defTabSz="584200">
        <a:defRPr sz="8000">
          <a:solidFill>
            <a:srgbClr val="FFFFFF"/>
          </a:solidFill>
          <a:latin typeface="+mn-lt"/>
          <a:ea typeface="+mn-ea"/>
          <a:cs typeface="+mn-cs"/>
          <a:sym typeface="Helvetica Light"/>
        </a:defRPr>
      </a:lvl1pPr>
      <a:lvl2pPr indent="228600" algn="ctr" defTabSz="584200">
        <a:defRPr sz="8000">
          <a:solidFill>
            <a:srgbClr val="FFFFFF"/>
          </a:solidFill>
          <a:latin typeface="+mn-lt"/>
          <a:ea typeface="+mn-ea"/>
          <a:cs typeface="+mn-cs"/>
          <a:sym typeface="Helvetica Light"/>
        </a:defRPr>
      </a:lvl2pPr>
      <a:lvl3pPr indent="457200" algn="ctr" defTabSz="584200">
        <a:defRPr sz="8000">
          <a:solidFill>
            <a:srgbClr val="FFFFFF"/>
          </a:solidFill>
          <a:latin typeface="+mn-lt"/>
          <a:ea typeface="+mn-ea"/>
          <a:cs typeface="+mn-cs"/>
          <a:sym typeface="Helvetica Light"/>
        </a:defRPr>
      </a:lvl3pPr>
      <a:lvl4pPr indent="685800" algn="ctr" defTabSz="584200">
        <a:defRPr sz="8000">
          <a:solidFill>
            <a:srgbClr val="FFFFFF"/>
          </a:solidFill>
          <a:latin typeface="+mn-lt"/>
          <a:ea typeface="+mn-ea"/>
          <a:cs typeface="+mn-cs"/>
          <a:sym typeface="Helvetica Light"/>
        </a:defRPr>
      </a:lvl4pPr>
      <a:lvl5pPr indent="914400" algn="ctr" defTabSz="584200">
        <a:defRPr sz="8000">
          <a:solidFill>
            <a:srgbClr val="FFFFFF"/>
          </a:solidFill>
          <a:latin typeface="+mn-lt"/>
          <a:ea typeface="+mn-ea"/>
          <a:cs typeface="+mn-cs"/>
          <a:sym typeface="Helvetica Light"/>
        </a:defRPr>
      </a:lvl5pPr>
      <a:lvl6pPr indent="1143000" algn="ctr" defTabSz="584200">
        <a:defRPr sz="8000">
          <a:solidFill>
            <a:srgbClr val="FFFFFF"/>
          </a:solidFill>
          <a:latin typeface="+mn-lt"/>
          <a:ea typeface="+mn-ea"/>
          <a:cs typeface="+mn-cs"/>
          <a:sym typeface="Helvetica Light"/>
        </a:defRPr>
      </a:lvl6pPr>
      <a:lvl7pPr indent="1371600" algn="ctr" defTabSz="584200">
        <a:defRPr sz="8000">
          <a:solidFill>
            <a:srgbClr val="FFFFFF"/>
          </a:solidFill>
          <a:latin typeface="+mn-lt"/>
          <a:ea typeface="+mn-ea"/>
          <a:cs typeface="+mn-cs"/>
          <a:sym typeface="Helvetica Light"/>
        </a:defRPr>
      </a:lvl7pPr>
      <a:lvl8pPr indent="1600200" algn="ctr" defTabSz="584200">
        <a:defRPr sz="8000">
          <a:solidFill>
            <a:srgbClr val="FFFFFF"/>
          </a:solidFill>
          <a:latin typeface="+mn-lt"/>
          <a:ea typeface="+mn-ea"/>
          <a:cs typeface="+mn-cs"/>
          <a:sym typeface="Helvetica Light"/>
        </a:defRPr>
      </a:lvl8pPr>
      <a:lvl9pPr indent="1828800" algn="ctr" defTabSz="584200">
        <a:defRPr sz="8000">
          <a:solidFill>
            <a:srgbClr val="FFFFFF"/>
          </a:solidFill>
          <a:latin typeface="+mn-lt"/>
          <a:ea typeface="+mn-ea"/>
          <a:cs typeface="+mn-cs"/>
          <a:sym typeface="Helvetica Light"/>
        </a:defRPr>
      </a:lvl9pPr>
    </p:titleStyle>
    <p:bodyStyle>
      <a:lvl1pPr marL="444500" indent="-444500" defTabSz="584200">
        <a:spcBef>
          <a:spcPts val="4200"/>
        </a:spcBef>
        <a:buSzPct val="75000"/>
        <a:buChar char="•"/>
        <a:defRPr sz="3800">
          <a:solidFill>
            <a:srgbClr val="FFFFFF"/>
          </a:solidFill>
          <a:latin typeface="+mn-lt"/>
          <a:ea typeface="+mn-ea"/>
          <a:cs typeface="+mn-cs"/>
          <a:sym typeface="Helvetica Light"/>
        </a:defRPr>
      </a:lvl1pPr>
      <a:lvl2pPr marL="889000" indent="-444500" defTabSz="584200">
        <a:spcBef>
          <a:spcPts val="4200"/>
        </a:spcBef>
        <a:buSzPct val="75000"/>
        <a:buChar char="•"/>
        <a:defRPr sz="3800">
          <a:solidFill>
            <a:srgbClr val="FFFFFF"/>
          </a:solidFill>
          <a:latin typeface="+mn-lt"/>
          <a:ea typeface="+mn-ea"/>
          <a:cs typeface="+mn-cs"/>
          <a:sym typeface="Helvetica Light"/>
        </a:defRPr>
      </a:lvl2pPr>
      <a:lvl3pPr marL="1333500" indent="-444500" defTabSz="584200">
        <a:spcBef>
          <a:spcPts val="4200"/>
        </a:spcBef>
        <a:buSzPct val="75000"/>
        <a:buChar char="•"/>
        <a:defRPr sz="3800">
          <a:solidFill>
            <a:srgbClr val="FFFFFF"/>
          </a:solidFill>
          <a:latin typeface="+mn-lt"/>
          <a:ea typeface="+mn-ea"/>
          <a:cs typeface="+mn-cs"/>
          <a:sym typeface="Helvetica Light"/>
        </a:defRPr>
      </a:lvl3pPr>
      <a:lvl4pPr marL="1778000" indent="-444500" defTabSz="584200">
        <a:spcBef>
          <a:spcPts val="4200"/>
        </a:spcBef>
        <a:buSzPct val="75000"/>
        <a:buChar char="•"/>
        <a:defRPr sz="3800">
          <a:solidFill>
            <a:srgbClr val="FFFFFF"/>
          </a:solidFill>
          <a:latin typeface="+mn-lt"/>
          <a:ea typeface="+mn-ea"/>
          <a:cs typeface="+mn-cs"/>
          <a:sym typeface="Helvetica Light"/>
        </a:defRPr>
      </a:lvl4pPr>
      <a:lvl5pPr marL="2222500" indent="-444500" defTabSz="584200">
        <a:spcBef>
          <a:spcPts val="4200"/>
        </a:spcBef>
        <a:buSzPct val="75000"/>
        <a:buChar char="•"/>
        <a:defRPr sz="3800">
          <a:solidFill>
            <a:srgbClr val="FFFFFF"/>
          </a:solidFill>
          <a:latin typeface="+mn-lt"/>
          <a:ea typeface="+mn-ea"/>
          <a:cs typeface="+mn-cs"/>
          <a:sym typeface="Helvetica Light"/>
        </a:defRPr>
      </a:lvl5pPr>
      <a:lvl6pPr marL="2667000" indent="-444500" defTabSz="584200">
        <a:spcBef>
          <a:spcPts val="4200"/>
        </a:spcBef>
        <a:buSzPct val="75000"/>
        <a:buChar char="•"/>
        <a:defRPr sz="3800">
          <a:solidFill>
            <a:srgbClr val="FFFFFF"/>
          </a:solidFill>
          <a:latin typeface="+mn-lt"/>
          <a:ea typeface="+mn-ea"/>
          <a:cs typeface="+mn-cs"/>
          <a:sym typeface="Helvetica Light"/>
        </a:defRPr>
      </a:lvl6pPr>
      <a:lvl7pPr marL="3111500" indent="-444500" defTabSz="584200">
        <a:spcBef>
          <a:spcPts val="4200"/>
        </a:spcBef>
        <a:buSzPct val="75000"/>
        <a:buChar char="•"/>
        <a:defRPr sz="3800">
          <a:solidFill>
            <a:srgbClr val="FFFFFF"/>
          </a:solidFill>
          <a:latin typeface="+mn-lt"/>
          <a:ea typeface="+mn-ea"/>
          <a:cs typeface="+mn-cs"/>
          <a:sym typeface="Helvetica Light"/>
        </a:defRPr>
      </a:lvl7pPr>
      <a:lvl8pPr marL="3556000" indent="-444500" defTabSz="584200">
        <a:spcBef>
          <a:spcPts val="4200"/>
        </a:spcBef>
        <a:buSzPct val="75000"/>
        <a:buChar char="•"/>
        <a:defRPr sz="3800">
          <a:solidFill>
            <a:srgbClr val="FFFFFF"/>
          </a:solidFill>
          <a:latin typeface="+mn-lt"/>
          <a:ea typeface="+mn-ea"/>
          <a:cs typeface="+mn-cs"/>
          <a:sym typeface="Helvetica Light"/>
        </a:defRPr>
      </a:lvl8pPr>
      <a:lvl9pPr marL="4000500" indent="-444500" defTabSz="584200">
        <a:spcBef>
          <a:spcPts val="4200"/>
        </a:spcBef>
        <a:buSzPct val="75000"/>
        <a:buChar char="•"/>
        <a:defRPr sz="3800">
          <a:solidFill>
            <a:srgbClr val="FFFFFF"/>
          </a:solidFill>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lvl="0"/>
            <a:r>
              <a:rPr lang="en-US" dirty="0">
                <a:latin typeface="Aharoni" pitchFamily="2" charset="-79"/>
                <a:cs typeface="Aharoni" pitchFamily="2" charset="-79"/>
              </a:rPr>
              <a:t>AMBITION</a:t>
            </a:r>
            <a:br>
              <a:rPr lang="en-US" dirty="0">
                <a:latin typeface="Aharoni" pitchFamily="2" charset="-79"/>
                <a:cs typeface="Aharoni" pitchFamily="2" charset="-79"/>
              </a:rPr>
            </a:br>
            <a:endParaRPr lang="en-US" dirty="0"/>
          </a:p>
        </p:txBody>
      </p:sp>
      <p:sp>
        <p:nvSpPr>
          <p:cNvPr id="38" name="Shape 38"/>
          <p:cNvSpPr/>
          <p:nvPr/>
        </p:nvSpPr>
        <p:spPr>
          <a:xfrm>
            <a:off x="1778000" y="124090"/>
            <a:ext cx="8915400" cy="147732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defRPr sz="10300" b="1">
                <a:latin typeface="Superclarendon"/>
                <a:ea typeface="Superclarendon"/>
                <a:cs typeface="Superclarendon"/>
                <a:sym typeface="Superclarendon"/>
              </a:defRPr>
            </a:lvl1pPr>
          </a:lstStyle>
          <a:p>
            <a:pPr lvl="0">
              <a:defRPr sz="1800" b="0">
                <a:solidFill>
                  <a:srgbClr val="000000"/>
                </a:solidFill>
              </a:defRPr>
            </a:pPr>
            <a:endParaRPr sz="9600" dirty="0">
              <a:solidFill>
                <a:srgbClr val="FFFFFF"/>
              </a:solidFill>
              <a:latin typeface="Aharoni" pitchFamily="2" charset="-79"/>
              <a:cs typeface="Aharoni" pitchFamily="2" charset="-79"/>
            </a:endParaRPr>
          </a:p>
        </p:txBody>
      </p:sp>
      <p:sp>
        <p:nvSpPr>
          <p:cNvPr id="39" name="Shape 39"/>
          <p:cNvSpPr/>
          <p:nvPr/>
        </p:nvSpPr>
        <p:spPr>
          <a:xfrm>
            <a:off x="6629357" y="6276201"/>
            <a:ext cx="64" cy="553998"/>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lvl1pPr>
              <a:defRPr b="1">
                <a:latin typeface="Helvetica"/>
                <a:ea typeface="Helvetica"/>
                <a:cs typeface="Helvetica"/>
                <a:sym typeface="Helvetica"/>
              </a:defRPr>
            </a:lvl1pPr>
          </a:lstStyle>
          <a:p>
            <a:pPr lvl="0">
              <a:defRPr sz="1800" b="0">
                <a:solidFill>
                  <a:srgbClr val="000000"/>
                </a:solidFill>
              </a:defRPr>
            </a:pPr>
            <a:endParaRPr sz="3600" b="1" dirty="0">
              <a:solidFill>
                <a:srgbClr val="FFFFFF"/>
              </a:solidFill>
            </a:endParaRPr>
          </a:p>
        </p:txBody>
      </p:sp>
      <p:pic>
        <p:nvPicPr>
          <p:cNvPr id="40" name="33A01D5C-DE73-47ED-B1C7-12F193A1833E-L0-001.png"/>
          <p:cNvPicPr/>
          <p:nvPr/>
        </p:nvPicPr>
        <p:blipFill>
          <a:blip r:embed="rId2">
            <a:extLst/>
          </a:blip>
          <a:stretch>
            <a:fillRect/>
          </a:stretch>
        </p:blipFill>
        <p:spPr>
          <a:xfrm>
            <a:off x="10287001" y="8780780"/>
            <a:ext cx="2766060" cy="922020"/>
          </a:xfrm>
          <a:prstGeom prst="rect">
            <a:avLst/>
          </a:prstGeom>
          <a:ln w="12700">
            <a:miter lim="400000"/>
          </a:ln>
        </p:spPr>
      </p:pic>
      <p:sp>
        <p:nvSpPr>
          <p:cNvPr id="41" name="Shape 41"/>
          <p:cNvSpPr/>
          <p:nvPr/>
        </p:nvSpPr>
        <p:spPr>
          <a:xfrm>
            <a:off x="-538485" y="10559563"/>
            <a:ext cx="12610903" cy="6604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p>
            <a:pPr lvl="0">
              <a:defRPr sz="1800">
                <a:solidFill>
                  <a:srgbClr val="000000"/>
                </a:solidFill>
              </a:defRPr>
            </a:pPr>
            <a:r>
              <a:rPr sz="2000">
                <a:latin typeface="DIN Condensed"/>
                <a:ea typeface="DIN Condensed"/>
                <a:cs typeface="DIN Condensed"/>
                <a:sym typeface="DIN Condensed"/>
              </a:rPr>
              <a:t>8 PM, Friday, March 13 @ 20 Downtown, Second floor, Eros Theatre Building</a:t>
            </a:r>
          </a:p>
          <a:p>
            <a:pPr lvl="0">
              <a:defRPr sz="1800">
                <a:solidFill>
                  <a:srgbClr val="000000"/>
                </a:solidFill>
              </a:defRPr>
            </a:pPr>
            <a:r>
              <a:rPr sz="2000">
                <a:latin typeface="DIN Condensed"/>
                <a:ea typeface="DIN Condensed"/>
                <a:cs typeface="DIN Condensed"/>
                <a:sym typeface="DIN Condensed"/>
              </a:rPr>
              <a:t> (Entrance next to CCD) Opp. Churchgate station</a:t>
            </a:r>
          </a:p>
        </p:txBody>
      </p:sp>
      <p:pic>
        <p:nvPicPr>
          <p:cNvPr id="9" name="Picture 2" descr="C:\Users\Asus\Desktop\a-driving-amb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747" y="1729840"/>
            <a:ext cx="12462933" cy="70374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THE HEART OF WORLDLY AMBITION</a:t>
            </a:r>
            <a:endParaRPr lang="en-US" dirty="0"/>
          </a:p>
        </p:txBody>
      </p:sp>
      <p:sp>
        <p:nvSpPr>
          <p:cNvPr id="3" name="Content Placeholder 2"/>
          <p:cNvSpPr>
            <a:spLocks noGrp="1"/>
          </p:cNvSpPr>
          <p:nvPr>
            <p:ph idx="1"/>
          </p:nvPr>
        </p:nvSpPr>
        <p:spPr>
          <a:xfrm>
            <a:off x="635000" y="2438400"/>
            <a:ext cx="11704320" cy="6762045"/>
          </a:xfrm>
        </p:spPr>
        <p:txBody>
          <a:bodyPr>
            <a:normAutofit fontScale="92500"/>
          </a:bodyPr>
          <a:lstStyle/>
          <a:p>
            <a:pPr marL="0" indent="0">
              <a:buNone/>
            </a:pPr>
            <a:r>
              <a:rPr lang="en-US" sz="4000" baseline="30000" dirty="0"/>
              <a:t>2 </a:t>
            </a:r>
            <a:r>
              <a:rPr lang="en-US" sz="4000" dirty="0"/>
              <a:t>Look out for the dogs, look out for the evildoers, look out for those who mutilate the flesh. </a:t>
            </a:r>
            <a:r>
              <a:rPr lang="en-US" sz="4000" baseline="30000" dirty="0"/>
              <a:t>3 </a:t>
            </a:r>
            <a:r>
              <a:rPr lang="en-US" sz="4000" dirty="0"/>
              <a:t>For </a:t>
            </a:r>
            <a:r>
              <a:rPr lang="en-US" sz="4000" dirty="0">
                <a:solidFill>
                  <a:srgbClr val="FF0000"/>
                </a:solidFill>
              </a:rPr>
              <a:t>we are the circumcision</a:t>
            </a:r>
            <a:r>
              <a:rPr lang="en-US" sz="4000" dirty="0"/>
              <a:t>, who worship by the Spirit of God</a:t>
            </a:r>
            <a:r>
              <a:rPr lang="en-US" sz="4000" baseline="30000" dirty="0"/>
              <a:t> </a:t>
            </a:r>
            <a:r>
              <a:rPr lang="en-US" sz="4000" dirty="0"/>
              <a:t>and glory in Christ Jesus and </a:t>
            </a:r>
            <a:r>
              <a:rPr lang="en-US" sz="4000" dirty="0">
                <a:solidFill>
                  <a:srgbClr val="FF0000"/>
                </a:solidFill>
              </a:rPr>
              <a:t>put no confidence in the flesh</a:t>
            </a:r>
          </a:p>
          <a:p>
            <a:pPr marL="0" indent="0">
              <a:buNone/>
            </a:pPr>
            <a:r>
              <a:rPr lang="en-US" sz="4000" dirty="0" smtClean="0">
                <a:solidFill>
                  <a:schemeClr val="tx2">
                    <a:lumMod val="60000"/>
                    <a:lumOff val="40000"/>
                  </a:schemeClr>
                </a:solidFill>
              </a:rPr>
              <a:t>Jewish </a:t>
            </a:r>
            <a:r>
              <a:rPr lang="en-US" sz="4000" dirty="0">
                <a:solidFill>
                  <a:schemeClr val="tx2">
                    <a:lumMod val="60000"/>
                    <a:lumOff val="40000"/>
                  </a:schemeClr>
                </a:solidFill>
              </a:rPr>
              <a:t>Impostors – Your accomplishments (Circumcision) get you ultimate Godly Significance, Godly perfection, Godly approval</a:t>
            </a:r>
          </a:p>
          <a:p>
            <a:pPr marL="0" indent="0">
              <a:buNone/>
            </a:pPr>
            <a:r>
              <a:rPr lang="en-US" sz="4000" dirty="0" smtClean="0">
                <a:solidFill>
                  <a:srgbClr val="00B050"/>
                </a:solidFill>
              </a:rPr>
              <a:t>Paul </a:t>
            </a:r>
            <a:r>
              <a:rPr lang="en-US" sz="4000" dirty="0">
                <a:solidFill>
                  <a:srgbClr val="00B050"/>
                </a:solidFill>
              </a:rPr>
              <a:t>– We are significant, we are perfect and approved because of the accomplishment of God through Christ </a:t>
            </a:r>
          </a:p>
        </p:txBody>
      </p:sp>
    </p:spTree>
    <p:extLst>
      <p:ext uri="{BB962C8B-B14F-4D97-AF65-F5344CB8AC3E}">
        <p14:creationId xmlns:p14="http://schemas.microsoft.com/office/powerpoint/2010/main" val="207119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240" y="866987"/>
            <a:ext cx="11704320" cy="2059093"/>
          </a:xfrm>
        </p:spPr>
        <p:txBody>
          <a:bodyPr>
            <a:normAutofit fontScale="90000"/>
          </a:bodyPr>
          <a:lstStyle/>
          <a:p>
            <a:r>
              <a:rPr lang="en-US" dirty="0" smtClean="0"/>
              <a:t>AT THE HEART OF WORLDLY AMBITION </a:t>
            </a:r>
            <a:br>
              <a:rPr lang="en-US" dirty="0" smtClean="0"/>
            </a:br>
            <a:endParaRPr lang="en-US" dirty="0"/>
          </a:p>
        </p:txBody>
      </p:sp>
      <p:sp>
        <p:nvSpPr>
          <p:cNvPr id="5" name="Oval 4"/>
          <p:cNvSpPr/>
          <p:nvPr/>
        </p:nvSpPr>
        <p:spPr>
          <a:xfrm>
            <a:off x="433493" y="3142827"/>
            <a:ext cx="6038663" cy="455168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spcCol="0" rtlCol="0" anchor="ctr"/>
          <a:lstStyle/>
          <a:p>
            <a:pPr algn="ctr"/>
            <a:r>
              <a:rPr lang="en-US" sz="5700" dirty="0">
                <a:solidFill>
                  <a:schemeClr val="accent2">
                    <a:lumMod val="50000"/>
                  </a:schemeClr>
                </a:solidFill>
              </a:rPr>
              <a:t>Significance</a:t>
            </a:r>
          </a:p>
          <a:p>
            <a:pPr algn="ctr"/>
            <a:r>
              <a:rPr lang="en-US" sz="5700" dirty="0">
                <a:solidFill>
                  <a:schemeClr val="accent2">
                    <a:lumMod val="50000"/>
                  </a:schemeClr>
                </a:solidFill>
              </a:rPr>
              <a:t>Perfection</a:t>
            </a:r>
          </a:p>
          <a:p>
            <a:pPr algn="ctr"/>
            <a:r>
              <a:rPr lang="en-US" sz="5700" dirty="0">
                <a:solidFill>
                  <a:schemeClr val="accent2">
                    <a:lumMod val="50000"/>
                  </a:schemeClr>
                </a:solidFill>
              </a:rPr>
              <a:t>Approval</a:t>
            </a:r>
          </a:p>
        </p:txBody>
      </p:sp>
      <p:cxnSp>
        <p:nvCxnSpPr>
          <p:cNvPr id="9" name="Straight Arrow Connector 8"/>
          <p:cNvCxnSpPr>
            <a:stCxn id="5" idx="6"/>
          </p:cNvCxnSpPr>
          <p:nvPr/>
        </p:nvCxnSpPr>
        <p:spPr>
          <a:xfrm>
            <a:off x="6472155" y="5418667"/>
            <a:ext cx="2739578" cy="1733973"/>
          </a:xfrm>
          <a:prstGeom prst="straightConnector1">
            <a:avLst/>
          </a:prstGeom>
          <a:ln>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6472156" y="6827520"/>
            <a:ext cx="6068907" cy="2709333"/>
          </a:xfrm>
          <a:prstGeom prst="rect">
            <a:avLst/>
          </a:prstGeom>
        </p:spPr>
        <p:txBody>
          <a:bodyPr vert="horz" lIns="130046" tIns="65023" rIns="130046" bIns="65023"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THROUGH OUR ACCOMPLISHMENTS </a:t>
            </a:r>
            <a:r>
              <a:rPr lang="en-US" dirty="0" smtClean="0"/>
              <a:t/>
            </a:r>
            <a:br>
              <a:rPr lang="en-US" dirty="0" smtClean="0"/>
            </a:br>
            <a:endParaRPr lang="en-US" dirty="0"/>
          </a:p>
        </p:txBody>
      </p:sp>
    </p:spTree>
    <p:extLst>
      <p:ext uri="{BB962C8B-B14F-4D97-AF65-F5344CB8AC3E}">
        <p14:creationId xmlns:p14="http://schemas.microsoft.com/office/powerpoint/2010/main" val="3331465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0" y="304800"/>
            <a:ext cx="11704320" cy="1842347"/>
          </a:xfrm>
        </p:spPr>
        <p:txBody>
          <a:bodyPr>
            <a:normAutofit fontScale="90000"/>
          </a:bodyPr>
          <a:lstStyle/>
          <a:p>
            <a:r>
              <a:rPr lang="en-US" dirty="0" smtClean="0"/>
              <a:t>FINDING SOUL TREASURE</a:t>
            </a:r>
            <a:endParaRPr lang="en-US" dirty="0"/>
          </a:p>
        </p:txBody>
      </p:sp>
      <p:sp>
        <p:nvSpPr>
          <p:cNvPr id="3" name="Content Placeholder 2"/>
          <p:cNvSpPr>
            <a:spLocks noGrp="1"/>
          </p:cNvSpPr>
          <p:nvPr>
            <p:ph idx="1"/>
          </p:nvPr>
        </p:nvSpPr>
        <p:spPr>
          <a:xfrm>
            <a:off x="650240" y="1192107"/>
            <a:ext cx="11921067" cy="8886613"/>
          </a:xfrm>
        </p:spPr>
        <p:txBody>
          <a:bodyPr>
            <a:normAutofit/>
          </a:bodyPr>
          <a:lstStyle/>
          <a:p>
            <a:pPr marL="0" indent="0" algn="just">
              <a:buNone/>
            </a:pPr>
            <a:r>
              <a:rPr lang="en-US" dirty="0" smtClean="0"/>
              <a:t>If anyone else thinks he has reason for confidence in the flesh, </a:t>
            </a:r>
            <a:r>
              <a:rPr lang="en-US" dirty="0" smtClean="0">
                <a:solidFill>
                  <a:srgbClr val="FF0000"/>
                </a:solidFill>
              </a:rPr>
              <a:t>I have more</a:t>
            </a:r>
            <a:r>
              <a:rPr lang="en-US" dirty="0" smtClean="0"/>
              <a:t>: </a:t>
            </a:r>
            <a:r>
              <a:rPr lang="en-US" baseline="30000" dirty="0" smtClean="0"/>
              <a:t>5 </a:t>
            </a:r>
            <a:r>
              <a:rPr lang="en-US" u="sng" dirty="0" smtClean="0"/>
              <a:t>circumcised on the eighth day, of the people of Israel, of the tribe of Benjamin, a Hebrew of Hebrews; as to the law, a Pharisee; </a:t>
            </a:r>
            <a:r>
              <a:rPr lang="en-US" u="sng" baseline="30000" dirty="0" smtClean="0"/>
              <a:t>6 </a:t>
            </a:r>
            <a:r>
              <a:rPr lang="en-US" u="sng" dirty="0" smtClean="0"/>
              <a:t>as to zeal, a persecutor of the church; as to righteousness under the law,</a:t>
            </a:r>
            <a:r>
              <a:rPr lang="en-US" u="sng" baseline="30000" dirty="0" smtClean="0"/>
              <a:t> </a:t>
            </a:r>
            <a:r>
              <a:rPr lang="en-US" u="sng" dirty="0" smtClean="0"/>
              <a:t>blameless. </a:t>
            </a:r>
            <a:r>
              <a:rPr lang="en-US" dirty="0" smtClean="0"/>
              <a:t>But whatever gain I had, I counted as loss for the sake of Christ. </a:t>
            </a:r>
            <a:endParaRPr lang="en-US" u="sng" dirty="0" smtClean="0"/>
          </a:p>
          <a:p>
            <a:pPr marL="0" indent="0">
              <a:buNone/>
            </a:pPr>
            <a:endParaRPr lang="en-US" dirty="0"/>
          </a:p>
        </p:txBody>
      </p:sp>
    </p:spTree>
    <p:extLst>
      <p:ext uri="{BB962C8B-B14F-4D97-AF65-F5344CB8AC3E}">
        <p14:creationId xmlns:p14="http://schemas.microsoft.com/office/powerpoint/2010/main" val="2870356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240" y="390596"/>
            <a:ext cx="11704320" cy="1018257"/>
          </a:xfrm>
        </p:spPr>
        <p:txBody>
          <a:bodyPr>
            <a:normAutofit fontScale="90000"/>
          </a:bodyPr>
          <a:lstStyle/>
          <a:p>
            <a:r>
              <a:rPr lang="en-US" dirty="0" smtClean="0"/>
              <a:t>FINDING SOUL TREASURE</a:t>
            </a:r>
            <a:endParaRPr lang="en-US" dirty="0"/>
          </a:p>
        </p:txBody>
      </p:sp>
      <p:sp>
        <p:nvSpPr>
          <p:cNvPr id="3" name="Content Placeholder 2"/>
          <p:cNvSpPr>
            <a:spLocks noGrp="1"/>
          </p:cNvSpPr>
          <p:nvPr>
            <p:ph idx="1"/>
          </p:nvPr>
        </p:nvSpPr>
        <p:spPr>
          <a:xfrm>
            <a:off x="433493" y="2167467"/>
            <a:ext cx="11704320" cy="6436925"/>
          </a:xfrm>
        </p:spPr>
        <p:txBody>
          <a:bodyPr>
            <a:normAutofit fontScale="92500" lnSpcReduction="20000"/>
          </a:bodyPr>
          <a:lstStyle/>
          <a:p>
            <a:pPr marL="0" indent="0">
              <a:buNone/>
            </a:pPr>
            <a:r>
              <a:rPr lang="en-US" b="1" dirty="0" smtClean="0"/>
              <a:t>Great Family Heritage </a:t>
            </a:r>
            <a:r>
              <a:rPr lang="en-US" dirty="0" smtClean="0"/>
              <a:t>– Hebrew of Hebrew/Circumcised on the Eighth Day</a:t>
            </a:r>
          </a:p>
          <a:p>
            <a:pPr marL="0" indent="0">
              <a:buNone/>
            </a:pPr>
            <a:r>
              <a:rPr lang="en-US" b="1" dirty="0" smtClean="0"/>
              <a:t>Great Social Status </a:t>
            </a:r>
            <a:r>
              <a:rPr lang="en-US" dirty="0" smtClean="0"/>
              <a:t>– Of the People of Israel, of the tribe of Benjamin</a:t>
            </a:r>
          </a:p>
          <a:p>
            <a:pPr marL="0" indent="0">
              <a:buNone/>
            </a:pPr>
            <a:r>
              <a:rPr lang="en-US" b="1" dirty="0" smtClean="0"/>
              <a:t>Great Learning </a:t>
            </a:r>
            <a:r>
              <a:rPr lang="en-US" dirty="0" smtClean="0"/>
              <a:t>– Pharisee of Pharisee</a:t>
            </a:r>
          </a:p>
          <a:p>
            <a:pPr marL="0" indent="0">
              <a:buNone/>
            </a:pPr>
            <a:r>
              <a:rPr lang="en-US" b="1" dirty="0" smtClean="0"/>
              <a:t>Driven by great zeal and passion- </a:t>
            </a:r>
            <a:r>
              <a:rPr lang="en-US" dirty="0" smtClean="0"/>
              <a:t>zealous persecutor of the Church</a:t>
            </a:r>
          </a:p>
          <a:p>
            <a:pPr marL="0" indent="0">
              <a:buNone/>
            </a:pPr>
            <a:r>
              <a:rPr lang="en-US" b="1" dirty="0" smtClean="0"/>
              <a:t>Religiously Perfect </a:t>
            </a:r>
            <a:r>
              <a:rPr lang="en-US" dirty="0" smtClean="0"/>
              <a:t>– Perfect with righteousness to the law.</a:t>
            </a:r>
            <a:endParaRPr lang="en-US" dirty="0"/>
          </a:p>
        </p:txBody>
      </p:sp>
    </p:spTree>
    <p:extLst>
      <p:ext uri="{BB962C8B-B14F-4D97-AF65-F5344CB8AC3E}">
        <p14:creationId xmlns:p14="http://schemas.microsoft.com/office/powerpoint/2010/main" val="271676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aseline="30000" dirty="0" smtClean="0"/>
              <a:t>8 </a:t>
            </a:r>
            <a:r>
              <a:rPr lang="en-US" dirty="0" smtClean="0"/>
              <a:t>Indeed, </a:t>
            </a:r>
            <a:r>
              <a:rPr lang="en-US" dirty="0" smtClean="0">
                <a:solidFill>
                  <a:srgbClr val="FF0000"/>
                </a:solidFill>
              </a:rPr>
              <a:t>I count everything as loss because of the surpassing worth of knowing Christ Jesus my Lord</a:t>
            </a:r>
            <a:r>
              <a:rPr lang="en-US" dirty="0" smtClean="0"/>
              <a:t>. For his sake </a:t>
            </a:r>
            <a:r>
              <a:rPr lang="en-US" u="sng" dirty="0" smtClean="0"/>
              <a:t>I have suffered the loss of all things and count them as rubbish, in order that I may gain Christ</a:t>
            </a:r>
            <a:r>
              <a:rPr lang="en-US" u="sng" baseline="30000" dirty="0" smtClean="0"/>
              <a:t>9 </a:t>
            </a:r>
            <a:r>
              <a:rPr lang="en-US" u="sng" dirty="0" smtClean="0"/>
              <a:t>and be found in him, not having a righteousness of my own that comes from the law, but that which comes through faith in Christ, the righteousness from God that depends on faith</a:t>
            </a:r>
            <a:r>
              <a:rPr lang="en-US" dirty="0" smtClean="0"/>
              <a:t>.</a:t>
            </a:r>
          </a:p>
          <a:p>
            <a:pPr marL="0" indent="0">
              <a:buNone/>
            </a:pPr>
            <a:endParaRPr lang="en-US" dirty="0"/>
          </a:p>
        </p:txBody>
      </p:sp>
    </p:spTree>
    <p:extLst>
      <p:ext uri="{BB962C8B-B14F-4D97-AF65-F5344CB8AC3E}">
        <p14:creationId xmlns:p14="http://schemas.microsoft.com/office/powerpoint/2010/main" val="2933673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1" y="325120"/>
            <a:ext cx="12571307" cy="1625600"/>
          </a:xfrm>
        </p:spPr>
        <p:txBody>
          <a:bodyPr>
            <a:normAutofit fontScale="90000"/>
          </a:bodyPr>
          <a:lstStyle/>
          <a:p>
            <a:r>
              <a:rPr lang="en-US" dirty="0" smtClean="0"/>
              <a:t>FINDING SOUL TREASURE</a:t>
            </a:r>
            <a:endParaRPr lang="en-US" dirty="0"/>
          </a:p>
        </p:txBody>
      </p:sp>
      <p:sp>
        <p:nvSpPr>
          <p:cNvPr id="3" name="Content Placeholder 2"/>
          <p:cNvSpPr>
            <a:spLocks noGrp="1"/>
          </p:cNvSpPr>
          <p:nvPr>
            <p:ph idx="1"/>
          </p:nvPr>
        </p:nvSpPr>
        <p:spPr>
          <a:xfrm>
            <a:off x="650240" y="1842348"/>
            <a:ext cx="11704320" cy="6870418"/>
          </a:xfrm>
        </p:spPr>
        <p:txBody>
          <a:bodyPr>
            <a:normAutofit/>
          </a:bodyPr>
          <a:lstStyle/>
          <a:p>
            <a:pPr marL="0" indent="0">
              <a:buNone/>
            </a:pPr>
            <a:r>
              <a:rPr lang="en-US" dirty="0" smtClean="0"/>
              <a:t>You can try to force yourself away from Selfish Ambitions through focusing on Good Ambition</a:t>
            </a:r>
          </a:p>
          <a:p>
            <a:pPr marL="0" indent="0">
              <a:buNone/>
            </a:pPr>
            <a:r>
              <a:rPr lang="en-US" dirty="0" smtClean="0"/>
              <a:t>                                        </a:t>
            </a:r>
            <a:r>
              <a:rPr lang="en-US" b="1" dirty="0" smtClean="0"/>
              <a:t>or</a:t>
            </a:r>
          </a:p>
          <a:p>
            <a:pPr marL="0" indent="0">
              <a:buNone/>
            </a:pPr>
            <a:r>
              <a:rPr lang="en-US" dirty="0" smtClean="0"/>
              <a:t>You can drift along with your ambitions</a:t>
            </a:r>
          </a:p>
          <a:p>
            <a:pPr marL="0" indent="0">
              <a:buNone/>
            </a:pPr>
            <a:endParaRPr lang="en-US" dirty="0" smtClean="0"/>
          </a:p>
          <a:p>
            <a:pPr marL="0" indent="0">
              <a:buNone/>
            </a:pPr>
            <a:r>
              <a:rPr lang="en-US" dirty="0" smtClean="0"/>
              <a:t>Knowing Jesus and having intimacy with Jesus is the ultimate treasure to our Soul</a:t>
            </a:r>
            <a:endParaRPr lang="en-US" dirty="0"/>
          </a:p>
        </p:txBody>
      </p:sp>
    </p:spTree>
    <p:extLst>
      <p:ext uri="{BB962C8B-B14F-4D97-AF65-F5344CB8AC3E}">
        <p14:creationId xmlns:p14="http://schemas.microsoft.com/office/powerpoint/2010/main" val="2530929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240" y="866987"/>
            <a:ext cx="11704320" cy="2059093"/>
          </a:xfrm>
        </p:spPr>
        <p:txBody>
          <a:bodyPr>
            <a:normAutofit fontScale="90000"/>
          </a:bodyPr>
          <a:lstStyle/>
          <a:p>
            <a:r>
              <a:rPr lang="en-US" dirty="0" smtClean="0"/>
              <a:t>FINDING SOUL TREASURE</a:t>
            </a:r>
            <a:endParaRPr lang="en-US" dirty="0"/>
          </a:p>
        </p:txBody>
      </p:sp>
      <p:sp>
        <p:nvSpPr>
          <p:cNvPr id="5" name="Oval 4"/>
          <p:cNvSpPr/>
          <p:nvPr/>
        </p:nvSpPr>
        <p:spPr>
          <a:xfrm>
            <a:off x="433493" y="3142827"/>
            <a:ext cx="6038663" cy="455168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spcCol="0" rtlCol="0" anchor="ctr"/>
          <a:lstStyle/>
          <a:p>
            <a:pPr algn="ctr"/>
            <a:r>
              <a:rPr lang="en-US" sz="5700" dirty="0">
                <a:solidFill>
                  <a:schemeClr val="accent2">
                    <a:lumMod val="50000"/>
                  </a:schemeClr>
                </a:solidFill>
              </a:rPr>
              <a:t>Significance</a:t>
            </a:r>
          </a:p>
          <a:p>
            <a:pPr algn="ctr"/>
            <a:r>
              <a:rPr lang="en-US" sz="5700" dirty="0">
                <a:solidFill>
                  <a:schemeClr val="accent2">
                    <a:lumMod val="50000"/>
                  </a:schemeClr>
                </a:solidFill>
              </a:rPr>
              <a:t>Perfection</a:t>
            </a:r>
          </a:p>
          <a:p>
            <a:pPr algn="ctr"/>
            <a:r>
              <a:rPr lang="en-US" sz="5700" dirty="0">
                <a:solidFill>
                  <a:schemeClr val="accent2">
                    <a:lumMod val="50000"/>
                  </a:schemeClr>
                </a:solidFill>
              </a:rPr>
              <a:t>Approval</a:t>
            </a:r>
          </a:p>
        </p:txBody>
      </p:sp>
      <p:cxnSp>
        <p:nvCxnSpPr>
          <p:cNvPr id="9" name="Straight Arrow Connector 8"/>
          <p:cNvCxnSpPr>
            <a:stCxn id="5" idx="6"/>
            <a:endCxn id="10" idx="1"/>
          </p:cNvCxnSpPr>
          <p:nvPr/>
        </p:nvCxnSpPr>
        <p:spPr>
          <a:xfrm>
            <a:off x="6472156" y="5418667"/>
            <a:ext cx="1020844" cy="0"/>
          </a:xfrm>
          <a:prstGeom prst="straightConnector1">
            <a:avLst/>
          </a:prstGeom>
          <a:ln>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7493000" y="4064000"/>
            <a:ext cx="4673600" cy="2709333"/>
          </a:xfrm>
          <a:prstGeom prst="rect">
            <a:avLst/>
          </a:prstGeom>
        </p:spPr>
        <p:txBody>
          <a:bodyPr vert="horz" lIns="130046" tIns="65023" rIns="130046" bIns="65023"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THROUGH THE GOSPEL</a:t>
            </a:r>
            <a:endParaRPr lang="en-US" dirty="0"/>
          </a:p>
        </p:txBody>
      </p:sp>
      <p:cxnSp>
        <p:nvCxnSpPr>
          <p:cNvPr id="11" name="Straight Arrow Connector 10"/>
          <p:cNvCxnSpPr/>
          <p:nvPr/>
        </p:nvCxnSpPr>
        <p:spPr>
          <a:xfrm>
            <a:off x="9626600" y="6157358"/>
            <a:ext cx="0" cy="1024766"/>
          </a:xfrm>
          <a:prstGeom prst="straightConnector1">
            <a:avLst/>
          </a:prstGeom>
          <a:ln>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7289800" y="6685679"/>
            <a:ext cx="4673600" cy="2709333"/>
          </a:xfrm>
          <a:prstGeom prst="rect">
            <a:avLst/>
          </a:prstGeom>
        </p:spPr>
        <p:txBody>
          <a:bodyPr vert="horz" lIns="130046" tIns="65023" rIns="130046" bIns="65023"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EXPERIENCING JESUS</a:t>
            </a:r>
            <a:endParaRPr lang="en-US" dirty="0"/>
          </a:p>
        </p:txBody>
      </p:sp>
    </p:spTree>
    <p:extLst>
      <p:ext uri="{BB962C8B-B14F-4D97-AF65-F5344CB8AC3E}">
        <p14:creationId xmlns:p14="http://schemas.microsoft.com/office/powerpoint/2010/main" val="2256308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925" y="390596"/>
            <a:ext cx="11991636" cy="1018257"/>
          </a:xfrm>
        </p:spPr>
        <p:txBody>
          <a:bodyPr>
            <a:normAutofit fontScale="90000"/>
          </a:bodyPr>
          <a:lstStyle/>
          <a:p>
            <a:r>
              <a:rPr lang="en-US" dirty="0" smtClean="0"/>
              <a:t>BEING A JESUS FOLLOWER </a:t>
            </a:r>
            <a:r>
              <a:rPr lang="en-US" sz="6000" dirty="0" smtClean="0"/>
              <a:t>(DYING TO SELF)</a:t>
            </a:r>
            <a:endParaRPr lang="en-US" sz="6000" dirty="0"/>
          </a:p>
        </p:txBody>
      </p:sp>
      <p:sp>
        <p:nvSpPr>
          <p:cNvPr id="3" name="Content Placeholder 2"/>
          <p:cNvSpPr>
            <a:spLocks noGrp="1"/>
          </p:cNvSpPr>
          <p:nvPr>
            <p:ph idx="1"/>
          </p:nvPr>
        </p:nvSpPr>
        <p:spPr>
          <a:xfrm>
            <a:off x="650240" y="1517227"/>
            <a:ext cx="11704320" cy="7694507"/>
          </a:xfrm>
        </p:spPr>
        <p:txBody>
          <a:bodyPr/>
          <a:lstStyle/>
          <a:p>
            <a:pPr marL="0" indent="0">
              <a:buNone/>
            </a:pPr>
            <a:endParaRPr lang="en-US" dirty="0" smtClean="0"/>
          </a:p>
          <a:p>
            <a:pPr marL="0" indent="0">
              <a:buNone/>
            </a:pPr>
            <a:r>
              <a:rPr lang="en-US" sz="2800" baseline="30000" dirty="0" smtClean="0">
                <a:latin typeface="Superclarendon"/>
              </a:rPr>
              <a:t>10</a:t>
            </a:r>
            <a:r>
              <a:rPr lang="en-US" dirty="0" smtClean="0"/>
              <a:t> that </a:t>
            </a:r>
            <a:r>
              <a:rPr lang="en-US" dirty="0" smtClean="0"/>
              <a:t>I may know him and the power of his resurrection, and may share his sufferings, becoming like him in his death, </a:t>
            </a:r>
            <a:r>
              <a:rPr lang="en-US" baseline="30000" dirty="0" smtClean="0"/>
              <a:t>11 </a:t>
            </a:r>
            <a:r>
              <a:rPr lang="en-US" dirty="0" smtClean="0">
                <a:solidFill>
                  <a:srgbClr val="FF0000"/>
                </a:solidFill>
              </a:rPr>
              <a:t>that by any means possible I may attain the resurrection from the dead</a:t>
            </a:r>
            <a:r>
              <a:rPr lang="en-US" dirty="0" smtClean="0"/>
              <a:t>.</a:t>
            </a:r>
          </a:p>
          <a:p>
            <a:pPr marL="0" indent="0">
              <a:buNone/>
            </a:pPr>
            <a:r>
              <a:rPr lang="en-US" dirty="0" smtClean="0"/>
              <a:t>Is Jesus our greatest treasure daily?</a:t>
            </a:r>
          </a:p>
          <a:p>
            <a:pPr marL="0" indent="0">
              <a:buNone/>
            </a:pPr>
            <a:r>
              <a:rPr lang="en-US" dirty="0" smtClean="0"/>
              <a:t>Are we sure we want to follow Jesus?</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9331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240" y="390596"/>
            <a:ext cx="11704320" cy="909884"/>
          </a:xfrm>
        </p:spPr>
        <p:txBody>
          <a:bodyPr>
            <a:normAutofit fontScale="90000"/>
          </a:bodyPr>
          <a:lstStyle/>
          <a:p>
            <a:r>
              <a:rPr lang="en-US" dirty="0" smtClean="0"/>
              <a:t>Philippians Chapter 3</a:t>
            </a:r>
            <a:endParaRPr lang="en-US" dirty="0"/>
          </a:p>
        </p:txBody>
      </p:sp>
      <p:sp>
        <p:nvSpPr>
          <p:cNvPr id="3" name="Content Placeholder 2"/>
          <p:cNvSpPr>
            <a:spLocks noGrp="1"/>
          </p:cNvSpPr>
          <p:nvPr>
            <p:ph idx="1"/>
          </p:nvPr>
        </p:nvSpPr>
        <p:spPr>
          <a:xfrm>
            <a:off x="650240" y="1192107"/>
            <a:ext cx="12029440" cy="8561493"/>
          </a:xfrm>
        </p:spPr>
        <p:txBody>
          <a:bodyPr>
            <a:normAutofit lnSpcReduction="10000"/>
          </a:bodyPr>
          <a:lstStyle/>
          <a:p>
            <a:pPr marL="0" indent="0" algn="just">
              <a:buNone/>
            </a:pPr>
            <a:r>
              <a:rPr lang="en-US" dirty="0"/>
              <a:t>Finally, my brothers,</a:t>
            </a:r>
            <a:r>
              <a:rPr lang="en-US" baseline="30000" dirty="0"/>
              <a:t> </a:t>
            </a:r>
            <a:r>
              <a:rPr lang="en-US" dirty="0"/>
              <a:t>rejoice in the Lord. To write the same things to you is no trouble to me and is safe for you.</a:t>
            </a:r>
          </a:p>
          <a:p>
            <a:pPr marL="0" indent="0" algn="just">
              <a:buNone/>
            </a:pPr>
            <a:r>
              <a:rPr lang="en-US" baseline="30000" dirty="0"/>
              <a:t>2 </a:t>
            </a:r>
            <a:r>
              <a:rPr lang="en-US" dirty="0"/>
              <a:t>Look out for the dogs, look out for the evildoers, look out for those who mutilate the flesh. </a:t>
            </a:r>
            <a:r>
              <a:rPr lang="en-US" baseline="30000" dirty="0"/>
              <a:t>3 </a:t>
            </a:r>
            <a:r>
              <a:rPr lang="en-US" dirty="0"/>
              <a:t>For </a:t>
            </a:r>
            <a:r>
              <a:rPr lang="en-US" dirty="0">
                <a:solidFill>
                  <a:srgbClr val="FF0000"/>
                </a:solidFill>
              </a:rPr>
              <a:t>we are the circumcision</a:t>
            </a:r>
            <a:r>
              <a:rPr lang="en-US" dirty="0"/>
              <a:t>, who worship by the Spirit of God</a:t>
            </a:r>
            <a:r>
              <a:rPr lang="en-US" baseline="30000" dirty="0"/>
              <a:t> </a:t>
            </a:r>
            <a:r>
              <a:rPr lang="en-US" dirty="0"/>
              <a:t>and glory in Christ Jesus and </a:t>
            </a:r>
            <a:r>
              <a:rPr lang="en-US" dirty="0">
                <a:solidFill>
                  <a:srgbClr val="FF0000"/>
                </a:solidFill>
              </a:rPr>
              <a:t>put no confidence in the flesh </a:t>
            </a:r>
            <a:r>
              <a:rPr lang="en-US" baseline="30000" dirty="0">
                <a:solidFill>
                  <a:srgbClr val="FF0000"/>
                </a:solidFill>
              </a:rPr>
              <a:t>4 </a:t>
            </a:r>
            <a:r>
              <a:rPr lang="en-US" dirty="0">
                <a:solidFill>
                  <a:srgbClr val="FF0000"/>
                </a:solidFill>
              </a:rPr>
              <a:t>though I myself have reason for confidence in the flesh also</a:t>
            </a:r>
            <a:r>
              <a:rPr lang="en-US" dirty="0"/>
              <a:t>. If anyone else thinks he has reason for confidence in the flesh, </a:t>
            </a:r>
            <a:r>
              <a:rPr lang="en-US" dirty="0">
                <a:solidFill>
                  <a:srgbClr val="FF0000"/>
                </a:solidFill>
              </a:rPr>
              <a:t>I have more</a:t>
            </a:r>
            <a:r>
              <a:rPr lang="en-US" dirty="0"/>
              <a:t>: </a:t>
            </a:r>
            <a:r>
              <a:rPr lang="en-US" baseline="30000" dirty="0"/>
              <a:t>5 </a:t>
            </a:r>
            <a:r>
              <a:rPr lang="en-US" u="sng" dirty="0"/>
              <a:t>circumcised on the eighth day, of the people of Israel, of the tribe of Benjamin, a Hebrew of Hebrews; as to the law, a Pharisee; </a:t>
            </a:r>
            <a:r>
              <a:rPr lang="en-US" u="sng" baseline="30000" dirty="0"/>
              <a:t>6 </a:t>
            </a:r>
            <a:r>
              <a:rPr lang="en-US" u="sng" dirty="0"/>
              <a:t>as to zeal, a persecutor of the church; as to righteousness under the law,</a:t>
            </a:r>
            <a:r>
              <a:rPr lang="en-US" u="sng" baseline="30000" dirty="0"/>
              <a:t> </a:t>
            </a:r>
            <a:r>
              <a:rPr lang="en-US" u="sng" dirty="0"/>
              <a:t>blameless. </a:t>
            </a:r>
          </a:p>
        </p:txBody>
      </p:sp>
    </p:spTree>
    <p:extLst>
      <p:ext uri="{BB962C8B-B14F-4D97-AF65-F5344CB8AC3E}">
        <p14:creationId xmlns:p14="http://schemas.microsoft.com/office/powerpoint/2010/main" val="841260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240" y="390596"/>
            <a:ext cx="11704320" cy="1343377"/>
          </a:xfrm>
        </p:spPr>
        <p:txBody>
          <a:bodyPr>
            <a:normAutofit/>
          </a:bodyPr>
          <a:lstStyle/>
          <a:p>
            <a:r>
              <a:rPr lang="en-US" dirty="0"/>
              <a:t>Philippians Chapter 3</a:t>
            </a:r>
          </a:p>
        </p:txBody>
      </p:sp>
      <p:sp>
        <p:nvSpPr>
          <p:cNvPr id="3" name="Content Placeholder 2"/>
          <p:cNvSpPr>
            <a:spLocks noGrp="1"/>
          </p:cNvSpPr>
          <p:nvPr>
            <p:ph idx="1"/>
          </p:nvPr>
        </p:nvSpPr>
        <p:spPr>
          <a:xfrm>
            <a:off x="558800" y="1810971"/>
            <a:ext cx="11921067" cy="7911253"/>
          </a:xfrm>
        </p:spPr>
        <p:txBody>
          <a:bodyPr>
            <a:normAutofit/>
          </a:bodyPr>
          <a:lstStyle/>
          <a:p>
            <a:pPr marL="0" indent="0" algn="just">
              <a:buNone/>
            </a:pPr>
            <a:r>
              <a:rPr lang="en-US" baseline="30000" dirty="0" smtClean="0"/>
              <a:t>7 </a:t>
            </a:r>
            <a:r>
              <a:rPr lang="en-US" dirty="0" smtClean="0"/>
              <a:t>But whatever gain I had, I counted as loss for the sake of Christ. </a:t>
            </a:r>
            <a:r>
              <a:rPr lang="en-US" baseline="30000" dirty="0" smtClean="0"/>
              <a:t>8 </a:t>
            </a:r>
            <a:r>
              <a:rPr lang="en-US" dirty="0" smtClean="0"/>
              <a:t>Indeed, </a:t>
            </a:r>
            <a:r>
              <a:rPr lang="en-US" dirty="0" smtClean="0">
                <a:solidFill>
                  <a:srgbClr val="FF0000"/>
                </a:solidFill>
              </a:rPr>
              <a:t>I count everything as loss because of the surpassing worth of knowing Christ Jesus my Lord</a:t>
            </a:r>
            <a:r>
              <a:rPr lang="en-US" dirty="0" smtClean="0"/>
              <a:t>. For his sake </a:t>
            </a:r>
            <a:r>
              <a:rPr lang="en-US" u="sng" dirty="0" smtClean="0"/>
              <a:t>I have suffered the loss of all things and count them as rubbish, in order that I may gain Christ</a:t>
            </a:r>
            <a:r>
              <a:rPr lang="en-US" u="sng" baseline="30000" dirty="0" smtClean="0"/>
              <a:t>9 </a:t>
            </a:r>
            <a:r>
              <a:rPr lang="en-US" u="sng" dirty="0" smtClean="0"/>
              <a:t>and be found in him, not having a righteousness of my own that comes from the law, but that which comes through faith in Christ, the righteousness from God that depends on faith</a:t>
            </a:r>
            <a:r>
              <a:rPr lang="en-US" dirty="0" smtClean="0"/>
              <a:t>— </a:t>
            </a:r>
            <a:r>
              <a:rPr lang="en-US" baseline="30000" dirty="0" smtClean="0"/>
              <a:t>10 </a:t>
            </a:r>
            <a:r>
              <a:rPr lang="en-US" dirty="0" smtClean="0"/>
              <a:t>that I may know him and the power of his resurrection, and may share his sufferings, becoming like him in his death, </a:t>
            </a:r>
            <a:r>
              <a:rPr lang="en-US" baseline="30000" dirty="0" smtClean="0"/>
              <a:t>11 </a:t>
            </a:r>
            <a:r>
              <a:rPr lang="en-US" dirty="0" smtClean="0"/>
              <a:t>that by any means possible I may attain the resurrection from the dead.</a:t>
            </a:r>
          </a:p>
          <a:p>
            <a:pPr marL="0" indent="0">
              <a:buNone/>
            </a:pPr>
            <a:endParaRPr lang="en-US" dirty="0"/>
          </a:p>
        </p:txBody>
      </p:sp>
    </p:spTree>
    <p:extLst>
      <p:ext uri="{BB962C8B-B14F-4D97-AF65-F5344CB8AC3E}">
        <p14:creationId xmlns:p14="http://schemas.microsoft.com/office/powerpoint/2010/main" val="2484769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AMBITION</a:t>
            </a:r>
            <a:endParaRPr lang="en-US" b="1" dirty="0"/>
          </a:p>
        </p:txBody>
      </p:sp>
      <p:sp>
        <p:nvSpPr>
          <p:cNvPr id="3" name="Content Placeholder 2"/>
          <p:cNvSpPr>
            <a:spLocks noGrp="1"/>
          </p:cNvSpPr>
          <p:nvPr>
            <p:ph idx="1"/>
          </p:nvPr>
        </p:nvSpPr>
        <p:spPr>
          <a:xfrm>
            <a:off x="650240" y="1950720"/>
            <a:ext cx="11704320" cy="7586133"/>
          </a:xfrm>
        </p:spPr>
        <p:txBody>
          <a:bodyPr>
            <a:normAutofit/>
          </a:bodyPr>
          <a:lstStyle/>
          <a:p>
            <a:pPr marL="731509" indent="-731509">
              <a:buAutoNum type="alphaLcPeriod"/>
            </a:pPr>
            <a:endParaRPr lang="en-US" b="1" dirty="0"/>
          </a:p>
          <a:p>
            <a:pPr marL="731509" indent="-731509">
              <a:buAutoNum type="alphaLcPeriod"/>
            </a:pPr>
            <a:endParaRPr lang="en-US" sz="4000" b="1" dirty="0" smtClean="0"/>
          </a:p>
          <a:p>
            <a:pPr marL="731509" indent="-731509">
              <a:buAutoNum type="alphaLcPeriod"/>
            </a:pPr>
            <a:endParaRPr lang="en-US" sz="4000" b="1" dirty="0" smtClean="0"/>
          </a:p>
          <a:p>
            <a:pPr marL="742950" indent="-742950">
              <a:buFont typeface="+mj-lt"/>
              <a:buAutoNum type="alphaLcParenR"/>
            </a:pPr>
            <a:r>
              <a:rPr lang="en-US" sz="4000" b="1" dirty="0" smtClean="0"/>
              <a:t>Unraveling </a:t>
            </a:r>
            <a:r>
              <a:rPr lang="en-US" sz="4000" b="1" dirty="0"/>
              <a:t>the heart of Worldly </a:t>
            </a:r>
            <a:r>
              <a:rPr lang="en-US" sz="4000" b="1" dirty="0" smtClean="0"/>
              <a:t>Ambition</a:t>
            </a:r>
          </a:p>
          <a:p>
            <a:pPr marL="742950" indent="-742950">
              <a:buFont typeface="+mj-lt"/>
              <a:buAutoNum type="alphaLcParenR"/>
            </a:pPr>
            <a:r>
              <a:rPr lang="en-US" sz="4000" b="1" dirty="0" smtClean="0"/>
              <a:t>Finding </a:t>
            </a:r>
            <a:r>
              <a:rPr lang="en-US" sz="4000" b="1" dirty="0"/>
              <a:t>Soul </a:t>
            </a:r>
            <a:r>
              <a:rPr lang="en-US" sz="4000" b="1" dirty="0" smtClean="0"/>
              <a:t>Treasure</a:t>
            </a:r>
          </a:p>
          <a:p>
            <a:pPr marL="742950" indent="-742950">
              <a:buFont typeface="+mj-lt"/>
              <a:buAutoNum type="alphaLcParenR"/>
            </a:pPr>
            <a:r>
              <a:rPr lang="en-US" sz="4000" b="1" dirty="0" smtClean="0"/>
              <a:t>Being </a:t>
            </a:r>
            <a:r>
              <a:rPr lang="en-US" sz="4000" b="1" dirty="0"/>
              <a:t>a Jesus Follower </a:t>
            </a:r>
            <a:r>
              <a:rPr lang="en-US" sz="4000" b="1" dirty="0" smtClean="0"/>
              <a:t>(Dying to</a:t>
            </a:r>
            <a:endParaRPr lang="en-US" sz="4000" b="1" dirty="0"/>
          </a:p>
          <a:p>
            <a:pPr marL="0" indent="0">
              <a:buNone/>
            </a:pPr>
            <a:r>
              <a:rPr lang="en-US" sz="4000" b="1" dirty="0"/>
              <a:t>    Self)</a:t>
            </a:r>
          </a:p>
          <a:p>
            <a:pPr marL="731509" indent="-731509">
              <a:buAutoNum type="alphaLcPeriod"/>
            </a:pPr>
            <a:endParaRPr lang="en-US" b="1" dirty="0" smtClean="0"/>
          </a:p>
          <a:p>
            <a:pPr marL="731509" indent="-731509">
              <a:buAutoNum type="alphaLcPeriod"/>
            </a:pPr>
            <a:endParaRPr lang="en-US" b="1" dirty="0"/>
          </a:p>
          <a:p>
            <a:pPr marL="731509" indent="-731509">
              <a:buAutoNum type="alphaLcPeriod"/>
            </a:pPr>
            <a:endParaRPr lang="en-US" b="1" dirty="0" smtClean="0"/>
          </a:p>
          <a:p>
            <a:pPr marL="731509" indent="-731509">
              <a:buAutoNum type="alphaLcPeriod"/>
            </a:pPr>
            <a:endParaRPr lang="en-US" b="1" dirty="0"/>
          </a:p>
          <a:p>
            <a:pPr marL="731509" indent="-731509">
              <a:buAutoNum type="alphaLcPeriod"/>
            </a:pPr>
            <a:endParaRPr lang="en-US" b="1" dirty="0" smtClean="0"/>
          </a:p>
        </p:txBody>
      </p:sp>
    </p:spTree>
    <p:extLst>
      <p:ext uri="{BB962C8B-B14F-4D97-AF65-F5344CB8AC3E}">
        <p14:creationId xmlns:p14="http://schemas.microsoft.com/office/powerpoint/2010/main" val="415634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240" y="390596"/>
            <a:ext cx="11704320" cy="2318737"/>
          </a:xfrm>
        </p:spPr>
        <p:txBody>
          <a:bodyPr>
            <a:normAutofit/>
          </a:bodyPr>
          <a:lstStyle/>
          <a:p>
            <a:r>
              <a:rPr lang="en-US" sz="6600" dirty="0" smtClean="0"/>
              <a:t>AT THE HEART OF WORLDLY AMBITION</a:t>
            </a:r>
            <a:endParaRPr lang="en-US" sz="6600" dirty="0"/>
          </a:p>
        </p:txBody>
      </p:sp>
      <p:sp>
        <p:nvSpPr>
          <p:cNvPr id="3" name="Content Placeholder 2"/>
          <p:cNvSpPr>
            <a:spLocks noGrp="1"/>
          </p:cNvSpPr>
          <p:nvPr>
            <p:ph idx="1"/>
          </p:nvPr>
        </p:nvSpPr>
        <p:spPr/>
        <p:txBody>
          <a:bodyPr>
            <a:normAutofit/>
          </a:bodyPr>
          <a:lstStyle/>
          <a:p>
            <a:pPr marL="0" indent="0" algn="just">
              <a:buNone/>
            </a:pPr>
            <a:r>
              <a:rPr lang="en-US" dirty="0" smtClean="0"/>
              <a:t>Finally, my brothers,</a:t>
            </a:r>
            <a:r>
              <a:rPr lang="en-US" baseline="30000" dirty="0" smtClean="0"/>
              <a:t> </a:t>
            </a:r>
            <a:r>
              <a:rPr lang="en-US" dirty="0" smtClean="0"/>
              <a:t>rejoice in the Lord. To write the same things to you is no trouble to me and is safe for you.</a:t>
            </a:r>
          </a:p>
          <a:p>
            <a:pPr marL="0" indent="0" algn="just">
              <a:buNone/>
            </a:pPr>
            <a:r>
              <a:rPr lang="en-US" baseline="30000" dirty="0" smtClean="0"/>
              <a:t>2 </a:t>
            </a:r>
            <a:r>
              <a:rPr lang="en-US" dirty="0" smtClean="0"/>
              <a:t>Look out for the dogs, look out for the evildoers, look out for those who mutilate the flesh. </a:t>
            </a:r>
            <a:r>
              <a:rPr lang="en-US" baseline="30000" dirty="0" smtClean="0"/>
              <a:t>3 </a:t>
            </a:r>
            <a:r>
              <a:rPr lang="en-US" dirty="0" smtClean="0"/>
              <a:t>For </a:t>
            </a:r>
            <a:r>
              <a:rPr lang="en-US" dirty="0" smtClean="0">
                <a:solidFill>
                  <a:srgbClr val="FF0000"/>
                </a:solidFill>
              </a:rPr>
              <a:t>we are the circumcision</a:t>
            </a:r>
            <a:r>
              <a:rPr lang="en-US" dirty="0" smtClean="0"/>
              <a:t>, who worship by the Spirit of God</a:t>
            </a:r>
            <a:r>
              <a:rPr lang="en-US" baseline="30000" dirty="0" smtClean="0"/>
              <a:t> </a:t>
            </a:r>
            <a:r>
              <a:rPr lang="en-US" dirty="0" smtClean="0"/>
              <a:t>and glory in Christ Jesus and </a:t>
            </a:r>
            <a:r>
              <a:rPr lang="en-US" dirty="0" smtClean="0">
                <a:solidFill>
                  <a:srgbClr val="FF0000"/>
                </a:solidFill>
              </a:rPr>
              <a:t>put no confidence in the flesh</a:t>
            </a:r>
            <a:endParaRPr lang="en-US" dirty="0"/>
          </a:p>
        </p:txBody>
      </p:sp>
    </p:spTree>
    <p:extLst>
      <p:ext uri="{BB962C8B-B14F-4D97-AF65-F5344CB8AC3E}">
        <p14:creationId xmlns:p14="http://schemas.microsoft.com/office/powerpoint/2010/main" val="4100259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240" y="390596"/>
            <a:ext cx="11704320" cy="1438204"/>
          </a:xfrm>
        </p:spPr>
        <p:txBody>
          <a:bodyPr>
            <a:noAutofit/>
          </a:bodyPr>
          <a:lstStyle/>
          <a:p>
            <a:endParaRPr lang="en-US" sz="6000" dirty="0"/>
          </a:p>
        </p:txBody>
      </p:sp>
      <p:sp>
        <p:nvSpPr>
          <p:cNvPr id="3" name="Content Placeholder 2"/>
          <p:cNvSpPr>
            <a:spLocks noGrp="1"/>
          </p:cNvSpPr>
          <p:nvPr>
            <p:ph idx="1"/>
          </p:nvPr>
        </p:nvSpPr>
        <p:spPr>
          <a:xfrm>
            <a:off x="635000" y="975360"/>
            <a:ext cx="12029440" cy="8778240"/>
          </a:xfrm>
        </p:spPr>
        <p:txBody>
          <a:bodyPr>
            <a:normAutofit fontScale="92500"/>
          </a:bodyPr>
          <a:lstStyle/>
          <a:p>
            <a:pPr marL="0" indent="0" algn="just">
              <a:buNone/>
            </a:pPr>
            <a:r>
              <a:rPr lang="en-US" dirty="0" smtClean="0"/>
              <a:t>Genesis </a:t>
            </a:r>
            <a:r>
              <a:rPr lang="en-US" dirty="0"/>
              <a:t>Chapter 17</a:t>
            </a:r>
          </a:p>
          <a:p>
            <a:pPr marL="0" indent="0" algn="just">
              <a:buNone/>
            </a:pPr>
            <a:r>
              <a:rPr lang="en-US" dirty="0"/>
              <a:t>When Abram was ninety-nine years old, the </a:t>
            </a:r>
            <a:r>
              <a:rPr lang="en-US" cap="small" dirty="0"/>
              <a:t>Lord</a:t>
            </a:r>
            <a:r>
              <a:rPr lang="en-US" dirty="0"/>
              <a:t> appeared to him and said, “I am God </a:t>
            </a:r>
            <a:r>
              <a:rPr lang="en-US" dirty="0" smtClean="0"/>
              <a:t>Almighty;</a:t>
            </a:r>
            <a:r>
              <a:rPr lang="en-US" dirty="0"/>
              <a:t> </a:t>
            </a:r>
            <a:r>
              <a:rPr lang="en-US" dirty="0">
                <a:solidFill>
                  <a:srgbClr val="FF0000"/>
                </a:solidFill>
              </a:rPr>
              <a:t>walk before me faithfully and be blameless. </a:t>
            </a:r>
            <a:r>
              <a:rPr lang="en-US" baseline="30000" dirty="0">
                <a:solidFill>
                  <a:srgbClr val="FF0000"/>
                </a:solidFill>
              </a:rPr>
              <a:t>2 </a:t>
            </a:r>
            <a:r>
              <a:rPr lang="en-US" dirty="0">
                <a:solidFill>
                  <a:srgbClr val="FF0000"/>
                </a:solidFill>
              </a:rPr>
              <a:t>Then I will make my covenant between me and you and will greatly increase your numbers</a:t>
            </a:r>
            <a:r>
              <a:rPr lang="en-US" dirty="0" smtClean="0">
                <a:solidFill>
                  <a:srgbClr val="FF0000"/>
                </a:solidFill>
              </a:rPr>
              <a:t>.” </a:t>
            </a:r>
            <a:r>
              <a:rPr lang="en-US" baseline="30000" dirty="0" smtClean="0"/>
              <a:t>3</a:t>
            </a:r>
            <a:r>
              <a:rPr lang="en-US" baseline="30000" dirty="0"/>
              <a:t> </a:t>
            </a:r>
            <a:r>
              <a:rPr lang="en-US" dirty="0"/>
              <a:t>Abram fell facedown, and God said to him, </a:t>
            </a:r>
            <a:r>
              <a:rPr lang="en-US" baseline="30000" dirty="0"/>
              <a:t>4 </a:t>
            </a:r>
            <a:r>
              <a:rPr lang="en-US" dirty="0"/>
              <a:t>“As for me, this is my covenant with </a:t>
            </a:r>
            <a:r>
              <a:rPr lang="en-US" dirty="0" smtClean="0"/>
              <a:t>you: You </a:t>
            </a:r>
            <a:r>
              <a:rPr lang="en-US" dirty="0"/>
              <a:t>will be the father of many nations. </a:t>
            </a:r>
            <a:r>
              <a:rPr lang="en-US" baseline="30000" dirty="0"/>
              <a:t>5 </a:t>
            </a:r>
            <a:r>
              <a:rPr lang="en-US" dirty="0"/>
              <a:t>No longer will you be called Abram; your name will be Abraham</a:t>
            </a:r>
            <a:r>
              <a:rPr lang="en-US" dirty="0" smtClean="0"/>
              <a:t>,</a:t>
            </a:r>
            <a:r>
              <a:rPr lang="en-US" dirty="0"/>
              <a:t> for I have made you a father of many nations. </a:t>
            </a:r>
            <a:r>
              <a:rPr lang="en-US" baseline="30000" dirty="0"/>
              <a:t>6 </a:t>
            </a:r>
            <a:r>
              <a:rPr lang="en-US" dirty="0"/>
              <a:t>I will make you very fruitful; I will make nations of you, and kings will come from you. </a:t>
            </a:r>
            <a:r>
              <a:rPr lang="en-US" baseline="30000" dirty="0"/>
              <a:t>7 </a:t>
            </a:r>
            <a:r>
              <a:rPr lang="en-US" dirty="0"/>
              <a:t>I will establish my covenant as an everlasting covenant between me and you and your descendants after you for the generations to come, to be your God and the God of your descendants after you. </a:t>
            </a:r>
            <a:endParaRPr lang="en-US" dirty="0" smtClean="0"/>
          </a:p>
        </p:txBody>
      </p:sp>
    </p:spTree>
    <p:extLst>
      <p:ext uri="{BB962C8B-B14F-4D97-AF65-F5344CB8AC3E}">
        <p14:creationId xmlns:p14="http://schemas.microsoft.com/office/powerpoint/2010/main" val="3650716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50240" y="1600200"/>
            <a:ext cx="11704320" cy="7936653"/>
          </a:xfrm>
        </p:spPr>
        <p:txBody>
          <a:bodyPr>
            <a:normAutofit lnSpcReduction="10000"/>
          </a:bodyPr>
          <a:lstStyle/>
          <a:p>
            <a:pPr marL="0" indent="0" algn="just">
              <a:buNone/>
            </a:pPr>
            <a:r>
              <a:rPr lang="en-US" baseline="30000" dirty="0"/>
              <a:t>8 </a:t>
            </a:r>
            <a:r>
              <a:rPr lang="en-US" dirty="0"/>
              <a:t>The whole land of Canaan, where you now reside as a foreigner, I will give as an everlasting possession to you and your descendants after you; and I will be their God</a:t>
            </a:r>
            <a:r>
              <a:rPr lang="en-US" dirty="0" smtClean="0"/>
              <a:t>.” </a:t>
            </a:r>
            <a:r>
              <a:rPr lang="en-US" baseline="30000" dirty="0" smtClean="0"/>
              <a:t>9 </a:t>
            </a:r>
            <a:r>
              <a:rPr lang="en-US" dirty="0" smtClean="0"/>
              <a:t>Then God said to Abraham, “As for you, you must keep my covenant, you and your descendants after you for the generations to come. </a:t>
            </a:r>
            <a:r>
              <a:rPr lang="en-US" baseline="30000" dirty="0" smtClean="0"/>
              <a:t>10 </a:t>
            </a:r>
            <a:r>
              <a:rPr lang="en-US" dirty="0" smtClean="0"/>
              <a:t>This is my covenant with you and your descendants after you, the covenant you are to keep: </a:t>
            </a:r>
            <a:r>
              <a:rPr lang="en-US" dirty="0" smtClean="0">
                <a:solidFill>
                  <a:srgbClr val="FF0000"/>
                </a:solidFill>
              </a:rPr>
              <a:t>Every male among you shall be circumcised. </a:t>
            </a:r>
            <a:r>
              <a:rPr lang="en-US" baseline="30000" dirty="0" smtClean="0">
                <a:solidFill>
                  <a:srgbClr val="FF0000"/>
                </a:solidFill>
              </a:rPr>
              <a:t>11 </a:t>
            </a:r>
            <a:r>
              <a:rPr lang="en-US" dirty="0" smtClean="0">
                <a:solidFill>
                  <a:srgbClr val="FF0000"/>
                </a:solidFill>
              </a:rPr>
              <a:t>You are to undergo circumcision, and it will be the sign of the covenant between me and you. </a:t>
            </a:r>
            <a:r>
              <a:rPr lang="en-US" baseline="30000" dirty="0" smtClean="0">
                <a:solidFill>
                  <a:srgbClr val="FF0000"/>
                </a:solidFill>
              </a:rPr>
              <a:t>12 </a:t>
            </a:r>
            <a:r>
              <a:rPr lang="en-US" dirty="0" smtClean="0">
                <a:solidFill>
                  <a:srgbClr val="FF0000"/>
                </a:solidFill>
              </a:rPr>
              <a:t>For the generations to come every male among you who is eight days old must be circumcised, including those born in your household or bought with money from a foreigner—those who are not your offspring. </a:t>
            </a:r>
          </a:p>
          <a:p>
            <a:endParaRPr lang="en-US" dirty="0"/>
          </a:p>
        </p:txBody>
      </p:sp>
    </p:spTree>
    <p:extLst>
      <p:ext uri="{BB962C8B-B14F-4D97-AF65-F5344CB8AC3E}">
        <p14:creationId xmlns:p14="http://schemas.microsoft.com/office/powerpoint/2010/main" val="3574443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THE HEART OF WORDLY AMBITION</a:t>
            </a:r>
            <a:endParaRPr lang="en-US" dirty="0"/>
          </a:p>
        </p:txBody>
      </p:sp>
      <p:sp>
        <p:nvSpPr>
          <p:cNvPr id="3" name="Content Placeholder 2"/>
          <p:cNvSpPr>
            <a:spLocks noGrp="1"/>
          </p:cNvSpPr>
          <p:nvPr>
            <p:ph idx="1"/>
          </p:nvPr>
        </p:nvSpPr>
        <p:spPr>
          <a:xfrm>
            <a:off x="650240" y="2059093"/>
            <a:ext cx="11704320" cy="7044267"/>
          </a:xfrm>
        </p:spPr>
        <p:txBody>
          <a:bodyPr/>
          <a:lstStyle/>
          <a:p>
            <a:pPr marL="0" indent="0">
              <a:buNone/>
            </a:pPr>
            <a:r>
              <a:rPr lang="en-US" b="1" dirty="0" smtClean="0"/>
              <a:t>God creates a covenant with two sides:</a:t>
            </a:r>
          </a:p>
          <a:p>
            <a:pPr marL="731509" indent="-731509">
              <a:buAutoNum type="alphaLcPeriod"/>
            </a:pPr>
            <a:r>
              <a:rPr lang="en-US" dirty="0" smtClean="0"/>
              <a:t>Abraham was to walk faithfully and blamelessly</a:t>
            </a:r>
          </a:p>
          <a:p>
            <a:pPr marL="731509" indent="-731509">
              <a:buAutoNum type="alphaLcPeriod"/>
            </a:pPr>
            <a:r>
              <a:rPr lang="en-US" dirty="0" smtClean="0"/>
              <a:t>God would be his God and his future generations God forever.</a:t>
            </a:r>
          </a:p>
          <a:p>
            <a:pPr marL="731509" indent="-731509">
              <a:buAutoNum type="alphaLcPeriod"/>
            </a:pPr>
            <a:endParaRPr lang="en-US" dirty="0"/>
          </a:p>
          <a:p>
            <a:pPr marL="0" indent="0">
              <a:buNone/>
            </a:pPr>
            <a:r>
              <a:rPr lang="en-US" dirty="0" smtClean="0"/>
              <a:t>Keeping the Abrahamic Covenant was one sided!</a:t>
            </a:r>
            <a:endParaRPr lang="en-US" dirty="0"/>
          </a:p>
        </p:txBody>
      </p:sp>
    </p:spTree>
    <p:extLst>
      <p:ext uri="{BB962C8B-B14F-4D97-AF65-F5344CB8AC3E}">
        <p14:creationId xmlns:p14="http://schemas.microsoft.com/office/powerpoint/2010/main" val="29970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240" y="390596"/>
            <a:ext cx="12029440" cy="1625600"/>
          </a:xfrm>
        </p:spPr>
        <p:txBody>
          <a:bodyPr>
            <a:normAutofit fontScale="90000"/>
          </a:bodyPr>
          <a:lstStyle/>
          <a:p>
            <a:r>
              <a:rPr lang="en-US" dirty="0" smtClean="0"/>
              <a:t>AT THE HEART OF WORLDLY AMBITION</a:t>
            </a:r>
            <a:endParaRPr lang="en-US" dirty="0"/>
          </a:p>
        </p:txBody>
      </p:sp>
      <p:sp>
        <p:nvSpPr>
          <p:cNvPr id="3" name="Content Placeholder 2"/>
          <p:cNvSpPr>
            <a:spLocks noGrp="1"/>
          </p:cNvSpPr>
          <p:nvPr>
            <p:ph idx="1"/>
          </p:nvPr>
        </p:nvSpPr>
        <p:spPr>
          <a:xfrm>
            <a:off x="650240" y="2275840"/>
            <a:ext cx="11704320" cy="7044267"/>
          </a:xfrm>
        </p:spPr>
        <p:txBody>
          <a:bodyPr/>
          <a:lstStyle/>
          <a:p>
            <a:pPr marL="0" indent="0">
              <a:buNone/>
            </a:pPr>
            <a:r>
              <a:rPr lang="en-US" b="1" dirty="0" smtClean="0"/>
              <a:t>To be God’s friend you need:</a:t>
            </a:r>
          </a:p>
          <a:p>
            <a:pPr marL="0" indent="0">
              <a:buNone/>
            </a:pPr>
            <a:r>
              <a:rPr lang="en-US" b="1" dirty="0" smtClean="0"/>
              <a:t>i)  SIGNIFICANCE</a:t>
            </a:r>
          </a:p>
          <a:p>
            <a:pPr marL="0" indent="0">
              <a:buNone/>
            </a:pPr>
            <a:r>
              <a:rPr lang="en-US" b="1" dirty="0" smtClean="0"/>
              <a:t>ii) PERFECTNESS/COMPLETENESS</a:t>
            </a:r>
          </a:p>
          <a:p>
            <a:pPr marL="0" indent="0">
              <a:buNone/>
            </a:pPr>
            <a:r>
              <a:rPr lang="en-US" b="1" dirty="0" smtClean="0"/>
              <a:t>iii) APPROVAL</a:t>
            </a:r>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355778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60</TotalTime>
  <Words>320</Words>
  <Application>Microsoft Office PowerPoint</Application>
  <PresentationFormat>Custom</PresentationFormat>
  <Paragraphs>71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Black</vt:lpstr>
      <vt:lpstr>AMBITION </vt:lpstr>
      <vt:lpstr>Philippians Chapter 3</vt:lpstr>
      <vt:lpstr>Philippians Chapter 3</vt:lpstr>
      <vt:lpstr>AMBITION</vt:lpstr>
      <vt:lpstr>AT THE HEART OF WORLDLY AMBITION</vt:lpstr>
      <vt:lpstr>PowerPoint Presentation</vt:lpstr>
      <vt:lpstr>PowerPoint Presentation</vt:lpstr>
      <vt:lpstr>AT THE HEART OF WORDLY AMBITION</vt:lpstr>
      <vt:lpstr>AT THE HEART OF WORLDLY AMBITION</vt:lpstr>
      <vt:lpstr>AT THE HEART OF WORLDLY AMBITION</vt:lpstr>
      <vt:lpstr>AT THE HEART OF WORLDLY AMBITION  </vt:lpstr>
      <vt:lpstr>FINDING SOUL TREASURE</vt:lpstr>
      <vt:lpstr>FINDING SOUL TREASURE</vt:lpstr>
      <vt:lpstr>PowerPoint Presentation</vt:lpstr>
      <vt:lpstr>FINDING SOUL TREASURE</vt:lpstr>
      <vt:lpstr>FINDING SOUL TREASURE</vt:lpstr>
      <vt:lpstr>BEING A JESUS FOLLOWER (DYING TO SELF)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10</cp:revision>
  <dcterms:modified xsi:type="dcterms:W3CDTF">2015-03-28T09:02:43Z</dcterms:modified>
</cp:coreProperties>
</file>