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</p:sldIdLst>
  <p:sldSz cx="13004800" cy="9753600"/>
  <p:notesSz cx="6858000" cy="9144000"/>
  <p:defaultTextStyle>
    <a:lvl1pPr algn="ctr" defTabSz="584200">
      <a:defRPr sz="3600">
        <a:latin typeface="Helvetica Light"/>
        <a:ea typeface="Helvetica Light"/>
        <a:cs typeface="Helvetica Light"/>
        <a:sym typeface="Helvetica Light"/>
      </a:defRPr>
    </a:lvl1pPr>
    <a:lvl2pPr algn="ctr" defTabSz="584200">
      <a:defRPr sz="3600">
        <a:latin typeface="Helvetica Light"/>
        <a:ea typeface="Helvetica Light"/>
        <a:cs typeface="Helvetica Light"/>
        <a:sym typeface="Helvetica Light"/>
      </a:defRPr>
    </a:lvl2pPr>
    <a:lvl3pPr algn="ctr" defTabSz="584200">
      <a:defRPr sz="3600">
        <a:latin typeface="Helvetica Light"/>
        <a:ea typeface="Helvetica Light"/>
        <a:cs typeface="Helvetica Light"/>
        <a:sym typeface="Helvetica Light"/>
      </a:defRPr>
    </a:lvl3pPr>
    <a:lvl4pPr algn="ctr" defTabSz="584200">
      <a:defRPr sz="3600">
        <a:latin typeface="Helvetica Light"/>
        <a:ea typeface="Helvetica Light"/>
        <a:cs typeface="Helvetica Light"/>
        <a:sym typeface="Helvetica Light"/>
      </a:defRPr>
    </a:lvl4pPr>
    <a:lvl5pPr algn="ctr" defTabSz="584200">
      <a:defRPr sz="3600">
        <a:latin typeface="Helvetica Light"/>
        <a:ea typeface="Helvetica Light"/>
        <a:cs typeface="Helvetica Light"/>
        <a:sym typeface="Helvetica Light"/>
      </a:defRPr>
    </a:lvl5pPr>
    <a:lvl6pPr algn="ctr" defTabSz="584200">
      <a:defRPr sz="3600">
        <a:latin typeface="Helvetica Light"/>
        <a:ea typeface="Helvetica Light"/>
        <a:cs typeface="Helvetica Light"/>
        <a:sym typeface="Helvetica Light"/>
      </a:defRPr>
    </a:lvl6pPr>
    <a:lvl7pPr algn="ctr" defTabSz="584200">
      <a:defRPr sz="3600">
        <a:latin typeface="Helvetica Light"/>
        <a:ea typeface="Helvetica Light"/>
        <a:cs typeface="Helvetica Light"/>
        <a:sym typeface="Helvetica Light"/>
      </a:defRPr>
    </a:lvl7pPr>
    <a:lvl8pPr algn="ctr" defTabSz="584200">
      <a:defRPr sz="3600">
        <a:latin typeface="Helvetica Light"/>
        <a:ea typeface="Helvetica Light"/>
        <a:cs typeface="Helvetica Light"/>
        <a:sym typeface="Helvetica Light"/>
      </a:defRPr>
    </a:lvl8pPr>
    <a:lvl9pPr algn="ctr" defTabSz="584200">
      <a:defRPr sz="3600">
        <a:latin typeface="Helvetica Light"/>
        <a:ea typeface="Helvetica Light"/>
        <a:cs typeface="Helvetica Light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08B16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747C1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3600">
                <a:solidFill>
                  <a:srgbClr val="000000"/>
                </a:solidFill>
              </a:defRPr>
            </a:lvl2pPr>
            <a:lvl3pPr>
              <a:defRPr sz="3600">
                <a:solidFill>
                  <a:srgbClr val="000000"/>
                </a:solidFill>
              </a:defRPr>
            </a:lvl3pPr>
            <a:lvl4pPr>
              <a:defRPr sz="3600">
                <a:solidFill>
                  <a:srgbClr val="000000"/>
                </a:solidFill>
              </a:defRPr>
            </a:lvl4pPr>
            <a:lvl5pPr>
              <a:defRPr sz="36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3600">
                <a:solidFill>
                  <a:srgbClr val="000000"/>
                </a:solidFill>
              </a:defRPr>
            </a:lvl2pPr>
            <a:lvl3pPr>
              <a:defRPr sz="3600">
                <a:solidFill>
                  <a:srgbClr val="000000"/>
                </a:solidFill>
              </a:defRPr>
            </a:lvl3pPr>
            <a:lvl4pPr>
              <a:defRPr sz="3600">
                <a:solidFill>
                  <a:srgbClr val="000000"/>
                </a:solidFill>
              </a:defRPr>
            </a:lvl4pPr>
            <a:lvl5pPr>
              <a:defRPr sz="36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667500"/>
            <a:ext cx="10464800" cy="1524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952500" y="0"/>
            <a:ext cx="11099800" cy="2667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452955"/>
            <a:ext cx="5334000" cy="65621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14044"/>
            <a:ext cx="11099800" cy="2238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452955"/>
            <a:ext cx="11099800" cy="6562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algn="ctr" defTabSz="584200">
        <a:defRPr sz="80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2.jpeg"/><Relationship Id="rId3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64FDD0DD-1D10-4714-8645-91BFA46B9409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5477" y="822772"/>
            <a:ext cx="9454573" cy="71020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249438" y="725639"/>
            <a:ext cx="12585291" cy="885323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We did not kill Jesus</a:t>
            </a:r>
            <a:br>
              <a:rPr sz="6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6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6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God sacrificed Jesus to save us.</a:t>
            </a:r>
            <a:br>
              <a:rPr sz="6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6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1270000" y="1950153"/>
            <a:ext cx="10464800" cy="5691725"/>
          </a:xfrm>
          <a:prstGeom prst="rect">
            <a:avLst/>
          </a:prstGeom>
        </p:spPr>
        <p:txBody>
          <a:bodyPr/>
          <a:lstStyle/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Philippians 2:8</a:t>
            </a:r>
            <a:endParaRPr b="1" sz="5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endParaRPr b="1" sz="5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8 And being found in appearance as a man,</a:t>
            </a:r>
            <a:endParaRPr b="1" sz="5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he humbled himself</a:t>
            </a:r>
            <a:endParaRPr b="1" sz="5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by becoming obedient to death—</a:t>
            </a:r>
            <a:endParaRPr b="1" sz="5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79729">
              <a:defRPr sz="1800">
                <a:solidFill>
                  <a:srgbClr val="000000"/>
                </a:solidFill>
              </a:defRPr>
            </a:pPr>
            <a:r>
              <a:rPr b="1" sz="5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even death on a cross!</a:t>
            </a:r>
          </a:p>
        </p:txBody>
      </p:sp>
      <p:pic>
        <p:nvPicPr>
          <p:cNvPr id="70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0" y="469513"/>
            <a:ext cx="13004800" cy="895162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Judas betrayed Jesus!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the Jewish priests accused him falsely.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Pilate sentenced him to death even though he was innocent.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the crowd bayed for his blood.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the soldiers nailed him to the cross.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Yes, we are sinners and need a saviour.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But the death of a perfect, sinless Jesus was brought about by the wrath of a holy God.</a:t>
            </a:r>
            <a:br>
              <a:rPr b="1" sz="3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7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9157860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 </a:t>
            </a: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WHY? </a:t>
            </a:r>
            <a:b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WHY DID GOD SACRIFICE HIS SON JESUS?</a:t>
            </a:r>
          </a:p>
        </p:txBody>
      </p:sp>
      <p:pic>
        <p:nvPicPr>
          <p:cNvPr id="7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1) HE LOVES US!!!!</a:t>
            </a: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JOHN 3:16</a:t>
            </a:r>
            <a:b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0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God so loved the world </a:t>
            </a: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that he gave his one and only Son, that whoever believes in him shall not perish but have eternal life.</a:t>
            </a:r>
          </a:p>
        </p:txBody>
      </p:sp>
      <p:pic>
        <p:nvPicPr>
          <p:cNvPr id="7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The second reason...</a:t>
            </a:r>
          </a:p>
        </p:txBody>
      </p:sp>
      <p:pic>
        <p:nvPicPr>
          <p:cNvPr id="8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>
            <a:lvl1pPr>
              <a:defRPr b="1" sz="4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</a:rPr>
              <a:t>2) FOR THE SAKE OF HIS OWN NAME!!! </a:t>
            </a:r>
          </a:p>
        </p:txBody>
      </p:sp>
      <p:pic>
        <p:nvPicPr>
          <p:cNvPr id="85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 FOR THE SAKE OF HIS OWN NAME!!!!</a:t>
            </a: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Isaiah 43:25</a:t>
            </a:r>
            <a:endParaRPr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25 “I, even I, am he who blots out</a:t>
            </a:r>
            <a:endParaRPr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your transgressions, </a:t>
            </a:r>
            <a:r>
              <a:rPr b="1" sz="40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my own sake,</a:t>
            </a:r>
            <a:endParaRPr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and remembers your sins no more.</a:t>
            </a:r>
          </a:p>
        </p:txBody>
      </p:sp>
      <p:pic>
        <p:nvPicPr>
          <p:cNvPr id="88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/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2)FOR THE SAKE OF HIS OWN NAME!!!!</a:t>
            </a:r>
            <a:b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Isaiah 48:9-11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9 </a:t>
            </a:r>
            <a:r>
              <a:rPr b="1" sz="364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my own name’s sake </a:t>
            </a: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 delay my wrath;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for the sake of my praise I hold it back from you,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so as not to destroy you completely.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10 See, I have refined you, though not as silver;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 have tested you in the furnace of affliction.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11 </a:t>
            </a:r>
            <a:r>
              <a:rPr b="1" sz="364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my own sake, for my own sake, I do this</a:t>
            </a:r>
            <a:r>
              <a:rPr b="1" sz="3640">
                <a:solidFill>
                  <a:srgbClr val="D1E941"/>
                </a:solidFill>
                <a:latin typeface="+mj-lt"/>
                <a:ea typeface="+mj-ea"/>
                <a:cs typeface="+mj-cs"/>
                <a:sym typeface="Helvetica"/>
              </a:rPr>
              <a:t>.</a:t>
            </a:r>
            <a:endParaRPr b="1" sz="3640">
              <a:solidFill>
                <a:srgbClr val="D1E941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How</a:t>
            </a: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can I let myself be defamed?</a:t>
            </a:r>
            <a:endParaRPr b="1" sz="364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31622">
              <a:defRPr sz="1800">
                <a:solidFill>
                  <a:srgbClr val="000000"/>
                </a:solidFill>
              </a:defRPr>
            </a:pPr>
            <a:r>
              <a:rPr b="1" sz="36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 will not yield my glory to another.</a:t>
            </a:r>
          </a:p>
        </p:txBody>
      </p:sp>
      <p:pic>
        <p:nvPicPr>
          <p:cNvPr id="91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/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 FOR THE SAKE OF HIS OWN NAME!!!!</a:t>
            </a:r>
            <a:b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Psalms 23:1-3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 psalm of David.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​1 The Lord is my shepherd, I lack nothing.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 He makes me lie down in green pastures,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he leads me beside quiet waters,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3 he refreshes my soul.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He guides me along the right paths</a:t>
            </a:r>
            <a:endParaRPr b="1" sz="3959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78358">
              <a:defRPr sz="1800">
                <a:solidFill>
                  <a:srgbClr val="000000"/>
                </a:solidFill>
              </a:defRPr>
            </a:pPr>
            <a:r>
              <a:rPr b="1" sz="3959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his name’s sake.</a:t>
            </a:r>
            <a:endParaRPr b="1" sz="3959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</p:txBody>
      </p:sp>
      <p:pic>
        <p:nvPicPr>
          <p:cNvPr id="9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1270000" y="576110"/>
            <a:ext cx="10464800" cy="812931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1) Who killed Jesus?</a:t>
            </a: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 Why?</a:t>
            </a: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3) Some practical applications for us</a:t>
            </a:r>
          </a:p>
        </p:txBody>
      </p:sp>
      <p:pic>
        <p:nvPicPr>
          <p:cNvPr id="4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xfrm>
            <a:off x="66979" y="576108"/>
            <a:ext cx="12505367" cy="8601380"/>
          </a:xfrm>
          <a:prstGeom prst="rect">
            <a:avLst/>
          </a:prstGeom>
        </p:spPr>
        <p:txBody>
          <a:bodyPr/>
          <a:lstStyle/>
          <a:p>
            <a:pPr lvl="0" defTabSz="354725">
              <a:defRPr sz="1800">
                <a:solidFill>
                  <a:srgbClr val="000000"/>
                </a:solidFill>
              </a:defRPr>
            </a:pPr>
            <a:r>
              <a:rPr sz="1104">
                <a:latin typeface="+mj-lt"/>
                <a:ea typeface="+mj-ea"/>
                <a:cs typeface="+mj-cs"/>
                <a:sym typeface="Helvetica"/>
              </a:rPr>
              <a:t>Ezekiel </a:t>
            </a:r>
            <a:r>
              <a:rPr b="1" sz="434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Eze 36:22-23 “Therefore say to the Israelites, ‘This is what the Sovereign Lord says: </a:t>
            </a:r>
            <a:r>
              <a:rPr b="1" sz="4347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It is not for your sake, people of Israel, that I am going to do these things, but for the sake of my holy name, which you have profaned among the nations where you have gone</a:t>
            </a:r>
            <a:r>
              <a:rPr b="1" sz="434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. 23 I will show the holiness of my great name, which has been profaned among the nations, the name you have profaned among them. Then the nations will know that I am the Lord, declares the Sovereign Lord, when I am proved holy through you before their eyes.</a:t>
            </a:r>
            <a:br>
              <a:rPr b="1" sz="434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97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/>
          </p:nvPr>
        </p:nvSpPr>
        <p:spPr>
          <a:xfrm>
            <a:off x="1269998" y="728391"/>
            <a:ext cx="10464802" cy="724607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2)FOR THE SAKE OF HIS OWN NAME!!!!</a:t>
            </a: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Daniel 9:19</a:t>
            </a:r>
            <a:endParaRPr b="1"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b="1" sz="40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19 Lord, listen! Lord, forgive! Lord, hear and act! </a:t>
            </a:r>
            <a:r>
              <a:rPr b="1" sz="40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For your sake, my God</a:t>
            </a:r>
            <a:r>
              <a:rPr b="1" sz="4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, do not delay, because your city and your people bear your Name.”</a:t>
            </a:r>
          </a:p>
        </p:txBody>
      </p:sp>
      <p:pic>
        <p:nvPicPr>
          <p:cNvPr id="100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title"/>
          </p:nvPr>
        </p:nvSpPr>
        <p:spPr>
          <a:xfrm>
            <a:off x="295400" y="-93927"/>
            <a:ext cx="12535824" cy="9317102"/>
          </a:xfrm>
          <a:prstGeom prst="rect">
            <a:avLst/>
          </a:prstGeom>
        </p:spPr>
        <p:txBody>
          <a:bodyPr/>
          <a:lstStyle/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WHY DID GOD SACRIFICE HIS SON JESUS?</a:t>
            </a:r>
            <a:endParaRPr b="1" sz="63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endParaRPr b="1" sz="63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1) He loves us</a:t>
            </a:r>
            <a:endParaRPr b="1" sz="63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endParaRPr b="1" sz="63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2) For His name's sake</a:t>
            </a:r>
          </a:p>
        </p:txBody>
      </p:sp>
      <p:pic>
        <p:nvPicPr>
          <p:cNvPr id="10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3) Some practical applications...</a:t>
            </a:r>
            <a:b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10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1270000" y="1900954"/>
            <a:ext cx="10464800" cy="3302001"/>
          </a:xfrm>
          <a:prstGeom prst="rect">
            <a:avLst/>
          </a:prstGeom>
        </p:spPr>
        <p:txBody>
          <a:bodyPr/>
          <a:lstStyle/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b="1" sz="63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Application # 1</a:t>
            </a:r>
            <a:endParaRPr b="1" sz="6300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endParaRPr b="1" sz="63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6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Let us consider our sin...</a:t>
            </a:r>
          </a:p>
        </p:txBody>
      </p:sp>
      <p:pic>
        <p:nvPicPr>
          <p:cNvPr id="10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295400" y="-93927"/>
            <a:ext cx="12535824" cy="9515067"/>
          </a:xfrm>
          <a:prstGeom prst="rect">
            <a:avLst/>
          </a:prstGeom>
        </p:spPr>
        <p:txBody>
          <a:bodyPr/>
          <a:lstStyle/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 keep sinning in my anger....</a:t>
            </a:r>
            <a:endParaRPr b="1" sz="46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endParaRPr b="1" sz="46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1) God sacrificed Jesus to forgive us our sins in anger</a:t>
            </a:r>
            <a:endParaRPr b="1" sz="46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endParaRPr b="1" sz="46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514094">
              <a:defRPr sz="1800">
                <a:solidFill>
                  <a:srgbClr val="000000"/>
                </a:solidFill>
              </a:defRPr>
            </a:pPr>
            <a:r>
              <a:rPr b="1" sz="46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2) God sacrificed Jesus to stop us from profaning His Holy name by continuing to sin in our anger</a:t>
            </a:r>
          </a:p>
        </p:txBody>
      </p:sp>
      <p:pic>
        <p:nvPicPr>
          <p:cNvPr id="11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xfrm>
            <a:off x="1269999" y="1900954"/>
            <a:ext cx="10464801" cy="3302001"/>
          </a:xfrm>
          <a:prstGeom prst="rect">
            <a:avLst/>
          </a:prstGeom>
        </p:spPr>
        <p:txBody>
          <a:bodyPr/>
          <a:lstStyle/>
          <a:p>
            <a:pPr lvl="0" defTabSz="354725">
              <a:defRPr sz="1800">
                <a:solidFill>
                  <a:srgbClr val="000000"/>
                </a:solidFill>
              </a:defRPr>
            </a:pPr>
            <a:r>
              <a:rPr b="1" sz="434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b="1" sz="4347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Application # 2</a:t>
            </a:r>
            <a:endParaRPr b="1" sz="4347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54725">
              <a:defRPr sz="1800">
                <a:solidFill>
                  <a:srgbClr val="000000"/>
                </a:solidFill>
              </a:defRPr>
            </a:pPr>
            <a:endParaRPr b="1" sz="4347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54725">
              <a:defRPr sz="1800">
                <a:solidFill>
                  <a:srgbClr val="000000"/>
                </a:solidFill>
              </a:defRPr>
            </a:pPr>
            <a:r>
              <a:rPr b="1" sz="434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We are not the centre of what happened on the cross; God is the centre of what happened on the cross</a:t>
            </a:r>
          </a:p>
        </p:txBody>
      </p:sp>
      <p:pic>
        <p:nvPicPr>
          <p:cNvPr id="115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xfrm>
            <a:off x="1269999" y="1322287"/>
            <a:ext cx="10464801" cy="3302000"/>
          </a:xfrm>
          <a:prstGeom prst="rect">
            <a:avLst/>
          </a:prstGeom>
        </p:spPr>
        <p:txBody>
          <a:bodyPr/>
          <a:lstStyle/>
          <a:p>
            <a:pPr lvl="0" defTabSz="323879">
              <a:defRPr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Phil 1:27</a:t>
            </a:r>
            <a:endParaRPr b="1" sz="3968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323879">
              <a:defRPr sz="1800">
                <a:solidFill>
                  <a:srgbClr val="000000"/>
                </a:solidFill>
              </a:defRPr>
            </a:pPr>
            <a:endParaRPr b="1" sz="3968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490061" indent="-490061" algn="l" defTabSz="368045">
              <a:spcBef>
                <a:spcPts val="26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3968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Whatever happens, conduct yourselves in a manner worthy of the gospel of Christ. </a:t>
            </a:r>
          </a:p>
        </p:txBody>
      </p:sp>
      <p:pic>
        <p:nvPicPr>
          <p:cNvPr id="118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xfrm>
            <a:off x="1269999" y="1916183"/>
            <a:ext cx="10464801" cy="3302000"/>
          </a:xfrm>
          <a:prstGeom prst="rect">
            <a:avLst/>
          </a:prstGeom>
        </p:spPr>
        <p:txBody>
          <a:bodyPr/>
          <a:lstStyle/>
          <a:p>
            <a:pPr lvl="0" defTabSz="442121">
              <a:defRPr sz="1800">
                <a:solidFill>
                  <a:srgbClr val="000000"/>
                </a:solidFill>
              </a:defRPr>
            </a:pPr>
            <a:r>
              <a:rPr b="1" sz="5418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 </a:t>
            </a:r>
            <a:r>
              <a:rPr b="1" sz="5418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Application # 3</a:t>
            </a:r>
            <a:endParaRPr b="1" sz="5418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442121">
              <a:defRPr sz="1800">
                <a:solidFill>
                  <a:srgbClr val="000000"/>
                </a:solidFill>
              </a:defRPr>
            </a:pPr>
            <a:endParaRPr b="1" sz="5418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defTabSz="442121">
              <a:defRPr sz="1800">
                <a:solidFill>
                  <a:srgbClr val="000000"/>
                </a:solidFill>
              </a:defRPr>
            </a:pPr>
            <a:r>
              <a:rPr b="1" sz="5418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How does this affect our understanding of God?</a:t>
            </a:r>
          </a:p>
        </p:txBody>
      </p:sp>
      <p:pic>
        <p:nvPicPr>
          <p:cNvPr id="121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xfrm>
            <a:off x="36524" y="12671"/>
            <a:ext cx="6551178" cy="9728258"/>
          </a:xfrm>
          <a:prstGeom prst="rect">
            <a:avLst/>
          </a:prstGeom>
        </p:spPr>
        <p:txBody>
          <a:bodyPr/>
          <a:lstStyle/>
          <a:p>
            <a:pPr lvl="0" marL="467894" indent="-467894">
              <a:spcBef>
                <a:spcPts val="4200"/>
              </a:spcBef>
              <a:buSzPct val="75000"/>
              <a:buChar char="•"/>
              <a:defRPr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Only He Loves us</a:t>
            </a:r>
            <a:endParaRPr b="1" sz="4000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Take God for granted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Keep on sinning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Teddy bear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Younger brother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defRPr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Licentious </a:t>
            </a:r>
          </a:p>
        </p:txBody>
      </p:sp>
      <p:sp>
        <p:nvSpPr>
          <p:cNvPr id="124" name="Shape 124"/>
          <p:cNvSpPr/>
          <p:nvPr/>
        </p:nvSpPr>
        <p:spPr>
          <a:xfrm>
            <a:off x="6368978" y="-33015"/>
            <a:ext cx="6475037" cy="98196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marL="467894" indent="-467894">
              <a:spcBef>
                <a:spcPts val="4200"/>
              </a:spcBef>
              <a:buSzPct val="75000"/>
              <a:buChar char="•"/>
              <a:defRPr sz="1800"/>
            </a:pPr>
            <a:r>
              <a:rPr b="1" sz="4000">
                <a:solidFill>
                  <a:srgbClr val="FEFB4B"/>
                </a:solidFill>
                <a:latin typeface="+mj-lt"/>
                <a:ea typeface="+mj-ea"/>
                <a:cs typeface="+mj-cs"/>
                <a:sym typeface="Helvetica"/>
              </a:rPr>
              <a:t>Only His name's sake</a:t>
            </a:r>
            <a:endParaRPr b="1" sz="4000">
              <a:solidFill>
                <a:srgbClr val="FEFB4B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buChar char="•"/>
              <a:defRPr sz="1800"/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God becomes distant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buChar char="•"/>
              <a:defRPr sz="1800"/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Fear drives us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buChar char="•"/>
              <a:defRPr sz="1800"/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Army General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buChar char="•"/>
              <a:defRPr sz="1800"/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Elder brother</a:t>
            </a:r>
            <a:endParaRPr b="1" sz="24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 marL="280736" indent="-280736">
              <a:spcBef>
                <a:spcPts val="4200"/>
              </a:spcBef>
              <a:buSzPct val="75000"/>
              <a:buChar char="•"/>
              <a:defRPr sz="1800"/>
            </a:pPr>
            <a:r>
              <a:rPr b="1" sz="2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Legalistic</a:t>
            </a:r>
          </a:p>
        </p:txBody>
      </p:sp>
      <p:pic>
        <p:nvPicPr>
          <p:cNvPr id="125" name="6ECB4748-DD08-4EE6-B058-34E93DB5B097-L0-00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56800" y="8550722"/>
            <a:ext cx="2528640" cy="13298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1270000" y="481979"/>
            <a:ext cx="10464800" cy="8493145"/>
          </a:xfrm>
          <a:prstGeom prst="rect">
            <a:avLst/>
          </a:prstGeom>
        </p:spPr>
        <p:txBody>
          <a:bodyPr/>
          <a:lstStyle/>
          <a:p>
            <a:pPr lvl="0" defTabSz="554990">
              <a:defRPr sz="1800">
                <a:solidFill>
                  <a:srgbClr val="000000"/>
                </a:solidFill>
              </a:defRPr>
            </a:pPr>
            <a: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Judas kill Jesus?</a:t>
            </a: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Jesus Arrested</a:t>
            </a:r>
            <a:b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Luke 22:47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While he was still speaking a crowd came up, and the man who was called Judas, one of the Twelve, was leading them. He approached Jesus to kiss him, </a:t>
            </a: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48 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but Jesus asked him, “Judas, are you betraying the Son of Man with a kiss?”</a:t>
            </a:r>
            <a:b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46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128" name="DDD1A1F4-7EDC-4E2D-9EC0-89694A06611E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33874" y="-152121"/>
            <a:ext cx="16092546" cy="10057841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-229579" y="378244"/>
            <a:ext cx="6005322" cy="2291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endParaRPr b="1" sz="33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>
              <a:defRPr sz="1800"/>
            </a:pPr>
            <a:r>
              <a:rPr b="1" sz="5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Who killed Jesus </a:t>
            </a:r>
            <a:endParaRPr b="1" sz="54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>
              <a:defRPr sz="1800"/>
            </a:pPr>
            <a:r>
              <a:rPr b="1" sz="54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&amp; Why?</a:t>
            </a:r>
          </a:p>
        </p:txBody>
      </p:sp>
      <p:sp>
        <p:nvSpPr>
          <p:cNvPr id="130" name="Shape 130"/>
          <p:cNvSpPr/>
          <p:nvPr/>
        </p:nvSpPr>
        <p:spPr>
          <a:xfrm>
            <a:off x="175863" y="5563599"/>
            <a:ext cx="6412688" cy="232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marL="601578" indent="-601578" algn="l">
              <a:buSzPct val="100000"/>
              <a:buAutoNum type="arabicParenR" startAt="1"/>
              <a:defRPr sz="1800"/>
            </a:pPr>
            <a:r>
              <a:rPr b="1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God sacrificed Jesus</a:t>
            </a:r>
            <a:endParaRPr b="1" sz="36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 algn="l">
              <a:defRPr sz="1800"/>
            </a:pPr>
            <a:endParaRPr b="1" sz="36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 algn="l">
              <a:defRPr sz="1800"/>
            </a:pPr>
            <a:r>
              <a:rPr b="1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2) Because He loves us</a:t>
            </a:r>
            <a:endParaRPr b="1" sz="36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 algn="l">
              <a:defRPr sz="1800"/>
            </a:pPr>
            <a:r>
              <a:rPr b="1"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and </a:t>
            </a:r>
            <a:r>
              <a:rPr b="1" sz="3600">
                <a:solidFill>
                  <a:srgbClr val="FEFB4B"/>
                </a:solidFill>
                <a:latin typeface="+mn-lt"/>
                <a:ea typeface="+mn-ea"/>
                <a:cs typeface="+mn-cs"/>
                <a:sym typeface="Helvetica Neue"/>
              </a:rPr>
              <a:t>for His own name's sake</a:t>
            </a:r>
          </a:p>
        </p:txBody>
      </p:sp>
      <p:pic>
        <p:nvPicPr>
          <p:cNvPr id="131" name="6ECB4748-DD08-4EE6-B058-34E93DB5B097-L0-00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56802" y="8757703"/>
            <a:ext cx="2135083" cy="11228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134" name="DDD1A1F4-7EDC-4E2D-9EC0-89694A06611E-L0-00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33874" y="-152121"/>
            <a:ext cx="16092546" cy="1005784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310857" y="523611"/>
            <a:ext cx="5320380" cy="87063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defRPr sz="1800"/>
            </a:pPr>
            <a:endParaRPr b="1" sz="39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>
              <a:lnSpc>
                <a:spcPct val="125000"/>
              </a:lnSpc>
              <a:defRPr sz="1800"/>
            </a:pPr>
            <a:r>
              <a:rPr b="1" sz="39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rPr>
              <a:t>The Gospel is as much about the  furious and just wrath of God of a holy God as it is about the infinite sacrifice of a loving, merciful and compassionate God.</a:t>
            </a:r>
            <a:endParaRPr b="1" sz="39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>
              <a:lnSpc>
                <a:spcPct val="125000"/>
              </a:lnSpc>
              <a:defRPr sz="1800"/>
            </a:pPr>
            <a:endParaRPr b="1" sz="3900">
              <a:solidFill>
                <a:srgbClr val="FFFFFF"/>
              </a:solidFill>
              <a:latin typeface="+mn-lt"/>
              <a:ea typeface="+mn-ea"/>
              <a:cs typeface="+mn-cs"/>
              <a:sym typeface="Helvetica Neue"/>
            </a:endParaRPr>
          </a:p>
          <a:p>
            <a:pPr lvl="0">
              <a:lnSpc>
                <a:spcPct val="125000"/>
              </a:lnSpc>
              <a:defRPr sz="1800"/>
            </a:pPr>
            <a:r>
              <a:rPr b="1" sz="3900">
                <a:solidFill>
                  <a:srgbClr val="FEFB4B"/>
                </a:solidFill>
                <a:latin typeface="+mn-lt"/>
                <a:ea typeface="+mn-ea"/>
                <a:cs typeface="+mn-cs"/>
                <a:sym typeface="Helvetica Neue"/>
              </a:rPr>
              <a:t>Please let's not chose only of of these two.</a:t>
            </a:r>
          </a:p>
        </p:txBody>
      </p:sp>
      <p:pic>
        <p:nvPicPr>
          <p:cNvPr id="136" name="6ECB4748-DD08-4EE6-B058-34E93DB5B097-L0-00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956800" y="8550722"/>
            <a:ext cx="2528640" cy="13298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1269999" y="-401251"/>
            <a:ext cx="10464801" cy="849314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the Jewish priests kill Jesus?</a:t>
            </a:r>
            <a:endParaRPr b="1" sz="7200">
              <a:solidFill>
                <a:srgbClr val="FFFFFF"/>
              </a:solidFill>
              <a:latin typeface="+mj-lt"/>
              <a:ea typeface="+mj-ea"/>
              <a:cs typeface="+mj-cs"/>
              <a:sym typeface="Helvetica"/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br>
              <a:rPr b="1" sz="7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2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Luke 23:1 Then the whole assembly rose and led him off to Pilate. 2 And they began to accuse him, saying, “We have found this man subverting our nation. He opposes payment of taxes to Caesar and claims to be Messiah, a king.”</a:t>
            </a:r>
          </a:p>
        </p:txBody>
      </p:sp>
      <p:pic>
        <p:nvPicPr>
          <p:cNvPr id="49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1270000" y="481979"/>
            <a:ext cx="10464800" cy="8493145"/>
          </a:xfrm>
          <a:prstGeom prst="rect">
            <a:avLst/>
          </a:prstGeom>
        </p:spPr>
        <p:txBody>
          <a:bodyPr/>
          <a:lstStyle/>
          <a:p>
            <a:pPr lvl="0" defTabSz="508254">
              <a:defRPr sz="1800">
                <a:solidFill>
                  <a:srgbClr val="000000"/>
                </a:solidFill>
              </a:defRPr>
            </a:pPr>
            <a:br>
              <a:rPr b="1" sz="6264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6264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Pilate &amp; Herod  kill Jesus?</a:t>
            </a:r>
            <a:br>
              <a:rPr b="1" sz="6264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264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264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23:13 </a:t>
            </a:r>
            <a:r>
              <a:rPr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Pilate called together the chief priests, the rulers and the people, </a:t>
            </a:r>
            <a:r>
              <a:rPr b="1"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14 </a:t>
            </a:r>
            <a:r>
              <a:rPr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and said to them, “You brought me this man as one who was inciting the people to rebellion. I have examined him in your presence and have found no basis for your charges against him. </a:t>
            </a:r>
            <a:r>
              <a:rPr b="1"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15 </a:t>
            </a:r>
            <a:r>
              <a:rPr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Neither has Herod, for he sent him back to us; as you can see, he has done nothing to deserve death. </a:t>
            </a:r>
            <a:r>
              <a:rPr b="1"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16 </a:t>
            </a:r>
            <a:r>
              <a:rPr sz="3132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Therefore, I will punish him and then release him.”</a:t>
            </a:r>
          </a:p>
        </p:txBody>
      </p:sp>
      <p:pic>
        <p:nvPicPr>
          <p:cNvPr id="5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1270000" y="481979"/>
            <a:ext cx="10464800" cy="849314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the soldiers kill Jesus?</a:t>
            </a: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</a:p>
        </p:txBody>
      </p:sp>
      <p:pic>
        <p:nvPicPr>
          <p:cNvPr id="55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1270000" y="481979"/>
            <a:ext cx="10464800" cy="8493145"/>
          </a:xfrm>
          <a:prstGeom prst="rect">
            <a:avLst/>
          </a:prstGeom>
        </p:spPr>
        <p:txBody>
          <a:bodyPr/>
          <a:lstStyle/>
          <a:p>
            <a:pPr lvl="0" defTabSz="554990">
              <a:defRPr sz="1800">
                <a:solidFill>
                  <a:srgbClr val="000000"/>
                </a:solidFill>
              </a:defRPr>
            </a:pP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the crowd kill Jesus?</a:t>
            </a: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684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23:18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But the whole crowd shouted, “Away with this man! Release Barabbas to us!” </a:t>
            </a: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19 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(Barabbas had been thrown into prison for an insurrection in the city, and for murder.)</a:t>
            </a:r>
            <a:b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20 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Wanting to release Jesus, Pilate appealed to them again. </a:t>
            </a:r>
            <a:r>
              <a:rPr b="1"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21 </a:t>
            </a:r>
            <a:r>
              <a:rPr sz="342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But they kept shouting, “Crucify him! Crucify him!”</a:t>
            </a:r>
          </a:p>
        </p:txBody>
      </p:sp>
      <p:pic>
        <p:nvPicPr>
          <p:cNvPr id="58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xfrm>
            <a:off x="1270000" y="1404053"/>
            <a:ext cx="10464800" cy="56917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</a:rPr>
              <a:t>What  would we have said if we had been in the crowd that day?</a:t>
            </a:r>
          </a:p>
        </p:txBody>
      </p:sp>
      <p:pic>
        <p:nvPicPr>
          <p:cNvPr id="61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430848" y="1950153"/>
            <a:ext cx="12358528" cy="569172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So, did we kill Jesus?</a:t>
            </a: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b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>
                <a:latin typeface="+mj-lt"/>
                <a:ea typeface="+mj-ea"/>
                <a:cs typeface="+mj-cs"/>
                <a:sym typeface="Helvetica"/>
              </a:rPr>
              <a:t>Did </a:t>
            </a:r>
            <a:r>
              <a:rPr b="1" sz="80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Did our sins kill him?</a:t>
            </a:r>
          </a:p>
        </p:txBody>
      </p:sp>
      <p:pic>
        <p:nvPicPr>
          <p:cNvPr id="64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2200" y="8975124"/>
            <a:ext cx="1808525" cy="6037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65C1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