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3" d="100"/>
          <a:sy n="53" d="100"/>
        </p:scale>
        <p:origin x="-1188" y="4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4179703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1270000" y="0"/>
            <a:ext cx="10464800" cy="4940300"/>
          </a:xfrm>
          <a:prstGeom prst="rect">
            <a:avLst/>
          </a:prstGeom>
        </p:spPr>
        <p:txBody>
          <a:bodyPr lIns="0" tIns="0" rIns="0" bIns="0" anchor="b"/>
          <a:lstStyle/>
          <a:p>
            <a:r>
              <a:t>Title Text</a:t>
            </a:r>
          </a:p>
        </p:txBody>
      </p:sp>
      <p:sp>
        <p:nvSpPr>
          <p:cNvPr id="118" name="Shape 118"/>
          <p:cNvSpPr>
            <a:spLocks noGrp="1"/>
          </p:cNvSpPr>
          <p:nvPr>
            <p:ph type="body" sz="half" idx="1"/>
          </p:nvPr>
        </p:nvSpPr>
        <p:spPr>
          <a:xfrm>
            <a:off x="1270000" y="5029200"/>
            <a:ext cx="10464800" cy="3568700"/>
          </a:xfrm>
          <a:prstGeom prst="rect">
            <a:avLst/>
          </a:prstGeom>
        </p:spPr>
        <p:txBody>
          <a:bodyPr lIns="0" tIns="0" rIns="0" bIns="0"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9320106" y="8779792"/>
            <a:ext cx="3034453" cy="520700"/>
          </a:xfrm>
          <a:prstGeom prst="rect">
            <a:avLst/>
          </a:prstGeom>
        </p:spPr>
        <p:txBody>
          <a:bodyPr wrap="square" lIns="45719" tIns="45719" rIns="45719" bIns="45719"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6" name="Shape 126"/>
          <p:cNvSpPr>
            <a:spLocks noGrp="1"/>
          </p:cNvSpPr>
          <p:nvPr>
            <p:ph type="title"/>
          </p:nvPr>
        </p:nvSpPr>
        <p:spPr>
          <a:xfrm>
            <a:off x="1270000" y="3225800"/>
            <a:ext cx="10464800" cy="3302000"/>
          </a:xfrm>
          <a:prstGeom prst="rect">
            <a:avLst/>
          </a:prstGeom>
        </p:spPr>
        <p:txBody>
          <a:bodyPr lIns="0" tIns="0" rIns="0" bIns="0"/>
          <a:lstStyle/>
          <a:p>
            <a:r>
              <a:t>Title Text</a:t>
            </a:r>
          </a:p>
        </p:txBody>
      </p:sp>
      <p:sp>
        <p:nvSpPr>
          <p:cNvPr id="127" name="Shape 127"/>
          <p:cNvSpPr>
            <a:spLocks noGrp="1"/>
          </p:cNvSpPr>
          <p:nvPr>
            <p:ph type="sldNum" sz="quarter" idx="2"/>
          </p:nvPr>
        </p:nvSpPr>
        <p:spPr>
          <a:xfrm>
            <a:off x="9320106" y="8779792"/>
            <a:ext cx="3034453" cy="520700"/>
          </a:xfrm>
          <a:prstGeom prst="rect">
            <a:avLst/>
          </a:prstGeom>
        </p:spPr>
        <p:txBody>
          <a:bodyPr wrap="square" lIns="45719" tIns="45719" rIns="45719" bIns="45719"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134" name="Shape 134"/>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35" name="Shape 135"/>
          <p:cNvSpPr>
            <a:spLocks noGrp="1"/>
          </p:cNvSpPr>
          <p:nvPr>
            <p:ph type="body" sz="half" idx="14"/>
          </p:nvPr>
        </p:nvSpPr>
        <p:spPr>
          <a:xfrm>
            <a:off x="0" y="5422900"/>
            <a:ext cx="13004800" cy="3606800"/>
          </a:xfrm>
          <a:prstGeom prst="rect">
            <a:avLst/>
          </a:prstGeom>
          <a:solidFill>
            <a:srgbClr val="FFFFFF"/>
          </a:solidFill>
        </p:spPr>
        <p:txBody>
          <a:bodyPr>
            <a:noAutofit/>
          </a:bodyPr>
          <a:lstStyle/>
          <a:p>
            <a:pPr marL="0" indent="0" algn="ctr">
              <a:spcBef>
                <a:spcPts val="0"/>
              </a:spcBef>
              <a:buSzTx/>
              <a:buNone/>
              <a:defRPr sz="2400">
                <a:solidFill>
                  <a:srgbClr val="5C5C5C"/>
                </a:solidFill>
                <a:latin typeface="DIN Alternate"/>
                <a:ea typeface="DIN Alternate"/>
                <a:cs typeface="DIN Alternate"/>
                <a:sym typeface="DIN Alternate"/>
              </a:defRPr>
            </a:pPr>
            <a:endParaRPr/>
          </a:p>
        </p:txBody>
      </p:sp>
      <p:sp>
        <p:nvSpPr>
          <p:cNvPr id="136" name="Shape 136"/>
          <p:cNvSpPr>
            <a:spLocks noGrp="1"/>
          </p:cNvSpPr>
          <p:nvPr>
            <p:ph type="body" sz="quarter" idx="15"/>
          </p:nvPr>
        </p:nvSpPr>
        <p:spPr>
          <a:xfrm flipV="1">
            <a:off x="571500" y="7619997"/>
            <a:ext cx="11874500" cy="3"/>
          </a:xfrm>
          <a:prstGeom prst="line">
            <a:avLst/>
          </a:prstGeom>
          <a:ln w="38100" cap="rnd">
            <a:solidFill>
              <a:srgbClr val="747676"/>
            </a:solidFill>
            <a:custDash>
              <a:ds d="100000" sp="200000"/>
            </a:custDash>
            <a:round/>
          </a:ln>
        </p:spPr>
        <p:txBody>
          <a:bodyPr>
            <a:noAutofit/>
          </a:bodyPr>
          <a:lstStyle/>
          <a:p>
            <a:pPr marL="0" indent="0" defTabSz="457200">
              <a:spcBef>
                <a:spcPts val="0"/>
              </a:spcBef>
              <a:buSzTx/>
              <a:buNone/>
              <a:defRPr sz="1200">
                <a:solidFill>
                  <a:srgbClr val="000000"/>
                </a:solidFill>
                <a:latin typeface="Helvetica"/>
                <a:ea typeface="Helvetica"/>
                <a:cs typeface="Helvetica"/>
                <a:sym typeface="Helvetica"/>
              </a:defRPr>
            </a:pPr>
            <a:endParaRPr/>
          </a:p>
        </p:txBody>
      </p:sp>
      <p:sp>
        <p:nvSpPr>
          <p:cNvPr id="137" name="Shape 137"/>
          <p:cNvSpPr>
            <a:spLocks noGrp="1"/>
          </p:cNvSpPr>
          <p:nvPr>
            <p:ph type="title"/>
          </p:nvPr>
        </p:nvSpPr>
        <p:spPr>
          <a:xfrm>
            <a:off x="571500" y="5562600"/>
            <a:ext cx="11861800" cy="2209800"/>
          </a:xfrm>
          <a:prstGeom prst="rect">
            <a:avLst/>
          </a:prstGeom>
        </p:spPr>
        <p:txBody>
          <a:bodyPr anchor="b"/>
          <a:lstStyle>
            <a:lvl1pPr algn="r">
              <a:lnSpc>
                <a:spcPct val="80000"/>
              </a:lnSpc>
              <a:defRPr sz="12100" cap="all">
                <a:solidFill>
                  <a:srgbClr val="5C5C5C"/>
                </a:solidFill>
                <a:latin typeface="DIN Condensed"/>
                <a:ea typeface="DIN Condensed"/>
                <a:cs typeface="DIN Condensed"/>
                <a:sym typeface="DIN Condensed"/>
              </a:defRPr>
            </a:lvl1pPr>
          </a:lstStyle>
          <a:p>
            <a:r>
              <a:t>Title Text</a:t>
            </a:r>
          </a:p>
        </p:txBody>
      </p:sp>
      <p:sp>
        <p:nvSpPr>
          <p:cNvPr id="138" name="Shape 138"/>
          <p:cNvSpPr>
            <a:spLocks noGrp="1"/>
          </p:cNvSpPr>
          <p:nvPr>
            <p:ph type="body" sz="quarter" idx="1"/>
          </p:nvPr>
        </p:nvSpPr>
        <p:spPr>
          <a:xfrm>
            <a:off x="571500" y="7670800"/>
            <a:ext cx="11861800" cy="1231900"/>
          </a:xfrm>
          <a:prstGeom prst="rect">
            <a:avLst/>
          </a:prstGeom>
        </p:spPr>
        <p:txBody>
          <a:bodyPr anchor="t"/>
          <a:lstStyle>
            <a:lvl1pPr marL="0" indent="0" algn="r">
              <a:lnSpc>
                <a:spcPct val="70000"/>
              </a:lnSpc>
              <a:spcBef>
                <a:spcPts val="600"/>
              </a:spcBef>
              <a:buSz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12092514" y="9194800"/>
            <a:ext cx="309364" cy="342900"/>
          </a:xfrm>
          <a:prstGeom prst="rect">
            <a:avLst/>
          </a:prstGeom>
        </p:spPr>
        <p:txBody>
          <a:bodyPr/>
          <a:lstStyle>
            <a:lvl1pPr algn="r">
              <a:defRPr sz="1600">
                <a:solidFill>
                  <a:srgbClr val="CBCBCB"/>
                </a:solidFill>
                <a:latin typeface="DIN Alternate"/>
                <a:ea typeface="DIN Alternate"/>
                <a:cs typeface="DIN Alternate"/>
                <a:sym typeface="DIN Alternat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19250" y="660400"/>
            <a:ext cx="9758015" cy="5905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8919"/>
            <a:ext cx="5325768" cy="8216901"/>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ctrTitle"/>
          </p:nvPr>
        </p:nvSpPr>
        <p:spPr>
          <a:prstGeom prst="rect">
            <a:avLst/>
          </a:prstGeom>
        </p:spPr>
        <p:txBody>
          <a:bodyPr/>
          <a:lstStyle/>
          <a:p>
            <a:endParaRPr/>
          </a:p>
        </p:txBody>
      </p:sp>
      <p:sp>
        <p:nvSpPr>
          <p:cNvPr id="149" name="Shape 149"/>
          <p:cNvSpPr>
            <a:spLocks noGrp="1"/>
          </p:cNvSpPr>
          <p:nvPr>
            <p:ph type="subTitle" sz="quarter" idx="1"/>
          </p:nvPr>
        </p:nvSpPr>
        <p:spPr>
          <a:prstGeom prst="rect">
            <a:avLst/>
          </a:prstGeom>
        </p:spPr>
        <p:txBody>
          <a:bodyPr/>
          <a:lstStyle/>
          <a:p>
            <a:endParaRPr/>
          </a:p>
        </p:txBody>
      </p:sp>
      <p:pic>
        <p:nvPicPr>
          <p:cNvPr id="150" name="pasted-image.tif"/>
          <p:cNvPicPr>
            <a:picLocks noChangeAspect="1"/>
          </p:cNvPicPr>
          <p:nvPr/>
        </p:nvPicPr>
        <p:blipFill>
          <a:blip r:embed="rId2">
            <a:extLst/>
          </a:blip>
          <a:stretch>
            <a:fillRect/>
          </a:stretch>
        </p:blipFill>
        <p:spPr>
          <a:xfrm>
            <a:off x="0" y="12700"/>
            <a:ext cx="13004800" cy="97536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1270000" y="846732"/>
            <a:ext cx="10464800" cy="7230002"/>
          </a:xfrm>
          <a:prstGeom prst="rect">
            <a:avLst/>
          </a:prstGeom>
        </p:spPr>
        <p:txBody>
          <a:bodyPr/>
          <a:lstStyle>
            <a:lvl1pPr marR="457200" defTabSz="457200">
              <a:lnSpc>
                <a:spcPct val="150000"/>
              </a:lnSpc>
              <a:defRPr sz="4700" b="1">
                <a:latin typeface="Arial"/>
                <a:ea typeface="Arial"/>
                <a:cs typeface="Arial"/>
                <a:sym typeface="Arial"/>
              </a:defRPr>
            </a:lvl1pPr>
          </a:lstStyle>
          <a:p>
            <a:r>
              <a:t>Every experience in life is yet another invitation to explore God some more.</a:t>
            </a:r>
          </a:p>
        </p:txBody>
      </p:sp>
      <p:pic>
        <p:nvPicPr>
          <p:cNvPr id="180" name="image2.png"/>
          <p:cNvPicPr>
            <a:picLocks noChangeAspect="1"/>
          </p:cNvPicPr>
          <p:nvPr/>
        </p:nvPicPr>
        <p:blipFill>
          <a:blip r:embed="rId2">
            <a:extLst/>
          </a:blip>
          <a:srcRect/>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xfrm>
            <a:off x="1270000" y="1027707"/>
            <a:ext cx="10464800" cy="8178571"/>
          </a:xfrm>
          <a:prstGeom prst="rect">
            <a:avLst/>
          </a:prstGeom>
        </p:spPr>
        <p:txBody>
          <a:bodyPr/>
          <a:lstStyle>
            <a:lvl1pPr marR="457200" defTabSz="457200">
              <a:lnSpc>
                <a:spcPct val="150000"/>
              </a:lnSpc>
              <a:defRPr sz="3800" b="1">
                <a:latin typeface="Arial"/>
                <a:ea typeface="Arial"/>
                <a:cs typeface="Arial"/>
                <a:sym typeface="Arial"/>
              </a:defRPr>
            </a:lvl1pPr>
          </a:lstStyle>
          <a:p>
            <a:r>
              <a:t>When we learn to see the boring and ordinary moments in our lives as invitations to worship God,  the extra-ordinarily good and bad experiences in life will also lead us to worship.</a:t>
            </a:r>
          </a:p>
        </p:txBody>
      </p:sp>
      <p:pic>
        <p:nvPicPr>
          <p:cNvPr id="183" name="image2.png"/>
          <p:cNvPicPr>
            <a:picLocks noChangeAspect="1"/>
          </p:cNvPicPr>
          <p:nvPr/>
        </p:nvPicPr>
        <p:blipFill>
          <a:blip r:embed="rId2">
            <a:extLst/>
          </a:blip>
          <a:srcRect/>
          <a:stretch>
            <a:fillRect/>
          </a:stretch>
        </p:blipFill>
        <p:spPr>
          <a:xfrm>
            <a:off x="10664819" y="8975124"/>
            <a:ext cx="1808525" cy="603747"/>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118295074_2675x2907.jpeg"/>
          <p:cNvPicPr>
            <a:picLocks noGrp="1" noChangeAspect="1"/>
          </p:cNvPicPr>
          <p:nvPr>
            <p:ph type="pic" idx="13"/>
          </p:nvPr>
        </p:nvPicPr>
        <p:blipFill>
          <a:blip r:embed="rId2">
            <a:extLst/>
          </a:blip>
          <a:srcRect l="194" t="7974" r="116" b="23208"/>
          <a:stretch>
            <a:fillRect/>
          </a:stretch>
        </p:blipFill>
        <p:spPr>
          <a:prstGeom prst="rect">
            <a:avLst/>
          </a:prstGeom>
        </p:spPr>
      </p:pic>
      <p:sp>
        <p:nvSpPr>
          <p:cNvPr id="186" name="Shape 186"/>
          <p:cNvSpPr>
            <a:spLocks noGrp="1"/>
          </p:cNvSpPr>
          <p:nvPr>
            <p:ph type="body" idx="14"/>
          </p:nvPr>
        </p:nvSpPr>
        <p:spPr>
          <a:prstGeom prst="rect">
            <a:avLst/>
          </a:prstGeom>
        </p:spPr>
        <p:txBody>
          <a:bodyPr/>
          <a:lstStyle/>
          <a:p>
            <a:pPr marL="0" indent="0" algn="ctr">
              <a:spcBef>
                <a:spcPts val="0"/>
              </a:spcBef>
              <a:buSzTx/>
              <a:buNone/>
              <a:defRPr sz="2400">
                <a:solidFill>
                  <a:srgbClr val="5C5C5C"/>
                </a:solidFill>
                <a:latin typeface="DIN Alternate"/>
                <a:ea typeface="DIN Alternate"/>
                <a:cs typeface="DIN Alternate"/>
                <a:sym typeface="DIN Alternate"/>
              </a:defRPr>
            </a:pPr>
            <a:endParaRPr/>
          </a:p>
        </p:txBody>
      </p:sp>
      <p:sp>
        <p:nvSpPr>
          <p:cNvPr id="187" name="Shape 187"/>
          <p:cNvSpPr>
            <a:spLocks noGrp="1"/>
          </p:cNvSpPr>
          <p:nvPr>
            <p:ph type="body" idx="15"/>
          </p:nvPr>
        </p:nvSpPr>
        <p:spPr>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endParaRPr/>
          </a:p>
        </p:txBody>
      </p:sp>
      <p:sp>
        <p:nvSpPr>
          <p:cNvPr id="188" name="Shape 188"/>
          <p:cNvSpPr>
            <a:spLocks noGrp="1"/>
          </p:cNvSpPr>
          <p:nvPr>
            <p:ph type="title"/>
          </p:nvPr>
        </p:nvSpPr>
        <p:spPr>
          <a:xfrm>
            <a:off x="597744" y="6316960"/>
            <a:ext cx="11861800" cy="2209800"/>
          </a:xfrm>
          <a:prstGeom prst="rect">
            <a:avLst/>
          </a:prstGeom>
        </p:spPr>
        <p:txBody>
          <a:bodyPr>
            <a:normAutofit fontScale="90000"/>
          </a:bodyPr>
          <a:lstStyle>
            <a:lvl1pPr defTabSz="484886">
              <a:defRPr sz="10043"/>
            </a:lvl1pPr>
          </a:lstStyle>
          <a:p>
            <a:r>
              <a:rPr dirty="0"/>
              <a:t>2) worship is enjoying god</a:t>
            </a:r>
          </a:p>
        </p:txBody>
      </p:sp>
      <p:sp>
        <p:nvSpPr>
          <p:cNvPr id="189" name="Shape 189"/>
          <p:cNvSpPr>
            <a:spLocks noGrp="1"/>
          </p:cNvSpPr>
          <p:nvPr>
            <p:ph type="body" sz="quarter" idx="1"/>
          </p:nvPr>
        </p:nvSpPr>
        <p:spPr>
          <a:prstGeom prst="rect">
            <a:avLst/>
          </a:prstGeom>
        </p:spPr>
        <p:txBody>
          <a:bodyPr/>
          <a:lstStyle/>
          <a:p>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pPr marR="406908" defTabSz="406908">
              <a:defRPr sz="4450" b="1">
                <a:latin typeface="Arial"/>
                <a:ea typeface="Arial"/>
                <a:cs typeface="Arial"/>
                <a:sym typeface="Arial"/>
              </a:defRPr>
            </a:pPr>
            <a:r>
              <a:t>Sing to the Lord a new song,</a:t>
            </a:r>
          </a:p>
          <a:p>
            <a:pPr marR="406908" defTabSz="406908">
              <a:defRPr sz="4450" b="1">
                <a:latin typeface="Arial"/>
                <a:ea typeface="Arial"/>
                <a:cs typeface="Arial"/>
                <a:sym typeface="Arial"/>
              </a:defRPr>
            </a:pPr>
            <a:r>
              <a:t>    for he has done marvelous things;</a:t>
            </a:r>
          </a:p>
          <a:p>
            <a:pPr marR="406908" defTabSz="406908">
              <a:defRPr sz="4450" b="1">
                <a:solidFill>
                  <a:srgbClr val="FF2600"/>
                </a:solidFill>
                <a:latin typeface="Arial"/>
                <a:ea typeface="Arial"/>
                <a:cs typeface="Arial"/>
                <a:sym typeface="Arial"/>
              </a:defRPr>
            </a:pPr>
            <a:r>
              <a:t>his right hand and his holy arm</a:t>
            </a:r>
          </a:p>
          <a:p>
            <a:pPr marR="406908" defTabSz="406908">
              <a:defRPr sz="4450" b="1">
                <a:solidFill>
                  <a:srgbClr val="FF2600"/>
                </a:solidFill>
                <a:latin typeface="Arial"/>
                <a:ea typeface="Arial"/>
                <a:cs typeface="Arial"/>
                <a:sym typeface="Arial"/>
              </a:defRPr>
            </a:pPr>
            <a:r>
              <a:t>    have worked salvation for him.</a:t>
            </a:r>
          </a:p>
        </p:txBody>
      </p:sp>
      <p:pic>
        <p:nvPicPr>
          <p:cNvPr id="192" name="image2.png"/>
          <p:cNvPicPr>
            <a:picLocks noChangeAspect="1"/>
          </p:cNvPicPr>
          <p:nvPr/>
        </p:nvPicPr>
        <p:blipFill>
          <a:blip r:embed="rId2">
            <a:extLst/>
          </a:blip>
          <a:srcRect/>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118295074_2675x2907.jpeg"/>
          <p:cNvPicPr>
            <a:picLocks noGrp="1" noChangeAspect="1"/>
          </p:cNvPicPr>
          <p:nvPr>
            <p:ph type="pic" idx="13"/>
          </p:nvPr>
        </p:nvPicPr>
        <p:blipFill>
          <a:blip r:embed="rId2">
            <a:extLst/>
          </a:blip>
          <a:srcRect l="194" t="7974" r="116" b="23208"/>
          <a:stretch>
            <a:fillRect/>
          </a:stretch>
        </p:blipFill>
        <p:spPr>
          <a:prstGeom prst="rect">
            <a:avLst/>
          </a:prstGeom>
        </p:spPr>
      </p:pic>
      <p:sp>
        <p:nvSpPr>
          <p:cNvPr id="195" name="Shape 195"/>
          <p:cNvSpPr>
            <a:spLocks noGrp="1"/>
          </p:cNvSpPr>
          <p:nvPr>
            <p:ph type="body" idx="14"/>
          </p:nvPr>
        </p:nvSpPr>
        <p:spPr>
          <a:prstGeom prst="rect">
            <a:avLst/>
          </a:prstGeom>
        </p:spPr>
        <p:txBody>
          <a:bodyPr/>
          <a:lstStyle/>
          <a:p>
            <a:pPr marL="0" indent="0" algn="ctr">
              <a:spcBef>
                <a:spcPts val="0"/>
              </a:spcBef>
              <a:buSzTx/>
              <a:buNone/>
              <a:defRPr sz="2400">
                <a:solidFill>
                  <a:srgbClr val="5C5C5C"/>
                </a:solidFill>
                <a:latin typeface="DIN Alternate"/>
                <a:ea typeface="DIN Alternate"/>
                <a:cs typeface="DIN Alternate"/>
                <a:sym typeface="DIN Alternate"/>
              </a:defRPr>
            </a:pPr>
            <a:endParaRPr/>
          </a:p>
        </p:txBody>
      </p:sp>
      <p:sp>
        <p:nvSpPr>
          <p:cNvPr id="197" name="Shape 197"/>
          <p:cNvSpPr>
            <a:spLocks noGrp="1"/>
          </p:cNvSpPr>
          <p:nvPr>
            <p:ph type="title"/>
          </p:nvPr>
        </p:nvSpPr>
        <p:spPr>
          <a:xfrm>
            <a:off x="669752" y="6388968"/>
            <a:ext cx="11861800" cy="2209800"/>
          </a:xfrm>
          <a:prstGeom prst="rect">
            <a:avLst/>
          </a:prstGeom>
        </p:spPr>
        <p:txBody>
          <a:bodyPr>
            <a:normAutofit fontScale="90000"/>
          </a:bodyPr>
          <a:lstStyle>
            <a:lvl1pPr defTabSz="519937">
              <a:defRPr sz="10768"/>
            </a:lvl1pPr>
          </a:lstStyle>
          <a:p>
            <a:r>
              <a:rPr dirty="0"/>
              <a:t>3) worship is evangelism</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title"/>
          </p:nvPr>
        </p:nvSpPr>
        <p:spPr>
          <a:xfrm>
            <a:off x="1270000" y="842589"/>
            <a:ext cx="10464800" cy="7693348"/>
          </a:xfrm>
          <a:prstGeom prst="rect">
            <a:avLst/>
          </a:prstGeom>
        </p:spPr>
        <p:txBody>
          <a:bodyPr/>
          <a:lstStyle/>
          <a:p>
            <a:pPr marR="457200" defTabSz="457200">
              <a:defRPr sz="3800" b="1">
                <a:latin typeface="Arial"/>
                <a:ea typeface="Arial"/>
                <a:cs typeface="Arial"/>
                <a:sym typeface="Arial"/>
              </a:defRPr>
            </a:pPr>
            <a:r>
              <a:t> </a:t>
            </a:r>
          </a:p>
          <a:p>
            <a:pPr marR="457200" defTabSz="457200">
              <a:defRPr sz="3800" b="1">
                <a:latin typeface="Arial"/>
                <a:ea typeface="Arial"/>
                <a:cs typeface="Arial"/>
                <a:sym typeface="Arial"/>
              </a:defRPr>
            </a:pPr>
            <a:r>
              <a:t>7 Let the sea resound, and everything in it,</a:t>
            </a:r>
          </a:p>
          <a:p>
            <a:pPr marR="457200" defTabSz="457200">
              <a:defRPr sz="3800" b="1">
                <a:latin typeface="Arial"/>
                <a:ea typeface="Arial"/>
                <a:cs typeface="Arial"/>
                <a:sym typeface="Arial"/>
              </a:defRPr>
            </a:pPr>
            <a:r>
              <a:t>    </a:t>
            </a:r>
            <a:r>
              <a:rPr>
                <a:solidFill>
                  <a:srgbClr val="FF2600"/>
                </a:solidFill>
              </a:rPr>
              <a:t>the world, and all who live in it.</a:t>
            </a:r>
          </a:p>
          <a:p>
            <a:pPr marR="457200" defTabSz="457200">
              <a:defRPr sz="3800" b="1">
                <a:latin typeface="Arial"/>
                <a:ea typeface="Arial"/>
                <a:cs typeface="Arial"/>
                <a:sym typeface="Arial"/>
              </a:defRPr>
            </a:pPr>
            <a:endParaRPr>
              <a:solidFill>
                <a:srgbClr val="FF2600"/>
              </a:solidFill>
            </a:endParaRPr>
          </a:p>
        </p:txBody>
      </p:sp>
      <p:pic>
        <p:nvPicPr>
          <p:cNvPr id="201" name="image2.png"/>
          <p:cNvPicPr>
            <a:picLocks noChangeAspect="1"/>
          </p:cNvPicPr>
          <p:nvPr/>
        </p:nvPicPr>
        <p:blipFill>
          <a:blip r:embed="rId2">
            <a:extLst/>
          </a:blip>
          <a:srcRect/>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title"/>
          </p:nvPr>
        </p:nvSpPr>
        <p:spPr>
          <a:xfrm>
            <a:off x="1270000" y="1383977"/>
            <a:ext cx="10464800" cy="6745586"/>
          </a:xfrm>
          <a:prstGeom prst="rect">
            <a:avLst/>
          </a:prstGeom>
        </p:spPr>
        <p:txBody>
          <a:bodyPr/>
          <a:lstStyle/>
          <a:p>
            <a:pPr marL="348424" indent="-348424" defTabSz="425195">
              <a:defRPr sz="3255">
                <a:latin typeface="Calibri"/>
                <a:ea typeface="Calibri"/>
                <a:cs typeface="Calibri"/>
                <a:sym typeface="Calibri"/>
              </a:defRPr>
            </a:pPr>
            <a:r>
              <a:rPr b="1" baseline="31999">
                <a:latin typeface="Helvetica"/>
                <a:ea typeface="Helvetica"/>
                <a:cs typeface="Helvetica"/>
                <a:sym typeface="Helvetica"/>
              </a:rPr>
              <a:t>7 </a:t>
            </a:r>
            <a:r>
              <a:rPr sz="4324" b="1">
                <a:latin typeface="Helvetica"/>
                <a:ea typeface="Helvetica"/>
                <a:cs typeface="Helvetica"/>
                <a:sym typeface="Helvetica"/>
              </a:rPr>
              <a:t>That day</a:t>
            </a:r>
            <a:r>
              <a:rPr sz="4324"/>
              <a:t> </a:t>
            </a:r>
            <a:r>
              <a:t>David first appointed Asaph and his associates </a:t>
            </a:r>
            <a:r>
              <a:rPr b="1">
                <a:latin typeface="Helvetica"/>
                <a:ea typeface="Helvetica"/>
                <a:cs typeface="Helvetica"/>
                <a:sym typeface="Helvetica"/>
              </a:rPr>
              <a:t>to give praise to the Lord in this manner:</a:t>
            </a:r>
            <a:endParaRPr sz="3859"/>
          </a:p>
          <a:p>
            <a:pPr defTabSz="425195">
              <a:defRPr sz="3255">
                <a:latin typeface="Calibri"/>
                <a:ea typeface="Calibri"/>
                <a:cs typeface="Calibri"/>
                <a:sym typeface="Calibri"/>
              </a:defRPr>
            </a:pPr>
            <a:endParaRPr sz="3859"/>
          </a:p>
          <a:p>
            <a:pPr marL="348424" indent="-348424" defTabSz="425195">
              <a:defRPr sz="3255" b="1">
                <a:solidFill>
                  <a:srgbClr val="FF2600"/>
                </a:solidFill>
                <a:latin typeface="Helvetica"/>
                <a:ea typeface="Helvetica"/>
                <a:cs typeface="Helvetica"/>
                <a:sym typeface="Helvetica"/>
              </a:defRPr>
            </a:pPr>
            <a:r>
              <a:rPr baseline="31999"/>
              <a:t>8 </a:t>
            </a:r>
            <a:r>
              <a:t>Give praise to the Lord, proclaim his name;</a:t>
            </a:r>
            <a:br/>
            <a:r>
              <a:t>    make known among the nations what he has done.</a:t>
            </a:r>
            <a:endParaRPr sz="3859"/>
          </a:p>
          <a:p>
            <a:pPr marL="412794" lvl="6" indent="862793" defTabSz="425195">
              <a:defRPr sz="3255" b="1">
                <a:latin typeface="Helvetica"/>
                <a:ea typeface="Helvetica"/>
                <a:cs typeface="Helvetica"/>
                <a:sym typeface="Helvetica"/>
              </a:defRPr>
            </a:pPr>
            <a:r>
              <a:rPr sz="3859" b="0">
                <a:latin typeface="Calibri"/>
                <a:ea typeface="Calibri"/>
                <a:cs typeface="Calibri"/>
                <a:sym typeface="Calibri"/>
              </a:rPr>
              <a:t/>
            </a:r>
            <a:br>
              <a:rPr sz="3859" b="0">
                <a:latin typeface="Calibri"/>
                <a:ea typeface="Calibri"/>
                <a:cs typeface="Calibri"/>
                <a:sym typeface="Calibri"/>
              </a:rPr>
            </a:br>
            <a:r>
              <a:rPr baseline="31999"/>
              <a:t>9 </a:t>
            </a:r>
            <a:r>
              <a:t>Sing to him, sing praise to him;</a:t>
            </a:r>
            <a:br/>
            <a:r>
              <a:t>    tell of all his wonderful acts.</a:t>
            </a:r>
            <a:br/>
            <a:r>
              <a:t>   	</a:t>
            </a:r>
          </a:p>
          <a:p>
            <a:pPr marL="412794" lvl="6" indent="862793" defTabSz="425195">
              <a:defRPr sz="3255" b="1">
                <a:latin typeface="Helvetica"/>
                <a:ea typeface="Helvetica"/>
                <a:cs typeface="Helvetica"/>
                <a:sym typeface="Helvetica"/>
              </a:defRPr>
            </a:pPr>
            <a:r>
              <a:t>1 Chr 16:8-11</a:t>
            </a:r>
            <a:endParaRPr sz="3859"/>
          </a:p>
        </p:txBody>
      </p:sp>
      <p:pic>
        <p:nvPicPr>
          <p:cNvPr id="204" name="image2.png"/>
          <p:cNvPicPr>
            <a:picLocks noChangeAspect="1"/>
          </p:cNvPicPr>
          <p:nvPr/>
        </p:nvPicPr>
        <p:blipFill>
          <a:blip r:embed="rId2">
            <a:extLst/>
          </a:blip>
          <a:stretch>
            <a:fillRect/>
          </a:stretch>
        </p:blipFill>
        <p:spPr>
          <a:xfrm>
            <a:off x="10772200" y="8975124"/>
            <a:ext cx="1808525" cy="603747"/>
          </a:xfrm>
          <a:prstGeom prst="rect">
            <a:avLst/>
          </a:prstGeom>
          <a:ln w="12700">
            <a:miter lim="400000"/>
          </a:ln>
        </p:spPr>
      </p:pic>
      <p:sp>
        <p:nvSpPr>
          <p:cNvPr id="205" name="Shape 205"/>
          <p:cNvSpPr/>
          <p:nvPr/>
        </p:nvSpPr>
        <p:spPr>
          <a:xfrm>
            <a:off x="7029400" y="4617070"/>
            <a:ext cx="393800" cy="279400"/>
          </a:xfrm>
          <a:prstGeom prst="rect">
            <a:avLst/>
          </a:prstGeom>
          <a:ln w="12700">
            <a:miter lim="400000"/>
          </a:ln>
        </p:spPr>
        <p:txBody>
          <a:bodyPr wrap="none" lIns="50800" tIns="50800" rIns="50800" bIns="50800" anchor="ctr">
            <a:spAutoFit/>
          </a:bodyPr>
          <a:lstStyle/>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000000"/>
                </a:solidFill>
                <a:latin typeface="Helvetica"/>
                <a:ea typeface="Helvetica"/>
                <a:cs typeface="Helvetica"/>
                <a:sym typeface="Helvetica"/>
              </a:defRPr>
            </a:pPr>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title"/>
          </p:nvPr>
        </p:nvSpPr>
        <p:spPr>
          <a:xfrm>
            <a:off x="1270000" y="-599120"/>
            <a:ext cx="10464800" cy="6745586"/>
          </a:xfrm>
          <a:prstGeom prst="rect">
            <a:avLst/>
          </a:prstGeom>
        </p:spPr>
        <p:txBody>
          <a:bodyPr/>
          <a:lstStyle/>
          <a:p>
            <a:pPr defTabSz="457200">
              <a:defRPr sz="4550">
                <a:latin typeface="Calibri"/>
                <a:ea typeface="Calibri"/>
                <a:cs typeface="Calibri"/>
                <a:sym typeface="Calibri"/>
              </a:defRPr>
            </a:pPr>
            <a:endParaRPr/>
          </a:p>
          <a:p>
            <a:pPr defTabSz="457200">
              <a:defRPr sz="4550" b="1">
                <a:latin typeface="Helvetica"/>
                <a:ea typeface="Helvetica"/>
                <a:cs typeface="Helvetica"/>
                <a:sym typeface="Helvetica"/>
              </a:defRPr>
            </a:pPr>
            <a:r>
              <a:rPr b="0">
                <a:latin typeface="Calibri"/>
                <a:ea typeface="Calibri"/>
                <a:cs typeface="Calibri"/>
                <a:sym typeface="Calibri"/>
              </a:rPr>
              <a:t>Therefore </a:t>
            </a:r>
            <a:r>
              <a:rPr>
                <a:solidFill>
                  <a:srgbClr val="FF2600"/>
                </a:solidFill>
              </a:rPr>
              <a:t>I will praise you, Lord, among the nations</a:t>
            </a:r>
            <a:r>
              <a:t>; </a:t>
            </a:r>
            <a:endParaRPr b="0">
              <a:latin typeface="Calibri"/>
              <a:ea typeface="Calibri"/>
              <a:cs typeface="Calibri"/>
              <a:sym typeface="Calibri"/>
            </a:endParaRPr>
          </a:p>
          <a:p>
            <a:pPr defTabSz="457200">
              <a:defRPr sz="4550">
                <a:latin typeface="Calibri"/>
                <a:ea typeface="Calibri"/>
                <a:cs typeface="Calibri"/>
                <a:sym typeface="Calibri"/>
              </a:defRPr>
            </a:pPr>
            <a:r>
              <a:t>I will </a:t>
            </a:r>
            <a:r>
              <a:rPr b="1">
                <a:latin typeface="Helvetica"/>
                <a:ea typeface="Helvetica"/>
                <a:cs typeface="Helvetica"/>
                <a:sym typeface="Helvetica"/>
              </a:rPr>
              <a:t>sing</a:t>
            </a:r>
            <a:r>
              <a:t> the praises of your name.</a:t>
            </a:r>
          </a:p>
          <a:p>
            <a:pPr defTabSz="457200">
              <a:defRPr sz="4550">
                <a:latin typeface="Calibri"/>
                <a:ea typeface="Calibri"/>
                <a:cs typeface="Calibri"/>
                <a:sym typeface="Calibri"/>
              </a:defRPr>
            </a:pPr>
            <a:endParaRPr/>
          </a:p>
          <a:p>
            <a:pPr defTabSz="457200">
              <a:defRPr sz="4550">
                <a:latin typeface="Calibri"/>
                <a:ea typeface="Calibri"/>
                <a:cs typeface="Calibri"/>
                <a:sym typeface="Calibri"/>
              </a:defRPr>
            </a:pPr>
            <a:r>
              <a:t>Psalm 18:49</a:t>
            </a:r>
          </a:p>
        </p:txBody>
      </p:sp>
      <p:pic>
        <p:nvPicPr>
          <p:cNvPr id="208" name="image2.png"/>
          <p:cNvPicPr>
            <a:picLocks noChangeAspect="1"/>
          </p:cNvPicPr>
          <p:nvPr/>
        </p:nvPicPr>
        <p:blipFill>
          <a:blip r:embed="rId2">
            <a:extLst/>
          </a:blip>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xfrm>
            <a:off x="1269999" y="901760"/>
            <a:ext cx="10464801" cy="7950079"/>
          </a:xfrm>
          <a:prstGeom prst="rect">
            <a:avLst/>
          </a:prstGeom>
        </p:spPr>
        <p:txBody>
          <a:bodyPr/>
          <a:lstStyle/>
          <a:p>
            <a:pPr defTabSz="362204">
              <a:defRPr sz="4960" b="1">
                <a:solidFill>
                  <a:srgbClr val="F12922"/>
                </a:solidFill>
                <a:latin typeface="Helvetica"/>
                <a:ea typeface="Helvetica"/>
                <a:cs typeface="Helvetica"/>
                <a:sym typeface="Helvetica"/>
              </a:defRPr>
            </a:pPr>
            <a:r>
              <a:t>1) Worship is an exploration of God</a:t>
            </a:r>
          </a:p>
          <a:p>
            <a:pPr defTabSz="362204">
              <a:defRPr sz="4960" b="1">
                <a:latin typeface="Helvetica"/>
                <a:ea typeface="Helvetica"/>
                <a:cs typeface="Helvetica"/>
                <a:sym typeface="Helvetica"/>
              </a:defRPr>
            </a:pPr>
            <a:endParaRPr/>
          </a:p>
          <a:p>
            <a:pPr defTabSz="362204">
              <a:defRPr sz="4960" b="1">
                <a:latin typeface="Helvetica"/>
                <a:ea typeface="Helvetica"/>
                <a:cs typeface="Helvetica"/>
                <a:sym typeface="Helvetica"/>
              </a:defRPr>
            </a:pPr>
            <a:endParaRPr/>
          </a:p>
          <a:p>
            <a:pPr defTabSz="362204">
              <a:defRPr sz="4960" b="1">
                <a:latin typeface="Helvetica"/>
                <a:ea typeface="Helvetica"/>
                <a:cs typeface="Helvetica"/>
                <a:sym typeface="Helvetica"/>
              </a:defRPr>
            </a:pPr>
            <a:endParaRPr/>
          </a:p>
          <a:p>
            <a:pPr defTabSz="362204">
              <a:defRPr sz="4960" b="1">
                <a:latin typeface="Helvetica"/>
                <a:ea typeface="Helvetica"/>
                <a:cs typeface="Helvetica"/>
                <a:sym typeface="Helvetica"/>
              </a:defRPr>
            </a:pPr>
            <a:endParaRPr/>
          </a:p>
          <a:p>
            <a:pPr defTabSz="362204">
              <a:defRPr sz="4960" b="1">
                <a:latin typeface="Helvetica"/>
                <a:ea typeface="Helvetica"/>
                <a:cs typeface="Helvetica"/>
                <a:sym typeface="Helvetica"/>
              </a:defRPr>
            </a:pPr>
            <a:endParaRPr/>
          </a:p>
          <a:p>
            <a:pPr defTabSz="362204">
              <a:defRPr sz="2976" b="1">
                <a:latin typeface="Helvetica"/>
                <a:ea typeface="Helvetica"/>
                <a:cs typeface="Helvetica"/>
                <a:sym typeface="Helvetica"/>
              </a:defRPr>
            </a:pPr>
            <a:r>
              <a:t>Are we treating life experiences – good and bad – as invitations to worship God?</a:t>
            </a:r>
          </a:p>
          <a:p>
            <a:pPr defTabSz="362204">
              <a:defRPr sz="4960" b="1">
                <a:latin typeface="Helvetica"/>
                <a:ea typeface="Helvetica"/>
                <a:cs typeface="Helvetica"/>
                <a:sym typeface="Helvetica"/>
              </a:defRPr>
            </a:pPr>
            <a:endParaRPr/>
          </a:p>
          <a:p>
            <a:pPr defTabSz="362204">
              <a:defRPr sz="4960" b="1">
                <a:latin typeface="Helvetica"/>
                <a:ea typeface="Helvetica"/>
                <a:cs typeface="Helvetica"/>
                <a:sym typeface="Helvetica"/>
              </a:defRPr>
            </a:pPr>
            <a:r>
              <a:t> </a:t>
            </a:r>
          </a:p>
        </p:txBody>
      </p:sp>
      <p:pic>
        <p:nvPicPr>
          <p:cNvPr id="211" name="image2.png"/>
          <p:cNvPicPr>
            <a:picLocks noChangeAspect="1"/>
          </p:cNvPicPr>
          <p:nvPr/>
        </p:nvPicPr>
        <p:blipFill>
          <a:blip r:embed="rId2">
            <a:extLst/>
          </a:blip>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title"/>
          </p:nvPr>
        </p:nvSpPr>
        <p:spPr>
          <a:xfrm>
            <a:off x="1269999" y="-228129"/>
            <a:ext cx="10464801" cy="12266783"/>
          </a:xfrm>
          <a:prstGeom prst="rect">
            <a:avLst/>
          </a:prstGeom>
        </p:spPr>
        <p:txBody>
          <a:bodyPr/>
          <a:lstStyle/>
          <a:p>
            <a:pPr defTabSz="286258">
              <a:defRPr sz="3920"/>
            </a:pPr>
            <a:endParaRPr/>
          </a:p>
          <a:p>
            <a:pPr defTabSz="286258">
              <a:defRPr sz="3920"/>
            </a:pPr>
            <a:r>
              <a:t> </a:t>
            </a:r>
          </a:p>
          <a:p>
            <a:pPr defTabSz="286258">
              <a:defRPr sz="3920"/>
            </a:pPr>
            <a:endParaRPr/>
          </a:p>
          <a:p>
            <a:pPr defTabSz="286258">
              <a:defRPr sz="4410" b="1">
                <a:solidFill>
                  <a:srgbClr val="F12922"/>
                </a:solidFill>
                <a:latin typeface="Helvetica"/>
                <a:ea typeface="Helvetica"/>
                <a:cs typeface="Helvetica"/>
                <a:sym typeface="Helvetica"/>
              </a:defRPr>
            </a:pPr>
            <a:r>
              <a:t>2) Worship is enjoying God</a:t>
            </a:r>
          </a:p>
          <a:p>
            <a:pPr defTabSz="286258">
              <a:defRPr sz="4410" b="1">
                <a:solidFill>
                  <a:srgbClr val="F12922"/>
                </a:solidFill>
                <a:latin typeface="Helvetica"/>
                <a:ea typeface="Helvetica"/>
                <a:cs typeface="Helvetica"/>
                <a:sym typeface="Helvetica"/>
              </a:defRPr>
            </a:pPr>
            <a:endParaRPr/>
          </a:p>
          <a:p>
            <a:pPr defTabSz="286258">
              <a:defRPr sz="3920" b="1">
                <a:solidFill>
                  <a:srgbClr val="F12922"/>
                </a:solidFill>
                <a:latin typeface="Helvetica"/>
                <a:ea typeface="Helvetica"/>
                <a:cs typeface="Helvetica"/>
                <a:sym typeface="Helvetica"/>
              </a:defRPr>
            </a:pPr>
            <a:endParaRPr/>
          </a:p>
          <a:p>
            <a:pPr defTabSz="286258">
              <a:defRPr sz="3920" b="1">
                <a:solidFill>
                  <a:srgbClr val="F12922"/>
                </a:solidFill>
                <a:latin typeface="Helvetica"/>
                <a:ea typeface="Helvetica"/>
                <a:cs typeface="Helvetica"/>
                <a:sym typeface="Helvetica"/>
              </a:defRPr>
            </a:pPr>
            <a:endParaRPr/>
          </a:p>
          <a:p>
            <a:pPr defTabSz="286258">
              <a:defRPr sz="3920" b="1">
                <a:solidFill>
                  <a:srgbClr val="F12922"/>
                </a:solidFill>
                <a:latin typeface="Helvetica"/>
                <a:ea typeface="Helvetica"/>
                <a:cs typeface="Helvetica"/>
                <a:sym typeface="Helvetica"/>
              </a:defRPr>
            </a:pPr>
            <a:endParaRPr/>
          </a:p>
          <a:p>
            <a:pPr defTabSz="286258">
              <a:defRPr sz="3920" b="1">
                <a:solidFill>
                  <a:srgbClr val="F12922"/>
                </a:solidFill>
                <a:latin typeface="Helvetica"/>
                <a:ea typeface="Helvetica"/>
                <a:cs typeface="Helvetica"/>
                <a:sym typeface="Helvetica"/>
              </a:defRPr>
            </a:pPr>
            <a:endParaRPr/>
          </a:p>
          <a:p>
            <a:pPr defTabSz="286258">
              <a:defRPr sz="3920" b="1">
                <a:solidFill>
                  <a:srgbClr val="F12922"/>
                </a:solidFill>
                <a:latin typeface="Helvetica"/>
                <a:ea typeface="Helvetica"/>
                <a:cs typeface="Helvetica"/>
                <a:sym typeface="Helvetica"/>
              </a:defRPr>
            </a:pPr>
            <a:endParaRPr/>
          </a:p>
          <a:p>
            <a:pPr defTabSz="286258">
              <a:defRPr sz="2352" b="1">
                <a:latin typeface="Helvetica"/>
                <a:ea typeface="Helvetica"/>
                <a:cs typeface="Helvetica"/>
                <a:sym typeface="Helvetica"/>
              </a:defRPr>
            </a:pPr>
            <a:r>
              <a:t>Are we behaving like spoilt children indifferent to the expensive gift of salvation God has given us through the death of His son Jesus on the cross?</a:t>
            </a:r>
          </a:p>
          <a:p>
            <a:pPr defTabSz="286258">
              <a:defRPr sz="3920" b="1">
                <a:solidFill>
                  <a:srgbClr val="F12922"/>
                </a:solidFill>
                <a:latin typeface="Helvetica"/>
                <a:ea typeface="Helvetica"/>
                <a:cs typeface="Helvetica"/>
                <a:sym typeface="Helvetica"/>
              </a:defRPr>
            </a:pPr>
            <a:endParaRPr/>
          </a:p>
          <a:p>
            <a:pPr defTabSz="286258">
              <a:defRPr sz="3920" b="1">
                <a:solidFill>
                  <a:srgbClr val="F12922"/>
                </a:solidFill>
                <a:latin typeface="Helvetica"/>
                <a:ea typeface="Helvetica"/>
                <a:cs typeface="Helvetica"/>
                <a:sym typeface="Helvetica"/>
              </a:defRPr>
            </a:pPr>
            <a:r>
              <a:t> </a:t>
            </a:r>
          </a:p>
          <a:p>
            <a:pPr defTabSz="286258">
              <a:defRPr sz="3920" b="1">
                <a:solidFill>
                  <a:srgbClr val="F12922"/>
                </a:solidFill>
                <a:latin typeface="Helvetica"/>
                <a:ea typeface="Helvetica"/>
                <a:cs typeface="Helvetica"/>
                <a:sym typeface="Helvetica"/>
              </a:defRPr>
            </a:pPr>
            <a:endParaRPr/>
          </a:p>
          <a:p>
            <a:pPr defTabSz="286258">
              <a:defRPr sz="3920" b="1">
                <a:solidFill>
                  <a:srgbClr val="F12922"/>
                </a:solidFill>
                <a:latin typeface="Helvetica"/>
                <a:ea typeface="Helvetica"/>
                <a:cs typeface="Helvetica"/>
                <a:sym typeface="Helvetica"/>
              </a:defRPr>
            </a:pPr>
            <a:endParaRPr/>
          </a:p>
          <a:p>
            <a:pPr defTabSz="286258">
              <a:defRPr sz="3920" b="1">
                <a:solidFill>
                  <a:srgbClr val="F12922"/>
                </a:solidFill>
                <a:latin typeface="Helvetica"/>
                <a:ea typeface="Helvetica"/>
                <a:cs typeface="Helvetica"/>
                <a:sym typeface="Helvetica"/>
              </a:defRPr>
            </a:pPr>
            <a:endParaRPr/>
          </a:p>
          <a:p>
            <a:pPr defTabSz="286258">
              <a:defRPr sz="3920"/>
            </a:pPr>
            <a:r>
              <a:t> </a:t>
            </a:r>
          </a:p>
          <a:p>
            <a:pPr defTabSz="286258">
              <a:defRPr sz="3920"/>
            </a:pPr>
            <a:endParaRPr/>
          </a:p>
        </p:txBody>
      </p:sp>
      <p:pic>
        <p:nvPicPr>
          <p:cNvPr id="215" name="image2.png"/>
          <p:cNvPicPr>
            <a:picLocks noChangeAspect="1"/>
          </p:cNvPicPr>
          <p:nvPr/>
        </p:nvPicPr>
        <p:blipFill>
          <a:blip r:embed="rId2">
            <a:extLst/>
          </a:blip>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xfrm>
            <a:off x="1270000" y="49381"/>
            <a:ext cx="10464800" cy="8857146"/>
          </a:xfrm>
          <a:prstGeom prst="rect">
            <a:avLst/>
          </a:prstGeom>
        </p:spPr>
        <p:txBody>
          <a:bodyPr/>
          <a:lstStyle/>
          <a:p>
            <a:pPr marR="457200" defTabSz="457200">
              <a:defRPr sz="3400" b="1">
                <a:latin typeface="Arial"/>
                <a:ea typeface="Arial"/>
                <a:cs typeface="Arial"/>
                <a:sym typeface="Arial"/>
              </a:defRPr>
            </a:pPr>
            <a:r>
              <a:t>Psalm 98</a:t>
            </a:r>
          </a:p>
          <a:p>
            <a:pPr marR="457200" defTabSz="457200">
              <a:defRPr sz="3400" b="1">
                <a:latin typeface="Arial"/>
                <a:ea typeface="Arial"/>
                <a:cs typeface="Arial"/>
                <a:sym typeface="Arial"/>
              </a:defRPr>
            </a:pPr>
            <a:endParaRPr/>
          </a:p>
          <a:p>
            <a:pPr marR="457200" defTabSz="457200">
              <a:defRPr sz="3400" b="1">
                <a:latin typeface="Arial"/>
                <a:ea typeface="Arial"/>
                <a:cs typeface="Arial"/>
                <a:sym typeface="Arial"/>
              </a:defRPr>
            </a:pPr>
            <a:r>
              <a:t>1Sing to the Lord a new song,</a:t>
            </a:r>
          </a:p>
          <a:p>
            <a:pPr marR="457200" defTabSz="457200">
              <a:defRPr sz="3400" b="1">
                <a:latin typeface="Arial"/>
                <a:ea typeface="Arial"/>
                <a:cs typeface="Arial"/>
                <a:sym typeface="Arial"/>
              </a:defRPr>
            </a:pPr>
            <a:r>
              <a:t>    for he has done marvelous things;</a:t>
            </a:r>
          </a:p>
          <a:p>
            <a:pPr marR="457200" defTabSz="457200">
              <a:defRPr sz="3400" b="1">
                <a:latin typeface="Arial"/>
                <a:ea typeface="Arial"/>
                <a:cs typeface="Arial"/>
                <a:sym typeface="Arial"/>
              </a:defRPr>
            </a:pPr>
            <a:r>
              <a:t>his right hand and his holy arm</a:t>
            </a:r>
          </a:p>
          <a:p>
            <a:pPr marR="457200" defTabSz="457200">
              <a:defRPr sz="3400" b="1">
                <a:latin typeface="Arial"/>
                <a:ea typeface="Arial"/>
                <a:cs typeface="Arial"/>
                <a:sym typeface="Arial"/>
              </a:defRPr>
            </a:pPr>
            <a:r>
              <a:t>    have worked salvation for him.</a:t>
            </a:r>
          </a:p>
          <a:p>
            <a:pPr marR="457200" defTabSz="457200">
              <a:defRPr sz="3400" b="1">
                <a:latin typeface="Arial"/>
                <a:ea typeface="Arial"/>
                <a:cs typeface="Arial"/>
                <a:sym typeface="Arial"/>
              </a:defRPr>
            </a:pPr>
            <a:r>
              <a:t> </a:t>
            </a:r>
          </a:p>
          <a:p>
            <a:pPr marR="457200" defTabSz="457200">
              <a:defRPr sz="3400" b="1">
                <a:latin typeface="Arial"/>
                <a:ea typeface="Arial"/>
                <a:cs typeface="Arial"/>
                <a:sym typeface="Arial"/>
              </a:defRPr>
            </a:pPr>
            <a:r>
              <a:t>2The Lord has made his salvation known</a:t>
            </a:r>
          </a:p>
          <a:p>
            <a:pPr marR="457200" defTabSz="457200">
              <a:defRPr sz="3400" b="1">
                <a:latin typeface="Arial"/>
                <a:ea typeface="Arial"/>
                <a:cs typeface="Arial"/>
                <a:sym typeface="Arial"/>
              </a:defRPr>
            </a:pPr>
            <a:r>
              <a:t>    and revealed his righteousness to the nations.</a:t>
            </a:r>
          </a:p>
          <a:p>
            <a:pPr marR="457200" defTabSz="457200">
              <a:defRPr sz="3400" b="1">
                <a:latin typeface="Arial"/>
                <a:ea typeface="Arial"/>
                <a:cs typeface="Arial"/>
                <a:sym typeface="Arial"/>
              </a:defRPr>
            </a:pPr>
            <a:r>
              <a:t> </a:t>
            </a:r>
          </a:p>
          <a:p>
            <a:pPr marR="457200" defTabSz="457200">
              <a:defRPr sz="3400" b="1">
                <a:latin typeface="Arial"/>
                <a:ea typeface="Arial"/>
                <a:cs typeface="Arial"/>
                <a:sym typeface="Arial"/>
              </a:defRPr>
            </a:pPr>
            <a:r>
              <a:t>3He has remembered his love</a:t>
            </a:r>
          </a:p>
          <a:p>
            <a:pPr marR="457200" defTabSz="457200">
              <a:defRPr sz="3400" b="1">
                <a:latin typeface="Arial"/>
                <a:ea typeface="Arial"/>
                <a:cs typeface="Arial"/>
                <a:sym typeface="Arial"/>
              </a:defRPr>
            </a:pPr>
            <a:r>
              <a:t>    and his faithfulness to Israel;</a:t>
            </a:r>
          </a:p>
          <a:p>
            <a:pPr marR="457200" defTabSz="457200">
              <a:defRPr sz="3400" b="1">
                <a:latin typeface="Arial"/>
                <a:ea typeface="Arial"/>
                <a:cs typeface="Arial"/>
                <a:sym typeface="Arial"/>
              </a:defRPr>
            </a:pPr>
            <a:r>
              <a:t>all the ends of the earth have seen</a:t>
            </a:r>
          </a:p>
          <a:p>
            <a:pPr marR="457200" defTabSz="457200">
              <a:defRPr sz="3400" b="1">
                <a:latin typeface="Arial"/>
                <a:ea typeface="Arial"/>
                <a:cs typeface="Arial"/>
                <a:sym typeface="Arial"/>
              </a:defRPr>
            </a:pPr>
            <a:r>
              <a:t>    the salvation of our God.</a:t>
            </a:r>
          </a:p>
        </p:txBody>
      </p:sp>
      <p:pic>
        <p:nvPicPr>
          <p:cNvPr id="153" name="image2.png"/>
          <p:cNvPicPr>
            <a:picLocks noChangeAspect="1"/>
          </p:cNvPicPr>
          <p:nvPr/>
        </p:nvPicPr>
        <p:blipFill>
          <a:blip r:embed="rId2">
            <a:extLst/>
          </a:blip>
          <a:srcRect/>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xfrm>
            <a:off x="1014103" y="150329"/>
            <a:ext cx="10464800" cy="8543087"/>
          </a:xfrm>
          <a:prstGeom prst="rect">
            <a:avLst/>
          </a:prstGeom>
        </p:spPr>
        <p:txBody>
          <a:bodyPr/>
          <a:lstStyle/>
          <a:p>
            <a:pPr defTabSz="391414">
              <a:defRPr sz="5360"/>
            </a:pPr>
            <a:r>
              <a:t> </a:t>
            </a:r>
          </a:p>
          <a:p>
            <a:pPr defTabSz="391414">
              <a:defRPr sz="5360"/>
            </a:pPr>
            <a:endParaRPr/>
          </a:p>
          <a:p>
            <a:pPr defTabSz="391414">
              <a:defRPr sz="5360" b="1">
                <a:solidFill>
                  <a:srgbClr val="F12922"/>
                </a:solidFill>
                <a:latin typeface="Helvetica"/>
                <a:ea typeface="Helvetica"/>
                <a:cs typeface="Helvetica"/>
                <a:sym typeface="Helvetica"/>
              </a:defRPr>
            </a:pPr>
            <a:r>
              <a:t>3) Worship is evangelism</a:t>
            </a:r>
          </a:p>
          <a:p>
            <a:pPr defTabSz="391414">
              <a:defRPr sz="5360" b="1">
                <a:solidFill>
                  <a:srgbClr val="F12922"/>
                </a:solidFill>
                <a:latin typeface="Helvetica"/>
                <a:ea typeface="Helvetica"/>
                <a:cs typeface="Helvetica"/>
                <a:sym typeface="Helvetica"/>
              </a:defRPr>
            </a:pPr>
            <a:endParaRPr/>
          </a:p>
          <a:p>
            <a:pPr defTabSz="391414">
              <a:defRPr sz="5360" b="1">
                <a:solidFill>
                  <a:srgbClr val="F12922"/>
                </a:solidFill>
                <a:latin typeface="Helvetica"/>
                <a:ea typeface="Helvetica"/>
                <a:cs typeface="Helvetica"/>
                <a:sym typeface="Helvetica"/>
              </a:defRPr>
            </a:pPr>
            <a:endParaRPr/>
          </a:p>
          <a:p>
            <a:pPr defTabSz="391414">
              <a:defRPr sz="5360" b="1">
                <a:solidFill>
                  <a:srgbClr val="F12922"/>
                </a:solidFill>
                <a:latin typeface="Helvetica"/>
                <a:ea typeface="Helvetica"/>
                <a:cs typeface="Helvetica"/>
                <a:sym typeface="Helvetica"/>
              </a:defRPr>
            </a:pPr>
            <a:endParaRPr/>
          </a:p>
          <a:p>
            <a:pPr defTabSz="391414">
              <a:defRPr sz="5360" b="1">
                <a:solidFill>
                  <a:srgbClr val="F12922"/>
                </a:solidFill>
                <a:latin typeface="Helvetica"/>
                <a:ea typeface="Helvetica"/>
                <a:cs typeface="Helvetica"/>
                <a:sym typeface="Helvetica"/>
              </a:defRPr>
            </a:pPr>
            <a:endParaRPr/>
          </a:p>
          <a:p>
            <a:pPr defTabSz="391414">
              <a:defRPr sz="5360" b="1">
                <a:solidFill>
                  <a:srgbClr val="F12922"/>
                </a:solidFill>
                <a:latin typeface="Helvetica"/>
                <a:ea typeface="Helvetica"/>
                <a:cs typeface="Helvetica"/>
                <a:sym typeface="Helvetica"/>
              </a:defRPr>
            </a:pPr>
            <a:endParaRPr/>
          </a:p>
          <a:p>
            <a:pPr defTabSz="391414">
              <a:defRPr sz="5360" b="1">
                <a:solidFill>
                  <a:srgbClr val="F12922"/>
                </a:solidFill>
                <a:latin typeface="Helvetica"/>
                <a:ea typeface="Helvetica"/>
                <a:cs typeface="Helvetica"/>
                <a:sym typeface="Helvetica"/>
              </a:defRPr>
            </a:pPr>
            <a:endParaRPr/>
          </a:p>
          <a:p>
            <a:pPr defTabSz="391414">
              <a:defRPr sz="3216" b="1">
                <a:latin typeface="Helvetica"/>
                <a:ea typeface="Helvetica"/>
                <a:cs typeface="Helvetica"/>
                <a:sym typeface="Helvetica"/>
              </a:defRPr>
            </a:pPr>
            <a:r>
              <a:t>Like the psalmist, do we want to tell all the world about Jesus Christ our savior?</a:t>
            </a:r>
          </a:p>
        </p:txBody>
      </p:sp>
      <p:pic>
        <p:nvPicPr>
          <p:cNvPr id="218" name="image2.png"/>
          <p:cNvPicPr>
            <a:picLocks noChangeAspect="1"/>
          </p:cNvPicPr>
          <p:nvPr/>
        </p:nvPicPr>
        <p:blipFill>
          <a:blip r:embed="rId2">
            <a:extLst/>
          </a:blip>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xfrm>
            <a:off x="1270000" y="1383977"/>
            <a:ext cx="10464800" cy="6745586"/>
          </a:xfrm>
          <a:prstGeom prst="rect">
            <a:avLst/>
          </a:prstGeom>
        </p:spPr>
        <p:txBody>
          <a:bodyPr/>
          <a:lstStyle/>
          <a:p>
            <a:pPr marR="425195" defTabSz="425195">
              <a:defRPr sz="3999" b="1">
                <a:latin typeface="Arial"/>
                <a:ea typeface="Arial"/>
                <a:cs typeface="Arial"/>
                <a:sym typeface="Arial"/>
              </a:defRPr>
            </a:pPr>
            <a:r>
              <a:t>4Shout for joy to the Lord, all the earth,</a:t>
            </a:r>
          </a:p>
          <a:p>
            <a:pPr marR="425195" defTabSz="425195">
              <a:defRPr sz="3999" b="1">
                <a:latin typeface="Arial"/>
                <a:ea typeface="Arial"/>
                <a:cs typeface="Arial"/>
                <a:sym typeface="Arial"/>
              </a:defRPr>
            </a:pPr>
            <a:r>
              <a:t>    burst into jubilant song with music;</a:t>
            </a:r>
          </a:p>
          <a:p>
            <a:pPr marR="425195" defTabSz="425195">
              <a:defRPr sz="3999" b="1">
                <a:latin typeface="Arial"/>
                <a:ea typeface="Arial"/>
                <a:cs typeface="Arial"/>
                <a:sym typeface="Arial"/>
              </a:defRPr>
            </a:pPr>
            <a:r>
              <a:t> </a:t>
            </a:r>
          </a:p>
          <a:p>
            <a:pPr marR="425195" defTabSz="425195">
              <a:defRPr sz="3999" b="1">
                <a:latin typeface="Arial"/>
                <a:ea typeface="Arial"/>
                <a:cs typeface="Arial"/>
                <a:sym typeface="Arial"/>
              </a:defRPr>
            </a:pPr>
            <a:r>
              <a:t>5make music to the Lord with the harp,</a:t>
            </a:r>
          </a:p>
          <a:p>
            <a:pPr marR="425195" defTabSz="425195">
              <a:defRPr sz="3999" b="1">
                <a:latin typeface="Arial"/>
                <a:ea typeface="Arial"/>
                <a:cs typeface="Arial"/>
                <a:sym typeface="Arial"/>
              </a:defRPr>
            </a:pPr>
            <a:r>
              <a:t>    with the harp and the sound of singing,</a:t>
            </a:r>
          </a:p>
          <a:p>
            <a:pPr marR="425195" defTabSz="425195">
              <a:defRPr sz="3999" b="1">
                <a:latin typeface="Arial"/>
                <a:ea typeface="Arial"/>
                <a:cs typeface="Arial"/>
                <a:sym typeface="Arial"/>
              </a:defRPr>
            </a:pPr>
            <a:r>
              <a:t> </a:t>
            </a:r>
          </a:p>
          <a:p>
            <a:pPr marR="425195" defTabSz="425195">
              <a:defRPr sz="3999" b="1">
                <a:latin typeface="Arial"/>
                <a:ea typeface="Arial"/>
                <a:cs typeface="Arial"/>
                <a:sym typeface="Arial"/>
              </a:defRPr>
            </a:pPr>
            <a:r>
              <a:t>6with trumpets and the blast of the ram’s horn—</a:t>
            </a:r>
          </a:p>
          <a:p>
            <a:pPr marR="425195" defTabSz="425195">
              <a:defRPr sz="3999" b="1">
                <a:latin typeface="Arial"/>
                <a:ea typeface="Arial"/>
                <a:cs typeface="Arial"/>
                <a:sym typeface="Arial"/>
              </a:defRPr>
            </a:pPr>
            <a:r>
              <a:t>    shout for joy before the Lord, the King.</a:t>
            </a:r>
          </a:p>
        </p:txBody>
      </p:sp>
      <p:pic>
        <p:nvPicPr>
          <p:cNvPr id="156" name="image2.png"/>
          <p:cNvPicPr>
            <a:picLocks noChangeAspect="1"/>
          </p:cNvPicPr>
          <p:nvPr/>
        </p:nvPicPr>
        <p:blipFill>
          <a:blip r:embed="rId2">
            <a:extLst/>
          </a:blip>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xfrm>
            <a:off x="1270000" y="1383977"/>
            <a:ext cx="10464800" cy="6745586"/>
          </a:xfrm>
          <a:prstGeom prst="rect">
            <a:avLst/>
          </a:prstGeom>
        </p:spPr>
        <p:txBody>
          <a:bodyPr/>
          <a:lstStyle/>
          <a:p>
            <a:pPr marR="448055" defTabSz="448055">
              <a:defRPr sz="3528" b="1">
                <a:latin typeface="Arial"/>
                <a:ea typeface="Arial"/>
                <a:cs typeface="Arial"/>
                <a:sym typeface="Arial"/>
              </a:defRPr>
            </a:pPr>
            <a:endParaRPr dirty="0"/>
          </a:p>
          <a:p>
            <a:pPr marR="448055" defTabSz="448055">
              <a:defRPr sz="3528" b="1">
                <a:latin typeface="Arial"/>
                <a:ea typeface="Arial"/>
                <a:cs typeface="Arial"/>
                <a:sym typeface="Arial"/>
              </a:defRPr>
            </a:pPr>
            <a:r>
              <a:rPr dirty="0"/>
              <a:t>7Let the sea resound, and everything in it,</a:t>
            </a:r>
          </a:p>
          <a:p>
            <a:pPr marR="448055" defTabSz="448055">
              <a:defRPr sz="3528" b="1">
                <a:latin typeface="Arial"/>
                <a:ea typeface="Arial"/>
                <a:cs typeface="Arial"/>
                <a:sym typeface="Arial"/>
              </a:defRPr>
            </a:pPr>
            <a:r>
              <a:rPr dirty="0"/>
              <a:t>    the world, and all who live in it.</a:t>
            </a:r>
          </a:p>
          <a:p>
            <a:pPr marR="448055" defTabSz="448055">
              <a:defRPr sz="3528" b="1">
                <a:latin typeface="Arial"/>
                <a:ea typeface="Arial"/>
                <a:cs typeface="Arial"/>
                <a:sym typeface="Arial"/>
              </a:defRPr>
            </a:pPr>
            <a:r>
              <a:rPr dirty="0"/>
              <a:t> </a:t>
            </a:r>
          </a:p>
          <a:p>
            <a:pPr marR="448055" defTabSz="448055">
              <a:defRPr sz="3528" b="1">
                <a:latin typeface="Arial"/>
                <a:ea typeface="Arial"/>
                <a:cs typeface="Arial"/>
                <a:sym typeface="Arial"/>
              </a:defRPr>
            </a:pPr>
            <a:r>
              <a:rPr dirty="0"/>
              <a:t>8Let the rivers clap their hands,</a:t>
            </a:r>
          </a:p>
          <a:p>
            <a:pPr marR="448055" defTabSz="448055">
              <a:defRPr sz="3528" b="1">
                <a:latin typeface="Arial"/>
                <a:ea typeface="Arial"/>
                <a:cs typeface="Arial"/>
                <a:sym typeface="Arial"/>
              </a:defRPr>
            </a:pPr>
            <a:r>
              <a:rPr dirty="0"/>
              <a:t>    let the mountains sing together for joy;</a:t>
            </a:r>
          </a:p>
          <a:p>
            <a:pPr marR="448055" defTabSz="448055">
              <a:defRPr sz="3528" b="1">
                <a:latin typeface="Arial"/>
                <a:ea typeface="Arial"/>
                <a:cs typeface="Arial"/>
                <a:sym typeface="Arial"/>
              </a:defRPr>
            </a:pPr>
            <a:r>
              <a:rPr dirty="0"/>
              <a:t> </a:t>
            </a:r>
          </a:p>
          <a:p>
            <a:pPr marR="448055" defTabSz="448055">
              <a:defRPr sz="3528" b="1">
                <a:latin typeface="Arial"/>
                <a:ea typeface="Arial"/>
                <a:cs typeface="Arial"/>
                <a:sym typeface="Arial"/>
              </a:defRPr>
            </a:pPr>
            <a:r>
              <a:rPr dirty="0"/>
              <a:t>9let them sing before the Lord,</a:t>
            </a:r>
          </a:p>
          <a:p>
            <a:pPr marR="448055" defTabSz="448055">
              <a:defRPr sz="3528" b="1">
                <a:latin typeface="Arial"/>
                <a:ea typeface="Arial"/>
                <a:cs typeface="Arial"/>
                <a:sym typeface="Arial"/>
              </a:defRPr>
            </a:pPr>
            <a:r>
              <a:rPr dirty="0"/>
              <a:t>    for he comes to judge the earth.</a:t>
            </a:r>
          </a:p>
          <a:p>
            <a:pPr marR="448055" defTabSz="448055">
              <a:defRPr sz="3528" b="1">
                <a:latin typeface="Arial"/>
                <a:ea typeface="Arial"/>
                <a:cs typeface="Arial"/>
                <a:sym typeface="Arial"/>
              </a:defRPr>
            </a:pPr>
            <a:r>
              <a:rPr dirty="0"/>
              <a:t>He will judge the world in righteousness</a:t>
            </a:r>
          </a:p>
          <a:p>
            <a:pPr marR="448055" defTabSz="448055">
              <a:defRPr sz="3528" b="1">
                <a:latin typeface="Arial"/>
                <a:ea typeface="Arial"/>
                <a:cs typeface="Arial"/>
                <a:sym typeface="Arial"/>
              </a:defRPr>
            </a:pPr>
            <a:r>
              <a:t>    and the peoples with equity.</a:t>
            </a:r>
          </a:p>
          <a:p>
            <a:pPr marR="448055" defTabSz="448055">
              <a:defRPr sz="3528" b="1">
                <a:latin typeface="Arial"/>
                <a:ea typeface="Arial"/>
                <a:cs typeface="Arial"/>
                <a:sym typeface="Arial"/>
              </a:defRPr>
            </a:pPr>
            <a:endParaRPr dirty="0"/>
          </a:p>
        </p:txBody>
      </p:sp>
      <p:pic>
        <p:nvPicPr>
          <p:cNvPr id="159" name="image2.png"/>
          <p:cNvPicPr>
            <a:picLocks noChangeAspect="1"/>
          </p:cNvPicPr>
          <p:nvPr/>
        </p:nvPicPr>
        <p:blipFill>
          <a:blip r:embed="rId2">
            <a:extLst/>
          </a:blip>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xfrm>
            <a:off x="1270000" y="2514976"/>
            <a:ext cx="10464800" cy="3302000"/>
          </a:xfrm>
          <a:prstGeom prst="rect">
            <a:avLst/>
          </a:prstGeom>
        </p:spPr>
        <p:txBody>
          <a:bodyPr>
            <a:normAutofit fontScale="90000"/>
          </a:bodyPr>
          <a:lstStyle>
            <a:lvl1pPr defTabSz="514095">
              <a:defRPr sz="7040" b="1">
                <a:latin typeface="Helvetica"/>
                <a:ea typeface="Helvetica"/>
                <a:cs typeface="Helvetica"/>
                <a:sym typeface="Helvetica"/>
              </a:defRPr>
            </a:lvl1pPr>
          </a:lstStyle>
          <a:p>
            <a:r>
              <a:t>Why don’t we experience such joy in worship?</a:t>
            </a:r>
          </a:p>
        </p:txBody>
      </p:sp>
      <p:pic>
        <p:nvPicPr>
          <p:cNvPr id="162" name="image2.png"/>
          <p:cNvPicPr>
            <a:picLocks noChangeAspect="1"/>
          </p:cNvPicPr>
          <p:nvPr/>
        </p:nvPicPr>
        <p:blipFill>
          <a:blip r:embed="rId2">
            <a:extLst/>
          </a:blip>
          <a:srcRect/>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1269999" y="1917884"/>
            <a:ext cx="10464801" cy="3302000"/>
          </a:xfrm>
          <a:prstGeom prst="rect">
            <a:avLst/>
          </a:prstGeom>
        </p:spPr>
        <p:txBody>
          <a:bodyPr/>
          <a:lstStyle>
            <a:lvl1pPr>
              <a:defRPr b="1">
                <a:latin typeface="Helvetica"/>
                <a:ea typeface="Helvetica"/>
                <a:cs typeface="Helvetica"/>
                <a:sym typeface="Helvetica"/>
              </a:defRPr>
            </a:lvl1pPr>
          </a:lstStyle>
          <a:p>
            <a:r>
              <a:t>What is the opposite of worship?</a:t>
            </a:r>
          </a:p>
        </p:txBody>
      </p:sp>
      <p:pic>
        <p:nvPicPr>
          <p:cNvPr id="165" name="image2.png"/>
          <p:cNvPicPr>
            <a:picLocks noChangeAspect="1"/>
          </p:cNvPicPr>
          <p:nvPr/>
        </p:nvPicPr>
        <p:blipFill>
          <a:blip r:embed="rId2">
            <a:extLst/>
          </a:blip>
          <a:srcRect/>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xfrm>
            <a:off x="1270000" y="2287512"/>
            <a:ext cx="10464800" cy="3302001"/>
          </a:xfrm>
          <a:prstGeom prst="rect">
            <a:avLst/>
          </a:prstGeom>
        </p:spPr>
        <p:txBody>
          <a:bodyPr/>
          <a:lstStyle>
            <a:lvl1pPr>
              <a:defRPr b="1">
                <a:latin typeface="Helvetica"/>
                <a:ea typeface="Helvetica"/>
                <a:cs typeface="Helvetica"/>
                <a:sym typeface="Helvetica"/>
              </a:defRPr>
            </a:lvl1pPr>
          </a:lstStyle>
          <a:p>
            <a:r>
              <a:t>Boredom!!!!</a:t>
            </a:r>
          </a:p>
        </p:txBody>
      </p:sp>
      <p:pic>
        <p:nvPicPr>
          <p:cNvPr id="168" name="image2.png"/>
          <p:cNvPicPr>
            <a:picLocks noChangeAspect="1"/>
          </p:cNvPicPr>
          <p:nvPr/>
        </p:nvPicPr>
        <p:blipFill>
          <a:blip r:embed="rId2">
            <a:extLst/>
          </a:blip>
          <a:srcRect/>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body" idx="1"/>
          </p:nvPr>
        </p:nvSpPr>
        <p:spPr>
          <a:xfrm>
            <a:off x="952499" y="121029"/>
            <a:ext cx="11099799" cy="9511542"/>
          </a:xfrm>
          <a:prstGeom prst="rect">
            <a:avLst/>
          </a:prstGeom>
        </p:spPr>
        <p:txBody>
          <a:bodyPr/>
          <a:lstStyle/>
          <a:p>
            <a:pPr>
              <a:defRPr b="1">
                <a:latin typeface="Helvetica"/>
                <a:ea typeface="Helvetica"/>
                <a:cs typeface="Helvetica"/>
                <a:sym typeface="Helvetica"/>
              </a:defRPr>
            </a:pPr>
            <a:r>
              <a:t>Worship is an exploration of God</a:t>
            </a:r>
          </a:p>
          <a:p>
            <a:pPr>
              <a:defRPr b="1">
                <a:latin typeface="Helvetica"/>
                <a:ea typeface="Helvetica"/>
                <a:cs typeface="Helvetica"/>
                <a:sym typeface="Helvetica"/>
              </a:defRPr>
            </a:pPr>
            <a:r>
              <a:t>Worship is enjoying God</a:t>
            </a:r>
          </a:p>
          <a:p>
            <a:pPr>
              <a:defRPr b="1">
                <a:latin typeface="Helvetica"/>
                <a:ea typeface="Helvetica"/>
                <a:cs typeface="Helvetica"/>
                <a:sym typeface="Helvetica"/>
              </a:defRPr>
            </a:pPr>
            <a:r>
              <a:t>Worship is evangelism</a:t>
            </a:r>
          </a:p>
        </p:txBody>
      </p:sp>
      <p:pic>
        <p:nvPicPr>
          <p:cNvPr id="171" name="image2.png"/>
          <p:cNvPicPr>
            <a:picLocks noChangeAspect="1"/>
          </p:cNvPicPr>
          <p:nvPr/>
        </p:nvPicPr>
        <p:blipFill>
          <a:blip r:embed="rId2">
            <a:extLst/>
          </a:blip>
          <a:srcRect/>
          <a:stretch>
            <a:fillRect/>
          </a:stretch>
        </p:blipFill>
        <p:spPr>
          <a:xfrm>
            <a:off x="10772200" y="8975124"/>
            <a:ext cx="1808525" cy="603747"/>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118295074_2675x2907.jpeg"/>
          <p:cNvPicPr>
            <a:picLocks noGrp="1" noChangeAspect="1"/>
          </p:cNvPicPr>
          <p:nvPr>
            <p:ph type="pic" idx="13"/>
          </p:nvPr>
        </p:nvPicPr>
        <p:blipFill>
          <a:blip r:embed="rId2">
            <a:extLst/>
          </a:blip>
          <a:srcRect l="194" t="7974" r="116" b="23208"/>
          <a:stretch>
            <a:fillRect/>
          </a:stretch>
        </p:blipFill>
        <p:spPr>
          <a:prstGeom prst="rect">
            <a:avLst/>
          </a:prstGeom>
        </p:spPr>
      </p:pic>
      <p:sp>
        <p:nvSpPr>
          <p:cNvPr id="174" name="Shape 174"/>
          <p:cNvSpPr>
            <a:spLocks noGrp="1"/>
          </p:cNvSpPr>
          <p:nvPr>
            <p:ph type="body" idx="14"/>
          </p:nvPr>
        </p:nvSpPr>
        <p:spPr>
          <a:prstGeom prst="rect">
            <a:avLst/>
          </a:prstGeom>
        </p:spPr>
        <p:txBody>
          <a:bodyPr/>
          <a:lstStyle/>
          <a:p>
            <a:pPr marL="0" indent="0" algn="ctr">
              <a:spcBef>
                <a:spcPts val="0"/>
              </a:spcBef>
              <a:buSzTx/>
              <a:buNone/>
              <a:defRPr sz="2400">
                <a:solidFill>
                  <a:srgbClr val="5C5C5C"/>
                </a:solidFill>
                <a:latin typeface="DIN Alternate"/>
                <a:ea typeface="DIN Alternate"/>
                <a:cs typeface="DIN Alternate"/>
                <a:sym typeface="DIN Alternate"/>
              </a:defRPr>
            </a:pPr>
            <a:endParaRPr/>
          </a:p>
        </p:txBody>
      </p:sp>
      <p:sp>
        <p:nvSpPr>
          <p:cNvPr id="175" name="Shape 175"/>
          <p:cNvSpPr>
            <a:spLocks noGrp="1"/>
          </p:cNvSpPr>
          <p:nvPr>
            <p:ph type="body" idx="15"/>
          </p:nvPr>
        </p:nvSpPr>
        <p:spPr>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endParaRPr dirty="0"/>
          </a:p>
        </p:txBody>
      </p:sp>
      <p:sp>
        <p:nvSpPr>
          <p:cNvPr id="176" name="Shape 176"/>
          <p:cNvSpPr>
            <a:spLocks noGrp="1"/>
          </p:cNvSpPr>
          <p:nvPr>
            <p:ph type="title"/>
          </p:nvPr>
        </p:nvSpPr>
        <p:spPr>
          <a:xfrm>
            <a:off x="597744" y="6028928"/>
            <a:ext cx="11861800" cy="2209800"/>
          </a:xfrm>
          <a:prstGeom prst="rect">
            <a:avLst/>
          </a:prstGeom>
        </p:spPr>
        <p:txBody>
          <a:bodyPr>
            <a:normAutofit fontScale="90000"/>
          </a:bodyPr>
          <a:lstStyle/>
          <a:p>
            <a:pPr defTabSz="397256">
              <a:defRPr sz="8228"/>
            </a:pPr>
            <a:r>
              <a:rPr dirty="0"/>
              <a:t>1) worship is an </a:t>
            </a:r>
          </a:p>
          <a:p>
            <a:pPr defTabSz="397256">
              <a:defRPr sz="8228"/>
            </a:pPr>
            <a:r>
              <a:rPr dirty="0"/>
              <a:t>exploration of god</a:t>
            </a:r>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230</Words>
  <Application>Microsoft Office PowerPoint</Application>
  <PresentationFormat>Custom</PresentationFormat>
  <Paragraphs>98</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Black</vt:lpstr>
      <vt:lpstr>PowerPoint Presentation</vt:lpstr>
      <vt:lpstr>Psalm 98  1Sing to the Lord a new song,     for he has done marvelous things; his right hand and his holy arm     have worked salvation for him.   2The Lord has made his salvation known     and revealed his righteousness to the nations.   3He has remembered his love     and his faithfulness to Israel; all the ends of the earth have seen     the salvation of our God.</vt:lpstr>
      <vt:lpstr>4Shout for joy to the Lord, all the earth,     burst into jubilant song with music;   5make music to the Lord with the harp,     with the harp and the sound of singing,   6with trumpets and the blast of the ram’s horn—     shout for joy before the Lord, the King.</vt:lpstr>
      <vt:lpstr> 7Let the sea resound, and everything in it,     the world, and all who live in it.   8Let the rivers clap their hands,     let the mountains sing together for joy;   9let them sing before the Lord,     for he comes to judge the earth. He will judge the world in righteousness     and the peoples with equity. </vt:lpstr>
      <vt:lpstr>Why don’t we experience such joy in worship?</vt:lpstr>
      <vt:lpstr>What is the opposite of worship?</vt:lpstr>
      <vt:lpstr>Boredom!!!!</vt:lpstr>
      <vt:lpstr>PowerPoint Presentation</vt:lpstr>
      <vt:lpstr>1) worship is an  exploration of god</vt:lpstr>
      <vt:lpstr>Every experience in life is yet another invitation to explore God some more.</vt:lpstr>
      <vt:lpstr>When we learn to see the boring and ordinary moments in our lives as invitations to worship God,  the extra-ordinarily good and bad experiences in life will also lead us to worship.</vt:lpstr>
      <vt:lpstr>2) worship is enjoying god</vt:lpstr>
      <vt:lpstr>Sing to the Lord a new song,     for he has done marvelous things; his right hand and his holy arm     have worked salvation for him.</vt:lpstr>
      <vt:lpstr>3) worship is evangelism</vt:lpstr>
      <vt:lpstr>  7 Let the sea resound, and everything in it,     the world, and all who live in it. </vt:lpstr>
      <vt:lpstr>7 That day David first appointed Asaph and his associates to give praise to the Lord in this manner:  8 Give praise to the Lord, proclaim his name;     make known among the nations what he has done.  9 Sing to him, sing praise to him;     tell of all his wonderful acts.      1 Chr 16:8-11</vt:lpstr>
      <vt:lpstr> Therefore I will praise you, Lord, among the nations;  I will sing the praises of your name.  Psalm 18:49</vt:lpstr>
      <vt:lpstr>1) Worship is an exploration of God      Are we treating life experiences – good and bad – as invitations to worship God?   </vt:lpstr>
      <vt:lpstr>    2) Worship is enjoying God       Are we behaving like spoilt children indifferent to the expensive gift of salvation God has given us through the death of His son Jesus on the cross?         </vt:lpstr>
      <vt:lpstr>   3) Worship is evangelism       Like the psalmist, do we want to tell all the world about Jesus Christ our savior?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New City Mumbai</cp:lastModifiedBy>
  <cp:revision>3</cp:revision>
  <dcterms:modified xsi:type="dcterms:W3CDTF">2015-11-22T02:32:22Z</dcterms:modified>
</cp:coreProperties>
</file>