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1" r:id="rId2"/>
    <p:sldId id="305" r:id="rId3"/>
    <p:sldId id="303" r:id="rId4"/>
    <p:sldId id="304" r:id="rId5"/>
    <p:sldId id="306" r:id="rId6"/>
    <p:sldId id="307" r:id="rId7"/>
    <p:sldId id="308" r:id="rId8"/>
    <p:sldId id="309" r:id="rId9"/>
    <p:sldId id="258" r:id="rId10"/>
    <p:sldId id="310" r:id="rId11"/>
    <p:sldId id="311" r:id="rId12"/>
    <p:sldId id="259" r:id="rId13"/>
    <p:sldId id="312" r:id="rId14"/>
    <p:sldId id="294" r:id="rId15"/>
    <p:sldId id="295" r:id="rId16"/>
    <p:sldId id="296" r:id="rId17"/>
    <p:sldId id="29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895D8-33F7-4BAC-9B33-3F051D4DE790}" type="datetimeFigureOut">
              <a:rPr lang="en-US" smtClean="0"/>
              <a:pPr/>
              <a:t>7/8/2017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C1D2C-C11A-4B5A-B95B-EEC2FE0F9A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0C1D2C-C11A-4B5A-B95B-EEC2FE0F9A8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54B4-5DFA-4A0E-A39C-064D71535259}" type="datetimeFigureOut">
              <a:rPr lang="en-US" smtClean="0"/>
              <a:pPr/>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C454B4-5DFA-4A0E-A39C-064D71535259}" type="datetimeFigureOut">
              <a:rPr lang="en-US" smtClean="0"/>
              <a:pPr/>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C454B4-5DFA-4A0E-A39C-064D71535259}" type="datetimeFigureOut">
              <a:rPr lang="en-US" smtClean="0"/>
              <a:pPr/>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454B4-5DFA-4A0E-A39C-064D71535259}" type="datetimeFigureOut">
              <a:rPr lang="en-US" smtClean="0"/>
              <a:pPr/>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454B4-5DFA-4A0E-A39C-064D71535259}" type="datetimeFigureOut">
              <a:rPr lang="en-US" smtClean="0"/>
              <a:pPr/>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54B4-5DFA-4A0E-A39C-064D71535259}" type="datetimeFigureOut">
              <a:rPr lang="en-US" smtClean="0"/>
              <a:pPr/>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54B4-5DFA-4A0E-A39C-064D71535259}" type="datetimeFigureOut">
              <a:rPr lang="en-US" smtClean="0"/>
              <a:pPr/>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454B4-5DFA-4A0E-A39C-064D71535259}" type="datetimeFigureOut">
              <a:rPr lang="en-US" smtClean="0"/>
              <a:pPr/>
              <a:t>7/8/2017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C96B8-134E-4753-9230-08CFB02A7100}" type="slidenum">
              <a:rPr lang="en-US" smtClean="0"/>
              <a:pPr/>
              <a:t>‹#›</a:t>
            </a:fld>
            <a:endParaRPr lang="en-US"/>
          </a:p>
        </p:txBody>
      </p:sp>
      <p:pic>
        <p:nvPicPr>
          <p:cNvPr id="2050" name="Picture 2" descr="C:\Users\Cindrella\Desktop\images.png"/>
          <p:cNvPicPr>
            <a:picLocks noChangeAspect="1" noChangeArrowheads="1"/>
          </p:cNvPicPr>
          <p:nvPr userDrawn="1"/>
        </p:nvPicPr>
        <p:blipFill>
          <a:blip r:embed="rId13" cstate="print"/>
          <a:srcRect/>
          <a:stretch>
            <a:fillRect/>
          </a:stretch>
        </p:blipFill>
        <p:spPr bwMode="auto">
          <a:xfrm>
            <a:off x="-12032" y="0"/>
            <a:ext cx="9168063" cy="6858000"/>
          </a:xfrm>
          <a:prstGeom prst="rect">
            <a:avLst/>
          </a:prstGeom>
          <a:noFill/>
        </p:spPr>
      </p:pic>
      <p:pic>
        <p:nvPicPr>
          <p:cNvPr id="8" name="E4986E5C-836A-4F6D-8729-655AEDB66A64-L0-001.png"/>
          <p:cNvPicPr>
            <a:picLocks noChangeAspect="1"/>
          </p:cNvPicPr>
          <p:nvPr userDrawn="1"/>
        </p:nvPicPr>
        <p:blipFill>
          <a:blip r:embed="rId14" cstate="print">
            <a:extLst/>
          </a:blip>
          <a:stretch>
            <a:fillRect/>
          </a:stretch>
        </p:blipFill>
        <p:spPr>
          <a:xfrm>
            <a:off x="3810000" y="6213004"/>
            <a:ext cx="1477788" cy="492596"/>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a:bodyPr>
          <a:lstStyle/>
          <a:p>
            <a:pPr>
              <a:buNone/>
            </a:pPr>
            <a:r>
              <a:rPr lang="en-US" sz="2000" b="1" u="sng" dirty="0" smtClean="0">
                <a:solidFill>
                  <a:schemeClr val="bg1"/>
                </a:solidFill>
                <a:latin typeface="Helvetica" pitchFamily="34" charset="0"/>
                <a:cs typeface="Helvetica" pitchFamily="34" charset="0"/>
              </a:rPr>
              <a:t>Luke </a:t>
            </a:r>
            <a:r>
              <a:rPr lang="en-US" sz="2000" b="1" u="sng" dirty="0" smtClean="0">
                <a:solidFill>
                  <a:schemeClr val="bg1"/>
                </a:solidFill>
                <a:latin typeface="Helvetica" pitchFamily="34" charset="0"/>
                <a:cs typeface="Helvetica" pitchFamily="34" charset="0"/>
              </a:rPr>
              <a:t>20:20-26</a:t>
            </a:r>
          </a:p>
          <a:p>
            <a:pPr>
              <a:buNone/>
            </a:pPr>
            <a:endParaRPr lang="en-US" sz="2000" b="1" u="sng" dirty="0" smtClean="0">
              <a:solidFill>
                <a:schemeClr val="bg1"/>
              </a:solidFill>
              <a:latin typeface="Helvetica" pitchFamily="34" charset="0"/>
              <a:cs typeface="Helvetica" pitchFamily="34" charset="0"/>
            </a:endParaRPr>
          </a:p>
          <a:p>
            <a:pPr>
              <a:buNone/>
            </a:pPr>
            <a:r>
              <a:rPr lang="en-US" sz="2000" dirty="0" smtClean="0">
                <a:solidFill>
                  <a:schemeClr val="bg1"/>
                </a:solidFill>
                <a:latin typeface="Helvetica" pitchFamily="34" charset="0"/>
                <a:cs typeface="Helvetica" pitchFamily="34" charset="0"/>
              </a:rPr>
              <a:t>20 Keeping a close watch on Him, they sent spies, who pretended to be sincere. They hoped to catch Jesus in something He said, so that they might hand Him over to the power and authority of the </a:t>
            </a:r>
            <a:r>
              <a:rPr lang="en-US" sz="2000" dirty="0" smtClean="0">
                <a:solidFill>
                  <a:schemeClr val="bg1"/>
                </a:solidFill>
                <a:latin typeface="Helvetica" pitchFamily="34" charset="0"/>
                <a:cs typeface="Helvetica" pitchFamily="34" charset="0"/>
              </a:rPr>
              <a:t>governor.</a:t>
            </a:r>
          </a:p>
          <a:p>
            <a:pPr>
              <a:buNone/>
            </a:pPr>
            <a:endParaRPr lang="en-US" sz="2000" dirty="0" smtClean="0">
              <a:solidFill>
                <a:schemeClr val="bg1"/>
              </a:solidFill>
              <a:latin typeface="Helvetica" pitchFamily="34" charset="0"/>
              <a:cs typeface="Helvetica" pitchFamily="34" charset="0"/>
            </a:endParaRPr>
          </a:p>
          <a:p>
            <a:pPr>
              <a:buNone/>
            </a:pPr>
            <a:r>
              <a:rPr lang="en-US" sz="2000" dirty="0" smtClean="0">
                <a:solidFill>
                  <a:schemeClr val="bg1"/>
                </a:solidFill>
                <a:latin typeface="Helvetica" pitchFamily="34" charset="0"/>
                <a:cs typeface="Helvetica" pitchFamily="34" charset="0"/>
              </a:rPr>
              <a:t>21 </a:t>
            </a:r>
            <a:r>
              <a:rPr lang="en-US" sz="2000" dirty="0" smtClean="0">
                <a:solidFill>
                  <a:schemeClr val="bg1"/>
                </a:solidFill>
                <a:latin typeface="Helvetica" pitchFamily="34" charset="0"/>
                <a:cs typeface="Helvetica" pitchFamily="34" charset="0"/>
              </a:rPr>
              <a:t>So the spies questioned Him: “Teacher, we know that You speak and teach what is right, and that You do not show partiality but teach the way of God in accordance with the </a:t>
            </a:r>
            <a:r>
              <a:rPr lang="en-US" sz="2000" dirty="0" smtClean="0">
                <a:solidFill>
                  <a:schemeClr val="bg1"/>
                </a:solidFill>
                <a:latin typeface="Helvetica" pitchFamily="34" charset="0"/>
                <a:cs typeface="Helvetica" pitchFamily="34" charset="0"/>
              </a:rPr>
              <a:t>truth.</a:t>
            </a:r>
          </a:p>
          <a:p>
            <a:pPr>
              <a:buNone/>
            </a:pPr>
            <a:endParaRPr lang="en-US" sz="2000" dirty="0" smtClean="0">
              <a:solidFill>
                <a:schemeClr val="bg1"/>
              </a:solidFill>
              <a:latin typeface="Helvetica" pitchFamily="34" charset="0"/>
              <a:cs typeface="Helvetica" pitchFamily="34" charset="0"/>
            </a:endParaRPr>
          </a:p>
          <a:p>
            <a:pPr>
              <a:buNone/>
            </a:pPr>
            <a:r>
              <a:rPr lang="en-US" sz="2000" dirty="0" smtClean="0">
                <a:solidFill>
                  <a:schemeClr val="bg1"/>
                </a:solidFill>
                <a:latin typeface="Helvetica" pitchFamily="34" charset="0"/>
                <a:cs typeface="Helvetica" pitchFamily="34" charset="0"/>
              </a:rPr>
              <a:t>22 </a:t>
            </a:r>
            <a:r>
              <a:rPr lang="en-US" sz="2000" dirty="0" smtClean="0">
                <a:solidFill>
                  <a:schemeClr val="bg1"/>
                </a:solidFill>
                <a:latin typeface="Helvetica" pitchFamily="34" charset="0"/>
                <a:cs typeface="Helvetica" pitchFamily="34" charset="0"/>
              </a:rPr>
              <a:t>Is it right for us to pay taxes to Caesar or not</a:t>
            </a:r>
            <a:r>
              <a:rPr lang="en-US" sz="2000" dirty="0" smtClean="0">
                <a:solidFill>
                  <a:schemeClr val="bg1"/>
                </a:solidFill>
                <a:latin typeface="Helvetica" pitchFamily="34" charset="0"/>
                <a:cs typeface="Helvetica" pitchFamily="34" charset="0"/>
              </a:rPr>
              <a:t>?”</a:t>
            </a:r>
          </a:p>
          <a:p>
            <a:pPr>
              <a:buNone/>
            </a:pPr>
            <a:endParaRPr lang="en-US" sz="2000" dirty="0" smtClean="0">
              <a:solidFill>
                <a:schemeClr val="bg1"/>
              </a:solidFill>
              <a:latin typeface="Helvetica" pitchFamily="34" charset="0"/>
              <a:cs typeface="Helvetica" pitchFamily="34" charset="0"/>
            </a:endParaRPr>
          </a:p>
          <a:p>
            <a:pPr>
              <a:buNone/>
            </a:pPr>
            <a:r>
              <a:rPr lang="en-US" sz="2000" dirty="0" smtClean="0">
                <a:solidFill>
                  <a:schemeClr val="bg1"/>
                </a:solidFill>
                <a:latin typeface="Helvetica" pitchFamily="34" charset="0"/>
                <a:cs typeface="Helvetica" pitchFamily="34" charset="0"/>
              </a:rPr>
              <a:t>23 </a:t>
            </a:r>
            <a:r>
              <a:rPr lang="en-US" sz="2000" dirty="0" smtClean="0">
                <a:solidFill>
                  <a:schemeClr val="bg1"/>
                </a:solidFill>
                <a:latin typeface="Helvetica" pitchFamily="34" charset="0"/>
                <a:cs typeface="Helvetica" pitchFamily="34" charset="0"/>
              </a:rPr>
              <a:t>He saw through their duplicity and said to them, 24 “Show me a denarius. Whose image and inscription are on it?”</a:t>
            </a:r>
          </a:p>
          <a:p>
            <a:pPr>
              <a:buNone/>
            </a:pPr>
            <a:r>
              <a:rPr lang="en-US" sz="2000" dirty="0" smtClean="0">
                <a:solidFill>
                  <a:schemeClr val="bg1"/>
                </a:solidFill>
                <a:latin typeface="Helvetica" pitchFamily="34" charset="0"/>
                <a:cs typeface="Helvetica" pitchFamily="34" charset="0"/>
              </a:rPr>
              <a:t>“Caesar’s,” they replied.</a:t>
            </a:r>
          </a:p>
          <a:p>
            <a:pPr>
              <a:buNone/>
            </a:pPr>
            <a:endParaRPr lang="en-US" sz="20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a:bodyPr>
          <a:lstStyle/>
          <a:p>
            <a:pPr>
              <a:buNone/>
            </a:pPr>
            <a:r>
              <a:rPr lang="en-US" sz="2000" b="1" u="sng" dirty="0" smtClean="0">
                <a:solidFill>
                  <a:schemeClr val="bg1"/>
                </a:solidFill>
                <a:latin typeface="Helvetica" pitchFamily="34" charset="0"/>
                <a:cs typeface="Helvetica" pitchFamily="34" charset="0"/>
              </a:rPr>
              <a:t>Luke 20:20-26</a:t>
            </a:r>
          </a:p>
          <a:p>
            <a:pPr>
              <a:buNone/>
            </a:pPr>
            <a:endParaRPr lang="en-US" sz="2000" dirty="0" smtClean="0">
              <a:solidFill>
                <a:schemeClr val="bg1"/>
              </a:solidFill>
              <a:latin typeface="Helvetica" pitchFamily="34" charset="0"/>
              <a:cs typeface="Helvetica" pitchFamily="34" charset="0"/>
            </a:endParaRPr>
          </a:p>
          <a:p>
            <a:pPr>
              <a:buNone/>
            </a:pPr>
            <a:r>
              <a:rPr lang="en-US" sz="2000" dirty="0" smtClean="0">
                <a:solidFill>
                  <a:schemeClr val="bg1"/>
                </a:solidFill>
                <a:latin typeface="Helvetica" pitchFamily="34" charset="0"/>
                <a:cs typeface="Helvetica" pitchFamily="34" charset="0"/>
              </a:rPr>
              <a:t>25 </a:t>
            </a:r>
            <a:r>
              <a:rPr lang="en-US" sz="2000" dirty="0" smtClean="0">
                <a:solidFill>
                  <a:schemeClr val="bg1"/>
                </a:solidFill>
                <a:latin typeface="Helvetica" pitchFamily="34" charset="0"/>
                <a:cs typeface="Helvetica" pitchFamily="34" charset="0"/>
              </a:rPr>
              <a:t>He said to them, “Then give back to Caesar what is Caesar’s, and to God what is God’s</a:t>
            </a:r>
            <a:r>
              <a:rPr lang="en-US" sz="2000" dirty="0" smtClean="0">
                <a:solidFill>
                  <a:schemeClr val="bg1"/>
                </a:solidFill>
                <a:latin typeface="Helvetica" pitchFamily="34" charset="0"/>
                <a:cs typeface="Helvetica" pitchFamily="34" charset="0"/>
              </a:rPr>
              <a:t>.”</a:t>
            </a:r>
          </a:p>
          <a:p>
            <a:pPr>
              <a:buNone/>
            </a:pPr>
            <a:endParaRPr lang="en-US" sz="2000" dirty="0" smtClean="0">
              <a:solidFill>
                <a:schemeClr val="bg1"/>
              </a:solidFill>
              <a:latin typeface="Helvetica" pitchFamily="34" charset="0"/>
              <a:cs typeface="Helvetica" pitchFamily="34" charset="0"/>
            </a:endParaRPr>
          </a:p>
          <a:p>
            <a:pPr>
              <a:buNone/>
            </a:pPr>
            <a:r>
              <a:rPr lang="en-US" sz="2000" dirty="0" smtClean="0">
                <a:solidFill>
                  <a:schemeClr val="bg1"/>
                </a:solidFill>
                <a:latin typeface="Helvetica" pitchFamily="34" charset="0"/>
                <a:cs typeface="Helvetica" pitchFamily="34" charset="0"/>
              </a:rPr>
              <a:t>26 They were unable to trap Him in what He had said there in public. And astonished by His answer, they became silent.</a:t>
            </a:r>
            <a:endParaRPr lang="en-US" sz="20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400" b="1" u="sng" dirty="0" smtClean="0">
                <a:solidFill>
                  <a:schemeClr val="bg1"/>
                </a:solidFill>
                <a:latin typeface="Helvetica" pitchFamily="34" charset="0"/>
                <a:cs typeface="Helvetica" pitchFamily="34" charset="0"/>
              </a:rPr>
              <a:t>Definition 1:</a:t>
            </a:r>
          </a:p>
          <a:p>
            <a:pPr>
              <a:buNone/>
            </a:pPr>
            <a:r>
              <a:rPr lang="en-US" sz="2400" dirty="0" smtClean="0">
                <a:solidFill>
                  <a:schemeClr val="bg1"/>
                </a:solidFill>
                <a:latin typeface="Helvetica" pitchFamily="34" charset="0"/>
                <a:cs typeface="Helvetica" pitchFamily="34" charset="0"/>
              </a:rPr>
              <a:t>A </a:t>
            </a:r>
            <a:r>
              <a:rPr lang="en-US" sz="2400" dirty="0" smtClean="0">
                <a:solidFill>
                  <a:schemeClr val="bg1"/>
                </a:solidFill>
                <a:latin typeface="Helvetica" pitchFamily="34" charset="0"/>
                <a:cs typeface="Helvetica" pitchFamily="34" charset="0"/>
              </a:rPr>
              <a:t>compulsory contribution to state revenue, levied by the government on workers' income and business profits, or added to the cost of some goods, services and transactions.</a:t>
            </a:r>
            <a:endParaRPr lang="en-US" sz="24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400" b="1" u="sng" dirty="0" smtClean="0">
                <a:solidFill>
                  <a:schemeClr val="bg1"/>
                </a:solidFill>
                <a:latin typeface="Helvetica" pitchFamily="34" charset="0"/>
                <a:cs typeface="Helvetica" pitchFamily="34" charset="0"/>
              </a:rPr>
              <a:t>Definition </a:t>
            </a:r>
            <a:r>
              <a:rPr lang="en-US" sz="2400" b="1" u="sng" dirty="0" smtClean="0">
                <a:solidFill>
                  <a:schemeClr val="bg1"/>
                </a:solidFill>
                <a:latin typeface="Helvetica" pitchFamily="34" charset="0"/>
                <a:cs typeface="Helvetica" pitchFamily="34" charset="0"/>
              </a:rPr>
              <a:t>1:</a:t>
            </a:r>
            <a:endParaRPr lang="en-US" sz="2400" b="1" u="sng" dirty="0" smtClean="0">
              <a:solidFill>
                <a:schemeClr val="bg1"/>
              </a:solidFill>
              <a:latin typeface="Helvetica" pitchFamily="34" charset="0"/>
              <a:cs typeface="Helvetica" pitchFamily="34" charset="0"/>
            </a:endParaRPr>
          </a:p>
          <a:p>
            <a:pPr>
              <a:buNone/>
            </a:pPr>
            <a:r>
              <a:rPr lang="en-US" sz="2400" dirty="0" smtClean="0">
                <a:solidFill>
                  <a:schemeClr val="bg1"/>
                </a:solidFill>
                <a:latin typeface="Helvetica" pitchFamily="34" charset="0"/>
                <a:cs typeface="Helvetica" pitchFamily="34" charset="0"/>
              </a:rPr>
              <a:t>A </a:t>
            </a:r>
            <a:r>
              <a:rPr lang="en-US" sz="2400" dirty="0" smtClean="0">
                <a:solidFill>
                  <a:schemeClr val="bg1"/>
                </a:solidFill>
                <a:latin typeface="Helvetica" pitchFamily="34" charset="0"/>
                <a:cs typeface="Helvetica" pitchFamily="34" charset="0"/>
              </a:rPr>
              <a:t>compulsory contribution to state revenue, levied by the government on workers' income and business profits, or added to the cost of some goods, services and transactions</a:t>
            </a:r>
            <a:r>
              <a:rPr lang="en-US" sz="2400" dirty="0" smtClean="0">
                <a:solidFill>
                  <a:schemeClr val="bg1"/>
                </a:solidFill>
                <a:latin typeface="Helvetica" pitchFamily="34" charset="0"/>
                <a:cs typeface="Helvetica" pitchFamily="34" charset="0"/>
              </a:rPr>
              <a:t>.</a:t>
            </a:r>
          </a:p>
          <a:p>
            <a:pPr>
              <a:buNone/>
            </a:pPr>
            <a:endParaRPr lang="en-US" sz="2400" dirty="0" smtClean="0">
              <a:solidFill>
                <a:schemeClr val="bg1"/>
              </a:solidFill>
              <a:latin typeface="Helvetica" pitchFamily="34" charset="0"/>
              <a:cs typeface="Helvetica" pitchFamily="34" charset="0"/>
            </a:endParaRPr>
          </a:p>
          <a:p>
            <a:pPr>
              <a:buNone/>
            </a:pPr>
            <a:r>
              <a:rPr lang="en-US" sz="2400" b="1" u="sng" dirty="0" smtClean="0">
                <a:solidFill>
                  <a:schemeClr val="bg1"/>
                </a:solidFill>
                <a:latin typeface="Helvetica" pitchFamily="34" charset="0"/>
                <a:cs typeface="Helvetica" pitchFamily="34" charset="0"/>
              </a:rPr>
              <a:t>Definition 2:</a:t>
            </a:r>
          </a:p>
          <a:p>
            <a:pPr>
              <a:buNone/>
            </a:pPr>
            <a:r>
              <a:rPr lang="en-US" sz="2400" dirty="0" smtClean="0">
                <a:solidFill>
                  <a:schemeClr val="bg1"/>
                </a:solidFill>
                <a:latin typeface="Helvetica" pitchFamily="34" charset="0"/>
                <a:cs typeface="Helvetica" pitchFamily="34" charset="0"/>
              </a:rPr>
              <a:t>Tax is also defined as - Making heavy demands on someone's powers or resources.</a:t>
            </a:r>
          </a:p>
          <a:p>
            <a:pPr>
              <a:buNone/>
            </a:pPr>
            <a:endParaRPr lang="en-US" sz="22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algn="ctr">
              <a:buNone/>
            </a:pPr>
            <a:r>
              <a:rPr lang="en-US" sz="2800" dirty="0" smtClean="0">
                <a:solidFill>
                  <a:schemeClr val="bg1"/>
                </a:solidFill>
                <a:latin typeface="Helvetica" pitchFamily="34" charset="0"/>
                <a:cs typeface="Helvetica" pitchFamily="34" charset="0"/>
              </a:rPr>
              <a:t>“Then give back to Caesar what is Caesar’s, and to God what is God’s.”</a:t>
            </a:r>
            <a:endParaRPr lang="en-US" sz="28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algn="ctr">
              <a:buNone/>
            </a:pPr>
            <a:r>
              <a:rPr lang="en-US" sz="2800" dirty="0" smtClean="0">
                <a:solidFill>
                  <a:schemeClr val="bg1"/>
                </a:solidFill>
                <a:latin typeface="Helvetica" pitchFamily="34" charset="0"/>
                <a:cs typeface="Helvetica" pitchFamily="34" charset="0"/>
              </a:rPr>
              <a:t>But </a:t>
            </a:r>
            <a:r>
              <a:rPr lang="en-US" sz="2800" dirty="0" smtClean="0">
                <a:solidFill>
                  <a:schemeClr val="bg1"/>
                </a:solidFill>
                <a:latin typeface="Helvetica" pitchFamily="34" charset="0"/>
                <a:cs typeface="Helvetica" pitchFamily="34" charset="0"/>
              </a:rPr>
              <a:t>what is ours?</a:t>
            </a:r>
            <a:endParaRPr lang="en-US" sz="28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lvl="0" algn="ctr">
              <a:buNone/>
            </a:pPr>
            <a:endParaRPr lang="en-US" sz="2800" dirty="0" smtClean="0">
              <a:solidFill>
                <a:schemeClr val="bg1"/>
              </a:solidFill>
              <a:latin typeface="Helvetica" pitchFamily="34" charset="0"/>
              <a:cs typeface="Helvetica" pitchFamily="34" charset="0"/>
            </a:endParaRPr>
          </a:p>
          <a:p>
            <a:pPr algn="ctr">
              <a:buNone/>
            </a:pPr>
            <a:r>
              <a:rPr lang="en-US" sz="2800" b="1" dirty="0" smtClean="0">
                <a:solidFill>
                  <a:schemeClr val="bg1"/>
                </a:solidFill>
                <a:latin typeface="Helvetica" pitchFamily="34" charset="0"/>
                <a:cs typeface="Helvetica" pitchFamily="34" charset="0"/>
              </a:rPr>
              <a:t>He </a:t>
            </a:r>
            <a:r>
              <a:rPr lang="en-US" sz="2800" b="1" dirty="0" smtClean="0">
                <a:solidFill>
                  <a:schemeClr val="bg1"/>
                </a:solidFill>
                <a:latin typeface="Helvetica" pitchFamily="34" charset="0"/>
                <a:cs typeface="Helvetica" pitchFamily="34" charset="0"/>
              </a:rPr>
              <a:t>said to them, “Then give back to Caesar what is Caesar’s, and to God what is God’s.”</a:t>
            </a:r>
            <a:endParaRPr lang="en-US" sz="2800" dirty="0" smtClean="0">
              <a:solidFill>
                <a:schemeClr val="bg1"/>
              </a:solidFill>
              <a:latin typeface="Helvetica" pitchFamily="34" charset="0"/>
              <a:cs typeface="Helvetica" pitchFamily="34" charset="0"/>
            </a:endParaRPr>
          </a:p>
          <a:p>
            <a:pPr algn="ctr">
              <a:buNone/>
            </a:pPr>
            <a:r>
              <a:rPr lang="en-US" sz="2800" b="1" dirty="0" smtClean="0">
                <a:solidFill>
                  <a:schemeClr val="bg1"/>
                </a:solidFill>
                <a:latin typeface="Helvetica" pitchFamily="34" charset="0"/>
                <a:cs typeface="Helvetica" pitchFamily="34" charset="0"/>
              </a:rPr>
              <a:t>Luke 20:25 NIV</a:t>
            </a:r>
            <a:endParaRPr lang="en-US" sz="28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ctr">
              <a:buNone/>
            </a:pPr>
            <a:endParaRPr lang="en-US" sz="2800" dirty="0" smtClean="0">
              <a:solidFill>
                <a:schemeClr val="bg1"/>
              </a:solidFill>
              <a:latin typeface="Helvetica" pitchFamily="34" charset="0"/>
              <a:cs typeface="Helvetica" pitchFamily="34" charset="0"/>
            </a:endParaRPr>
          </a:p>
          <a:p>
            <a:pPr algn="ctr">
              <a:buNone/>
            </a:pPr>
            <a:endParaRPr lang="en-US" sz="2800" dirty="0" smtClean="0">
              <a:solidFill>
                <a:schemeClr val="bg1"/>
              </a:solidFill>
              <a:latin typeface="Helvetica" pitchFamily="34" charset="0"/>
              <a:cs typeface="Helvetica" pitchFamily="34" charset="0"/>
            </a:endParaRPr>
          </a:p>
          <a:p>
            <a:pPr algn="ctr">
              <a:buNone/>
            </a:pPr>
            <a:endParaRPr lang="en-US" sz="2800" dirty="0" smtClean="0">
              <a:solidFill>
                <a:schemeClr val="bg1"/>
              </a:solidFill>
              <a:latin typeface="Helvetica" pitchFamily="34" charset="0"/>
              <a:cs typeface="Helvetica" pitchFamily="34" charset="0"/>
            </a:endParaRPr>
          </a:p>
          <a:p>
            <a:pPr algn="ctr">
              <a:buNone/>
            </a:pPr>
            <a:r>
              <a:rPr lang="en-US" sz="2800" dirty="0" smtClean="0">
                <a:solidFill>
                  <a:schemeClr val="bg1"/>
                </a:solidFill>
                <a:latin typeface="Helvetica" pitchFamily="34" charset="0"/>
                <a:cs typeface="Helvetica" pitchFamily="34" charset="0"/>
              </a:rPr>
              <a:t>What </a:t>
            </a:r>
            <a:r>
              <a:rPr lang="en-US" sz="2800" dirty="0" smtClean="0">
                <a:solidFill>
                  <a:schemeClr val="bg1"/>
                </a:solidFill>
                <a:latin typeface="Helvetica" pitchFamily="34" charset="0"/>
                <a:cs typeface="Helvetica" pitchFamily="34" charset="0"/>
              </a:rPr>
              <a:t>would it look like if we call </a:t>
            </a:r>
            <a:endParaRPr lang="en-US" sz="2800" dirty="0" smtClean="0">
              <a:solidFill>
                <a:schemeClr val="bg1"/>
              </a:solidFill>
              <a:latin typeface="Helvetica" pitchFamily="34" charset="0"/>
              <a:cs typeface="Helvetica" pitchFamily="34" charset="0"/>
            </a:endParaRPr>
          </a:p>
          <a:p>
            <a:pPr algn="ctr">
              <a:buNone/>
            </a:pPr>
            <a:r>
              <a:rPr lang="en-US" sz="2800" dirty="0" smtClean="0">
                <a:solidFill>
                  <a:schemeClr val="bg1"/>
                </a:solidFill>
                <a:latin typeface="Helvetica" pitchFamily="34" charset="0"/>
                <a:cs typeface="Helvetica" pitchFamily="34" charset="0"/>
              </a:rPr>
              <a:t>CHRIST </a:t>
            </a:r>
          </a:p>
          <a:p>
            <a:pPr algn="ctr">
              <a:buNone/>
            </a:pPr>
            <a:r>
              <a:rPr lang="en-US" sz="2800" dirty="0" smtClean="0">
                <a:solidFill>
                  <a:schemeClr val="bg1"/>
                </a:solidFill>
                <a:latin typeface="Helvetica" pitchFamily="34" charset="0"/>
                <a:cs typeface="Helvetica" pitchFamily="34" charset="0"/>
              </a:rPr>
              <a:t>mine</a:t>
            </a:r>
            <a:r>
              <a:rPr lang="en-US" sz="2800" dirty="0" smtClean="0">
                <a:solidFill>
                  <a:schemeClr val="bg1"/>
                </a:solidFill>
                <a:latin typeface="Helvetica" pitchFamily="34" charset="0"/>
                <a:cs typeface="Helvetica" pitchFamily="34" charset="0"/>
              </a:rPr>
              <a:t>?</a:t>
            </a:r>
            <a:endParaRPr lang="en-US" sz="2800" dirty="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endParaRPr lang="en-US" sz="3800" dirty="0" smtClean="0">
              <a:solidFill>
                <a:schemeClr val="bg1"/>
              </a:solidFill>
              <a:latin typeface="Helvetica" pitchFamily="34" charset="0"/>
              <a:cs typeface="Helvetica" pitchFamily="34" charset="0"/>
            </a:endParaRPr>
          </a:p>
          <a:p>
            <a:pPr lvl="0"/>
            <a:r>
              <a:rPr lang="en-US" sz="3800" dirty="0" smtClean="0">
                <a:solidFill>
                  <a:schemeClr val="bg1"/>
                </a:solidFill>
                <a:latin typeface="Helvetica" pitchFamily="34" charset="0"/>
                <a:cs typeface="Helvetica" pitchFamily="34" charset="0"/>
              </a:rPr>
              <a:t>Jesus overturning the tables</a:t>
            </a:r>
            <a:endParaRPr lang="en-US" sz="3800" dirty="0" smtClean="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endParaRPr lang="en-US" sz="3800" dirty="0" smtClean="0">
              <a:solidFill>
                <a:schemeClr val="bg1"/>
              </a:solidFill>
              <a:latin typeface="Helvetica" pitchFamily="34" charset="0"/>
              <a:cs typeface="Helvetica" pitchFamily="34" charset="0"/>
            </a:endParaRPr>
          </a:p>
          <a:p>
            <a:pPr lvl="0"/>
            <a:r>
              <a:rPr lang="en-US" sz="3800" dirty="0" smtClean="0">
                <a:solidFill>
                  <a:schemeClr val="bg1"/>
                </a:solidFill>
                <a:latin typeface="Helvetica" pitchFamily="34" charset="0"/>
                <a:cs typeface="Helvetica" pitchFamily="34" charset="0"/>
              </a:rPr>
              <a:t>Jesus overturning the tables</a:t>
            </a:r>
          </a:p>
          <a:p>
            <a:pPr lvl="0"/>
            <a:r>
              <a:rPr lang="en-US" sz="3800" dirty="0" smtClean="0">
                <a:solidFill>
                  <a:schemeClr val="bg1"/>
                </a:solidFill>
                <a:latin typeface="Helvetica" pitchFamily="34" charset="0"/>
                <a:cs typeface="Helvetica" pitchFamily="34" charset="0"/>
              </a:rPr>
              <a:t>Jesus being quizzed about taxes</a:t>
            </a:r>
            <a:endParaRPr lang="en-US" sz="3800" dirty="0" smtClean="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Personal\Me\New City\2017\Sermon\What's Mine\Whats Mine Poster.pn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endParaRPr lang="en-US" sz="3800" dirty="0" smtClean="0">
              <a:solidFill>
                <a:schemeClr val="bg1"/>
              </a:solidFill>
              <a:latin typeface="Helvetica" pitchFamily="34" charset="0"/>
              <a:cs typeface="Helvetica" pitchFamily="34" charset="0"/>
            </a:endParaRPr>
          </a:p>
          <a:p>
            <a:pPr lvl="0"/>
            <a:r>
              <a:rPr lang="en-US" sz="3800" dirty="0" smtClean="0">
                <a:solidFill>
                  <a:schemeClr val="bg1"/>
                </a:solidFill>
                <a:latin typeface="Helvetica" pitchFamily="34" charset="0"/>
                <a:cs typeface="Helvetica" pitchFamily="34" charset="0"/>
              </a:rPr>
              <a:t>Trader’s perspective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endParaRPr lang="en-US" sz="3800" dirty="0" smtClean="0">
              <a:solidFill>
                <a:schemeClr val="bg1"/>
              </a:solidFill>
              <a:latin typeface="Helvetica" pitchFamily="34" charset="0"/>
              <a:cs typeface="Helvetica" pitchFamily="34" charset="0"/>
            </a:endParaRPr>
          </a:p>
          <a:p>
            <a:pPr lvl="0"/>
            <a:r>
              <a:rPr lang="en-US" sz="3800" dirty="0" smtClean="0">
                <a:solidFill>
                  <a:schemeClr val="bg1"/>
                </a:solidFill>
                <a:latin typeface="Helvetica" pitchFamily="34" charset="0"/>
                <a:cs typeface="Helvetica" pitchFamily="34" charset="0"/>
              </a:rPr>
              <a:t>Trader’s perspective</a:t>
            </a:r>
          </a:p>
          <a:p>
            <a:pPr lvl="0"/>
            <a:r>
              <a:rPr lang="en-US" sz="3800" dirty="0" smtClean="0">
                <a:solidFill>
                  <a:schemeClr val="bg1"/>
                </a:solidFill>
                <a:latin typeface="Helvetica" pitchFamily="34" charset="0"/>
                <a:cs typeface="Helvetica" pitchFamily="34" charset="0"/>
              </a:rPr>
              <a:t>Caesar’s perspective</a:t>
            </a:r>
            <a:endParaRPr lang="en-US" sz="3800" dirty="0" smtClean="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endParaRPr lang="en-US" sz="3800" dirty="0" smtClean="0">
              <a:solidFill>
                <a:schemeClr val="bg1"/>
              </a:solidFill>
              <a:latin typeface="Helvetica" pitchFamily="34" charset="0"/>
              <a:cs typeface="Helvetica" pitchFamily="34" charset="0"/>
            </a:endParaRPr>
          </a:p>
          <a:p>
            <a:pPr lvl="0"/>
            <a:r>
              <a:rPr lang="en-US" sz="3800" dirty="0" smtClean="0">
                <a:solidFill>
                  <a:schemeClr val="bg1"/>
                </a:solidFill>
                <a:latin typeface="Helvetica" pitchFamily="34" charset="0"/>
                <a:cs typeface="Helvetica" pitchFamily="34" charset="0"/>
              </a:rPr>
              <a:t>Trader’s perspective</a:t>
            </a:r>
          </a:p>
          <a:p>
            <a:pPr lvl="0"/>
            <a:r>
              <a:rPr lang="en-US" sz="3800" dirty="0" smtClean="0">
                <a:solidFill>
                  <a:schemeClr val="bg1"/>
                </a:solidFill>
                <a:latin typeface="Helvetica" pitchFamily="34" charset="0"/>
                <a:cs typeface="Helvetica" pitchFamily="34" charset="0"/>
              </a:rPr>
              <a:t>Caesar’s perspective</a:t>
            </a:r>
          </a:p>
          <a:p>
            <a:pPr lvl="0"/>
            <a:r>
              <a:rPr lang="en-US" sz="3800" dirty="0" smtClean="0">
                <a:solidFill>
                  <a:schemeClr val="bg1"/>
                </a:solidFill>
                <a:latin typeface="Helvetica" pitchFamily="34" charset="0"/>
                <a:cs typeface="Helvetica" pitchFamily="34" charset="0"/>
              </a:rPr>
              <a:t>Jesus’ perspective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endParaRPr lang="en-US" sz="3800" dirty="0" smtClean="0">
              <a:solidFill>
                <a:schemeClr val="bg1"/>
              </a:solidFill>
              <a:latin typeface="Helvetica" pitchFamily="34" charset="0"/>
              <a:cs typeface="Helvetica" pitchFamily="34" charset="0"/>
            </a:endParaRPr>
          </a:p>
          <a:p>
            <a:pPr lvl="0"/>
            <a:r>
              <a:rPr lang="en-US" sz="3800" dirty="0" smtClean="0">
                <a:solidFill>
                  <a:schemeClr val="bg1"/>
                </a:solidFill>
                <a:latin typeface="Helvetica" pitchFamily="34" charset="0"/>
                <a:cs typeface="Helvetica" pitchFamily="34" charset="0"/>
              </a:rPr>
              <a:t>Trader’s perspective</a:t>
            </a:r>
          </a:p>
          <a:p>
            <a:pPr lvl="0"/>
            <a:r>
              <a:rPr lang="en-US" sz="3800" dirty="0" smtClean="0">
                <a:solidFill>
                  <a:schemeClr val="bg1"/>
                </a:solidFill>
                <a:latin typeface="Helvetica" pitchFamily="34" charset="0"/>
                <a:cs typeface="Helvetica" pitchFamily="34" charset="0"/>
              </a:rPr>
              <a:t>Caesar’s perspective</a:t>
            </a:r>
          </a:p>
          <a:p>
            <a:pPr lvl="0"/>
            <a:r>
              <a:rPr lang="en-US" sz="3800" dirty="0" smtClean="0">
                <a:solidFill>
                  <a:schemeClr val="bg1"/>
                </a:solidFill>
                <a:latin typeface="Helvetica" pitchFamily="34" charset="0"/>
                <a:cs typeface="Helvetica" pitchFamily="34" charset="0"/>
              </a:rPr>
              <a:t>Jesus’ perspective</a:t>
            </a:r>
          </a:p>
          <a:p>
            <a:pPr lvl="0"/>
            <a:r>
              <a:rPr lang="en-US" sz="3800" dirty="0" smtClean="0">
                <a:solidFill>
                  <a:schemeClr val="bg1"/>
                </a:solidFill>
                <a:latin typeface="Helvetica" pitchFamily="34" charset="0"/>
                <a:cs typeface="Helvetica" pitchFamily="34" charset="0"/>
              </a:rPr>
              <a:t>Practical application</a:t>
            </a:r>
            <a:endParaRPr lang="en-US" sz="3800" dirty="0" smtClean="0">
              <a:solidFill>
                <a:schemeClr val="bg1"/>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a:bodyPr>
          <a:lstStyle/>
          <a:p>
            <a:pPr marL="0" marR="0" algn="just">
              <a:lnSpc>
                <a:spcPct val="115000"/>
              </a:lnSpc>
              <a:spcBef>
                <a:spcPts val="0"/>
              </a:spcBef>
              <a:spcAft>
                <a:spcPts val="1000"/>
              </a:spcAft>
              <a:buNone/>
            </a:pPr>
            <a:r>
              <a:rPr lang="en-US" sz="2000" b="1" u="sng" dirty="0" smtClean="0">
                <a:solidFill>
                  <a:schemeClr val="bg1"/>
                </a:solidFill>
                <a:latin typeface="Helvetica" pitchFamily="34" charset="0"/>
                <a:ea typeface="Calibri"/>
                <a:cs typeface="Helvetica" pitchFamily="34" charset="0"/>
              </a:rPr>
              <a:t>Luke 19:45-46</a:t>
            </a:r>
            <a:endParaRPr lang="en-US" sz="1600" b="1" u="sng" dirty="0" smtClean="0">
              <a:solidFill>
                <a:schemeClr val="bg1"/>
              </a:solidFill>
              <a:latin typeface="Helvetica" pitchFamily="34" charset="0"/>
              <a:ea typeface="Calibri"/>
              <a:cs typeface="Helvetica" pitchFamily="34" charset="0"/>
            </a:endParaRPr>
          </a:p>
          <a:p>
            <a:pPr marL="0" marR="0" algn="just">
              <a:lnSpc>
                <a:spcPct val="115000"/>
              </a:lnSpc>
              <a:spcBef>
                <a:spcPts val="0"/>
              </a:spcBef>
              <a:spcAft>
                <a:spcPts val="1000"/>
              </a:spcAft>
              <a:buNone/>
            </a:pPr>
            <a:r>
              <a:rPr lang="en-US" sz="2000" dirty="0" smtClean="0">
                <a:solidFill>
                  <a:schemeClr val="bg1"/>
                </a:solidFill>
                <a:latin typeface="Helvetica" pitchFamily="34" charset="0"/>
                <a:ea typeface="Calibri"/>
                <a:cs typeface="Helvetica" pitchFamily="34" charset="0"/>
              </a:rPr>
              <a:t>45 When Jesus entered the temple courts, He began to drive out those who were selling. </a:t>
            </a:r>
            <a:endParaRPr lang="en-US" sz="2000" dirty="0" smtClean="0">
              <a:solidFill>
                <a:schemeClr val="bg1"/>
              </a:solidFill>
              <a:latin typeface="Helvetica" pitchFamily="34" charset="0"/>
              <a:ea typeface="Calibri"/>
              <a:cs typeface="Helvetica" pitchFamily="34" charset="0"/>
            </a:endParaRPr>
          </a:p>
          <a:p>
            <a:pPr marL="0" marR="0" algn="just">
              <a:lnSpc>
                <a:spcPct val="115000"/>
              </a:lnSpc>
              <a:spcBef>
                <a:spcPts val="0"/>
              </a:spcBef>
              <a:spcAft>
                <a:spcPts val="1000"/>
              </a:spcAft>
              <a:buNone/>
            </a:pPr>
            <a:endParaRPr lang="en-US" sz="2000" dirty="0" smtClean="0">
              <a:solidFill>
                <a:schemeClr val="bg1"/>
              </a:solidFill>
              <a:latin typeface="Helvetica" pitchFamily="34" charset="0"/>
              <a:ea typeface="Calibri"/>
              <a:cs typeface="Helvetica" pitchFamily="34" charset="0"/>
            </a:endParaRPr>
          </a:p>
          <a:p>
            <a:pPr marL="0" marR="0" algn="just">
              <a:lnSpc>
                <a:spcPct val="115000"/>
              </a:lnSpc>
              <a:spcBef>
                <a:spcPts val="0"/>
              </a:spcBef>
              <a:spcAft>
                <a:spcPts val="1000"/>
              </a:spcAft>
              <a:buNone/>
            </a:pPr>
            <a:r>
              <a:rPr lang="en-US" sz="2000" dirty="0" smtClean="0">
                <a:solidFill>
                  <a:schemeClr val="bg1"/>
                </a:solidFill>
                <a:latin typeface="Helvetica" pitchFamily="34" charset="0"/>
                <a:ea typeface="Calibri"/>
                <a:cs typeface="Helvetica" pitchFamily="34" charset="0"/>
              </a:rPr>
              <a:t>46 </a:t>
            </a:r>
            <a:r>
              <a:rPr lang="en-US" sz="2000" dirty="0" smtClean="0">
                <a:solidFill>
                  <a:schemeClr val="bg1"/>
                </a:solidFill>
                <a:latin typeface="Helvetica" pitchFamily="34" charset="0"/>
                <a:ea typeface="Calibri"/>
                <a:cs typeface="Helvetica" pitchFamily="34" charset="0"/>
              </a:rPr>
              <a:t>“It is written,” He said to them, “‘My house will be a house of prayer’; but you have made it ‘a den of robbers.’</a:t>
            </a:r>
            <a:endParaRPr lang="en-US" sz="1600" dirty="0">
              <a:solidFill>
                <a:schemeClr val="bg1"/>
              </a:solidFill>
              <a:latin typeface="Helvetica" pitchFamily="34" charset="0"/>
              <a:ea typeface="Calibri"/>
              <a:cs typeface="Helvetic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941</TotalTime>
  <Words>417</Words>
  <Application>Microsoft Office PowerPoint</Application>
  <PresentationFormat>On-screen Show (4:3)</PresentationFormat>
  <Paragraphs>66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Cindrella</dc:creator>
  <cp:lastModifiedBy>cindrella_p</cp:lastModifiedBy>
  <cp:revision>179</cp:revision>
  <dcterms:created xsi:type="dcterms:W3CDTF">2016-03-19T13:52:22Z</dcterms:created>
  <dcterms:modified xsi:type="dcterms:W3CDTF">2017-07-08T18:06:51Z</dcterms:modified>
</cp:coreProperties>
</file>