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61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/>
      <a:tcStyle>
        <a:tcBdr/>
        <a:fill>
          <a:solidFill>
            <a:srgbClr val="E6EB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/>
      <a:tcStyle>
        <a:tcBdr/>
        <a:fill>
          <a:solidFill>
            <a:srgbClr val="E7F2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/>
      <a:tcStyle>
        <a:tcBdr/>
        <a:fill>
          <a:solidFill>
            <a:srgbClr val="F6E7EC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35" y="-8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013458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308597"/>
            <a:ext cx="10464800" cy="60978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50238" y="390595"/>
            <a:ext cx="11704325" cy="1625602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8" y="2275838"/>
            <a:ext cx="11704325" cy="6436929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3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8694" y="9114113"/>
            <a:ext cx="355867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650238" y="390595"/>
            <a:ext cx="11704324" cy="1625602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sz="6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4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8692" y="9114113"/>
            <a:ext cx="355869" cy="3713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7"/>
            <a:ext cx="5334002" cy="82169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9" name="86C42A4F-8BFE-4F7A-A933-8DF0F393C8FC-L0-001.jpeg" descr="86C42A4F-8BFE-4F7A-A933-8DF0F393C8FC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5816" y="700336"/>
            <a:ext cx="10704512" cy="80283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5973" y="196280"/>
            <a:ext cx="12538258" cy="87598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endParaRPr lang="en-IN" sz="2800" dirty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We </a:t>
            </a:r>
            <a:r>
              <a:rPr sz="2800" dirty="0"/>
              <a:t>were therefore buried with him through </a:t>
            </a: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baptism </a:t>
            </a:r>
            <a:r>
              <a:rPr sz="2800" dirty="0"/>
              <a:t>into death in order that, just as </a:t>
            </a: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Christ </a:t>
            </a:r>
            <a:r>
              <a:rPr sz="2800" dirty="0"/>
              <a:t>was raised from the dead through </a:t>
            </a: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the </a:t>
            </a:r>
            <a:r>
              <a:rPr sz="2800" dirty="0"/>
              <a:t>glory of the Father, we too may live a new life.”                   </a:t>
            </a: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   </a:t>
            </a:r>
            <a:r>
              <a:rPr sz="2800" dirty="0"/>
              <a:t>Romans 6:1-4 NIV</a:t>
            </a:r>
            <a:br>
              <a:rPr sz="2800" dirty="0"/>
            </a:br>
            <a:endParaRPr sz="2800" dirty="0"/>
          </a:p>
        </p:txBody>
      </p:sp>
      <p:pic>
        <p:nvPicPr>
          <p:cNvPr id="157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462021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dirty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dirty="0"/>
              <a:t>Baptism is a one time event, </a:t>
            </a:r>
            <a:endParaRPr lang="en-IN" dirty="0" smtClean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dirty="0" smtClean="0"/>
              <a:t>but </a:t>
            </a:r>
            <a:r>
              <a:rPr dirty="0"/>
              <a:t>it is also a lifelong reminder</a:t>
            </a:r>
          </a:p>
        </p:txBody>
      </p:sp>
      <p:pic>
        <p:nvPicPr>
          <p:cNvPr id="160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3271" y="645522"/>
            <a:ext cx="12538258" cy="87598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457200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4700" b="1">
                <a:latin typeface="+mj-lt"/>
                <a:ea typeface="+mj-ea"/>
                <a:cs typeface="+mj-cs"/>
                <a:sym typeface="Helvetica Neue"/>
              </a:defRPr>
            </a:pPr>
            <a:r>
              <a:rPr dirty="0"/>
              <a:t>Most people know how to find </a:t>
            </a:r>
            <a:endParaRPr lang="en-IN" dirty="0" smtClean="0"/>
          </a:p>
          <a:p>
            <a:pPr marL="0" indent="0" algn="ctr" defTabSz="457200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4700" b="1">
                <a:latin typeface="+mj-lt"/>
                <a:ea typeface="+mj-ea"/>
                <a:cs typeface="+mj-cs"/>
                <a:sym typeface="Helvetica Neue"/>
              </a:defRPr>
            </a:pPr>
            <a:r>
              <a:rPr dirty="0" smtClean="0"/>
              <a:t>pardon </a:t>
            </a:r>
            <a:r>
              <a:rPr dirty="0"/>
              <a:t>for sin through grace</a:t>
            </a:r>
            <a:r>
              <a:rPr dirty="0" smtClean="0"/>
              <a:t>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457200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4700" b="1">
                <a:latin typeface="+mj-lt"/>
                <a:ea typeface="+mj-ea"/>
                <a:cs typeface="+mj-cs"/>
                <a:sym typeface="Helvetica Neue"/>
              </a:defRPr>
            </a:pPr>
            <a:r>
              <a:rPr dirty="0"/>
              <a:t>But very few also know how to </a:t>
            </a:r>
            <a:endParaRPr lang="en-IN" dirty="0" smtClean="0"/>
          </a:p>
          <a:p>
            <a:pPr marL="0" indent="0" algn="ctr" defTabSz="457200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4700" b="1">
                <a:latin typeface="+mj-lt"/>
                <a:ea typeface="+mj-ea"/>
                <a:cs typeface="+mj-cs"/>
                <a:sym typeface="Helvetica Neue"/>
              </a:defRPr>
            </a:pPr>
            <a:r>
              <a:rPr dirty="0" smtClean="0"/>
              <a:t>appropriate </a:t>
            </a:r>
            <a:r>
              <a:rPr dirty="0"/>
              <a:t>grace as a power </a:t>
            </a:r>
            <a:endParaRPr lang="en-IN" dirty="0" smtClean="0"/>
          </a:p>
          <a:p>
            <a:pPr marL="0" indent="0" algn="ctr" defTabSz="457200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4700" b="1">
                <a:latin typeface="+mj-lt"/>
                <a:ea typeface="+mj-ea"/>
                <a:cs typeface="+mj-cs"/>
                <a:sym typeface="Helvetica Neue"/>
              </a:defRPr>
            </a:pPr>
            <a:r>
              <a:rPr dirty="0" smtClean="0"/>
              <a:t>to </a:t>
            </a:r>
            <a:r>
              <a:rPr dirty="0"/>
              <a:t>overcome sin.</a:t>
            </a:r>
          </a:p>
        </p:txBody>
      </p:sp>
      <p:pic>
        <p:nvPicPr>
          <p:cNvPr id="163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3271" y="434917"/>
            <a:ext cx="12538258" cy="6793322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2000"/>
            </a:pPr>
            <a:endParaRPr sz="4800"/>
          </a:p>
          <a:p>
            <a:pPr marL="0" indent="0" algn="ctr">
              <a:buSzTx/>
              <a:buNone/>
              <a:defRPr sz="2000" b="1"/>
            </a:pPr>
            <a:endParaRPr sz="4800"/>
          </a:p>
          <a:p>
            <a:pPr marL="0" indent="0" algn="ctr">
              <a:buSzTx/>
              <a:buNone/>
              <a:defRPr sz="7600" b="1"/>
            </a:pPr>
            <a:r>
              <a:t>The Big Gap</a:t>
            </a:r>
          </a:p>
        </p:txBody>
      </p:sp>
      <p:pic>
        <p:nvPicPr>
          <p:cNvPr id="166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3271" y="434917"/>
            <a:ext cx="12538258" cy="6793322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2000"/>
            </a:pPr>
            <a:endParaRPr sz="4800"/>
          </a:p>
          <a:p>
            <a:pPr marL="0" indent="0" algn="ctr">
              <a:buSzTx/>
              <a:buNone/>
              <a:defRPr sz="6800" b="1"/>
            </a:pPr>
            <a:r>
              <a:t>Fear and Pride</a:t>
            </a:r>
          </a:p>
        </p:txBody>
      </p:sp>
      <p:pic>
        <p:nvPicPr>
          <p:cNvPr id="169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/>
              <a:t> </a:t>
            </a:r>
            <a:r>
              <a:rPr sz="4000" dirty="0" smtClean="0"/>
              <a:t>Justification</a:t>
            </a:r>
            <a:endParaRPr lang="en-IN" sz="4000" dirty="0" smtClean="0"/>
          </a:p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sz="4000" dirty="0"/>
          </a:p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/>
              <a:t>“Now to the one who works, </a:t>
            </a:r>
            <a:endParaRPr lang="en-IN" sz="2400" dirty="0" smtClean="0"/>
          </a:p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wages </a:t>
            </a:r>
            <a:r>
              <a:rPr sz="2400" dirty="0"/>
              <a:t>are not credited as a gift but as an obligation</a:t>
            </a:r>
            <a:r>
              <a:rPr sz="2400" dirty="0" smtClean="0"/>
              <a:t>.</a:t>
            </a:r>
            <a:endParaRPr lang="en-IN" sz="2400" dirty="0" smtClean="0"/>
          </a:p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 </a:t>
            </a:r>
            <a:r>
              <a:rPr sz="2400" dirty="0"/>
              <a:t>However, to the one who does not work but trusts </a:t>
            </a:r>
            <a:endParaRPr lang="en-IN" sz="2400" dirty="0" smtClean="0"/>
          </a:p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God </a:t>
            </a:r>
            <a:r>
              <a:rPr sz="2400" dirty="0"/>
              <a:t>who justifies the ungodly, </a:t>
            </a:r>
            <a:endParaRPr lang="en-IN" sz="2400" dirty="0" smtClean="0"/>
          </a:p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their </a:t>
            </a:r>
            <a:r>
              <a:rPr sz="2400" dirty="0"/>
              <a:t>faith is credited as righteousness.”</a:t>
            </a:r>
          </a:p>
          <a:p>
            <a:pPr marL="0" indent="0" algn="ctr" defTabSz="356615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885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/>
              <a:t>Romans 4:4-5 NIV</a:t>
            </a:r>
          </a:p>
        </p:txBody>
      </p:sp>
      <p:pic>
        <p:nvPicPr>
          <p:cNvPr id="17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69752" y="628328"/>
            <a:ext cx="11704324" cy="65809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402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3600" dirty="0" smtClean="0"/>
              <a:t>Sanctification</a:t>
            </a:r>
            <a:endParaRPr lang="en-IN" sz="3600" dirty="0" smtClean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402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sz="2400" dirty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/>
              <a:t>“In all my prayers for all of you, </a:t>
            </a:r>
            <a:endParaRPr lang="en-IN" sz="2400" dirty="0" smtClean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I </a:t>
            </a:r>
            <a:r>
              <a:rPr sz="2400" dirty="0"/>
              <a:t>always pray with joy </a:t>
            </a:r>
            <a:endParaRPr lang="en-IN" sz="2400" dirty="0" smtClean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because </a:t>
            </a:r>
            <a:r>
              <a:rPr sz="2400" dirty="0"/>
              <a:t>of your partnership in the gospel </a:t>
            </a:r>
            <a:endParaRPr lang="en-IN" sz="2400" dirty="0" smtClean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from </a:t>
            </a:r>
            <a:r>
              <a:rPr sz="2400" dirty="0"/>
              <a:t>the first day until now, </a:t>
            </a:r>
            <a:endParaRPr lang="en-IN" sz="2400" dirty="0" smtClean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being </a:t>
            </a:r>
            <a:r>
              <a:rPr sz="2400" dirty="0"/>
              <a:t>confident of this, that he who began a good work in you </a:t>
            </a:r>
            <a:endParaRPr lang="en-IN" sz="2400" dirty="0" smtClean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will </a:t>
            </a:r>
            <a:r>
              <a:rPr sz="2400" dirty="0"/>
              <a:t>carry it on to completion </a:t>
            </a:r>
            <a:endParaRPr lang="en-IN" sz="2400" dirty="0" smtClean="0"/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 smtClean="0"/>
              <a:t>until </a:t>
            </a:r>
            <a:r>
              <a:rPr sz="2400" dirty="0"/>
              <a:t>the day of Christ Jesus.”</a:t>
            </a:r>
          </a:p>
          <a:p>
            <a:pPr marL="0" indent="0" algn="ctr" defTabSz="306324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79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400" dirty="0"/>
              <a:t>Philippians 1:4-6 NIV</a:t>
            </a:r>
          </a:p>
        </p:txBody>
      </p:sp>
      <p:pic>
        <p:nvPicPr>
          <p:cNvPr id="175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dirty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dirty="0"/>
              <a:t>We are encouraged </a:t>
            </a:r>
            <a:endParaRPr lang="en-IN" dirty="0" smtClean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dirty="0" smtClean="0"/>
              <a:t>to </a:t>
            </a:r>
            <a:r>
              <a:rPr dirty="0"/>
              <a:t>remember our justification </a:t>
            </a:r>
            <a:endParaRPr lang="en-IN" dirty="0" smtClean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dirty="0" smtClean="0"/>
              <a:t>experience </a:t>
            </a:r>
            <a:r>
              <a:rPr dirty="0"/>
              <a:t>to grow in </a:t>
            </a:r>
            <a:endParaRPr lang="en-IN" dirty="0" smtClean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dirty="0" smtClean="0"/>
              <a:t>our </a:t>
            </a:r>
            <a:r>
              <a:rPr dirty="0"/>
              <a:t>sanctification experience</a:t>
            </a:r>
          </a:p>
        </p:txBody>
      </p:sp>
      <p:pic>
        <p:nvPicPr>
          <p:cNvPr id="17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dirty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dirty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dirty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3400" dirty="0"/>
              <a:t>The more we remember how the </a:t>
            </a:r>
            <a:endParaRPr lang="en-IN" sz="3400" dirty="0" smtClean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3400" dirty="0" smtClean="0"/>
              <a:t>PENALTY </a:t>
            </a:r>
            <a:r>
              <a:rPr sz="3400" dirty="0"/>
              <a:t>of our sins was taken away, </a:t>
            </a:r>
            <a:endParaRPr lang="en-IN" sz="3400" dirty="0" smtClean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3400" dirty="0" smtClean="0"/>
              <a:t>the </a:t>
            </a:r>
            <a:r>
              <a:rPr sz="3400" dirty="0"/>
              <a:t>more we experience </a:t>
            </a:r>
            <a:endParaRPr lang="en-IN" sz="3400" dirty="0" smtClean="0"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3400" dirty="0" smtClean="0"/>
              <a:t>the </a:t>
            </a:r>
            <a:r>
              <a:rPr sz="3400" dirty="0"/>
              <a:t>POWER to overcome sin,</a:t>
            </a:r>
          </a:p>
        </p:txBody>
      </p:sp>
      <p:pic>
        <p:nvPicPr>
          <p:cNvPr id="181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85" name="86C42A4F-8BFE-4F7A-A933-8DF0F393C8FC-L0-001.jpeg" descr="86C42A4F-8BFE-4F7A-A933-8DF0F393C8FC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6400" y="304800"/>
            <a:ext cx="12192000" cy="914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1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1) The Path To The Pool</a:t>
            </a: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1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1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2) The Progress From The Pool</a:t>
            </a:r>
          </a:p>
        </p:txBody>
      </p:sp>
      <p:pic>
        <p:nvPicPr>
          <p:cNvPr id="14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1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1) The Path To The Pool</a:t>
            </a:r>
          </a:p>
        </p:txBody>
      </p:sp>
      <p:pic>
        <p:nvPicPr>
          <p:cNvPr id="145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151229"/>
            <a:ext cx="11704324" cy="911075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endParaRPr lang="en-IN" sz="2800" b="1" dirty="0">
              <a:latin typeface="+mj-lt"/>
              <a:ea typeface="+mj-ea"/>
              <a:cs typeface="+mj-cs"/>
              <a:sym typeface="Helvetica Neue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....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the Lord said to Ananias, “Go! This man (Saul) is my chosen instrument </a:t>
            </a: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to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proclaim my name to the Gentiles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and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their kings and to the people of Israel.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I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will show him how much he must suffer for my name.”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Then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Ananias went to the house and entered it. </a:t>
            </a:r>
          </a:p>
        </p:txBody>
      </p:sp>
      <p:pic>
        <p:nvPicPr>
          <p:cNvPr id="14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151229"/>
            <a:ext cx="11704324" cy="91107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sz="2800" dirty="0"/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lang="en-IN" sz="2800" dirty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Placing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his hands on Saul, he said</a:t>
            </a: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,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“Brother Saul, the Lord—Jesus, who appeared to you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on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the road as you were coming here</a:t>
            </a: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—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has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sent me so that you may see again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and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be filled with the Holy Spirit.”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Immediately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, something like scales fell from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85572">
              <a:lnSpc>
                <a:spcPct val="125000"/>
              </a:lnSpc>
              <a:spcBef>
                <a:spcPts val="0"/>
              </a:spcBef>
              <a:buSzTx/>
              <a:buNone/>
              <a:defRPr sz="244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Saul’s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eyes, and he could see again. </a:t>
            </a:r>
          </a:p>
        </p:txBody>
      </p:sp>
      <p:pic>
        <p:nvPicPr>
          <p:cNvPr id="14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420993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151229"/>
            <a:ext cx="11704324" cy="91107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endParaRPr lang="en-IN" sz="2800" dirty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He got up and was baptized, and after taking some food,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he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regained his strength. Saul spent </a:t>
            </a: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s</a:t>
            </a:r>
            <a:r>
              <a:rPr lang="en-IN"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s</a:t>
            </a:r>
            <a:r>
              <a:rPr sz="2800" b="0" dirty="0" err="1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everal</a:t>
            </a: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days </a:t>
            </a:r>
            <a:endParaRPr lang="en-IN" sz="2800" b="0" dirty="0" smtClean="0">
              <a:latin typeface="ヒラギノ明朝 ProN W6"/>
              <a:ea typeface="ヒラギノ明朝 ProN W6"/>
              <a:cs typeface="ヒラギノ明朝 ProN W6"/>
              <a:sym typeface="ヒラギノ明朝 ProN W6"/>
            </a:endParaRP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 smtClean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with </a:t>
            </a: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the disciples in Damascus.”</a:t>
            </a:r>
          </a:p>
          <a:p>
            <a:pPr marL="0" indent="0" algn="ctr" defTabSz="301752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442" b="1">
                <a:latin typeface="+mj-lt"/>
                <a:ea typeface="+mj-ea"/>
                <a:cs typeface="+mj-cs"/>
                <a:sym typeface="Helvetica Neue"/>
              </a:defRPr>
            </a:pPr>
            <a:r>
              <a:rPr sz="2800" b="0" dirty="0">
                <a:latin typeface="ヒラギノ明朝 ProN W6"/>
                <a:ea typeface="ヒラギノ明朝 ProN W6"/>
                <a:cs typeface="ヒラギノ明朝 ProN W6"/>
                <a:sym typeface="ヒラギノ明朝 ProN W6"/>
              </a:rPr>
              <a:t>Acts 9:1-9, 15-19 NIV</a:t>
            </a:r>
          </a:p>
        </p:txBody>
      </p:sp>
      <p:pic>
        <p:nvPicPr>
          <p:cNvPr id="14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420993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1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The path to the pool is a path of grace</a:t>
            </a:r>
          </a:p>
        </p:txBody>
      </p:sp>
      <p:pic>
        <p:nvPicPr>
          <p:cNvPr id="151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/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41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 sz="3400"/>
              <a:t>2</a:t>
            </a:r>
            <a:r>
              <a:t>) The Progress From The Pool</a:t>
            </a:r>
          </a:p>
        </p:txBody>
      </p:sp>
      <p:pic>
        <p:nvPicPr>
          <p:cNvPr id="15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5973" y="196280"/>
            <a:ext cx="12538258" cy="87598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endParaRPr sz="2800" dirty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/>
              <a:t>“What shall we say, then? </a:t>
            </a: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Shall </a:t>
            </a:r>
            <a:r>
              <a:rPr sz="2800" dirty="0"/>
              <a:t>we go on sinning so that grace may increase? </a:t>
            </a:r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/>
              <a:t>By no means! We are those who have died to sin; </a:t>
            </a: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how </a:t>
            </a:r>
            <a:r>
              <a:rPr sz="2800" dirty="0"/>
              <a:t>can we live in it any longer? </a:t>
            </a:r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/>
              <a:t>Or don’t you know that all of us who </a:t>
            </a:r>
            <a:r>
              <a:rPr sz="2800" dirty="0" smtClean="0"/>
              <a:t>were baptized</a:t>
            </a:r>
            <a:endParaRPr lang="en-IN" sz="2800" dirty="0" smtClean="0"/>
          </a:p>
          <a:p>
            <a:pPr marL="0" indent="0" algn="ctr" defTabSz="269747">
              <a:lnSpc>
                <a:spcPct val="200000"/>
              </a:lnSpc>
              <a:spcBef>
                <a:spcPts val="0"/>
              </a:spcBef>
              <a:buSzTx/>
              <a:buFontTx/>
              <a:buNone/>
              <a:defRPr sz="2773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 smtClean="0"/>
              <a:t> </a:t>
            </a:r>
            <a:r>
              <a:rPr sz="2800" dirty="0"/>
              <a:t>into Christ Jesus were baptized into his death? </a:t>
            </a:r>
          </a:p>
        </p:txBody>
      </p:sp>
      <p:pic>
        <p:nvPicPr>
          <p:cNvPr id="157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8" cy="5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445</Words>
  <Application>Microsoft Office PowerPoint</Application>
  <PresentationFormat>Custom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NEWCITYMUMBAI</cp:lastModifiedBy>
  <cp:revision>12</cp:revision>
  <dcterms:modified xsi:type="dcterms:W3CDTF">2018-02-18T05:31:37Z</dcterms:modified>
</cp:coreProperties>
</file>