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88" r:id="rId4"/>
    <p:sldId id="294" r:id="rId5"/>
    <p:sldId id="293" r:id="rId6"/>
    <p:sldId id="292" r:id="rId7"/>
    <p:sldId id="291" r:id="rId8"/>
    <p:sldId id="296" r:id="rId9"/>
    <p:sldId id="295" r:id="rId10"/>
    <p:sldId id="289" r:id="rId11"/>
    <p:sldId id="297" r:id="rId12"/>
    <p:sldId id="303" r:id="rId13"/>
    <p:sldId id="302" r:id="rId14"/>
    <p:sldId id="301" r:id="rId15"/>
    <p:sldId id="300" r:id="rId16"/>
    <p:sldId id="299" r:id="rId17"/>
    <p:sldId id="298" r:id="rId18"/>
    <p:sldId id="307" r:id="rId19"/>
    <p:sldId id="306" r:id="rId20"/>
    <p:sldId id="305" r:id="rId21"/>
    <p:sldId id="324" r:id="rId22"/>
    <p:sldId id="310" r:id="rId23"/>
    <p:sldId id="309" r:id="rId24"/>
    <p:sldId id="308" r:id="rId25"/>
    <p:sldId id="315" r:id="rId26"/>
    <p:sldId id="314" r:id="rId27"/>
    <p:sldId id="313" r:id="rId28"/>
    <p:sldId id="312" r:id="rId29"/>
    <p:sldId id="320" r:id="rId30"/>
    <p:sldId id="318" r:id="rId31"/>
    <p:sldId id="322" r:id="rId32"/>
    <p:sldId id="316" r:id="rId33"/>
    <p:sldId id="325" r:id="rId34"/>
    <p:sldId id="327" r:id="rId35"/>
    <p:sldId id="317" r:id="rId36"/>
    <p:sldId id="323" r:id="rId37"/>
    <p:sldId id="328" r:id="rId38"/>
    <p:sldId id="329"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7869635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a:defRPr sz="1600"/>
            </a:lvl1pPr>
            <a:lvl2pPr>
              <a:defRPr sz="1600"/>
            </a:lvl2pPr>
            <a:lvl3pPr>
              <a:defRPr sz="1600"/>
            </a:lvl3pPr>
            <a:lvl4pPr>
              <a:defRPr sz="1600"/>
            </a:lvl4pPr>
            <a:lvl5pPr>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p:titleStyle>
    <p:bodyStyle>
      <a:lvl1pPr marL="0" marR="0" indent="0" algn="ctr" defTabSz="914400" rtl="0" latinLnBrk="0">
        <a:lnSpc>
          <a:spcPct val="150000"/>
        </a:lnSpc>
        <a:spcBef>
          <a:spcPts val="100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150000"/>
        </a:lnSpc>
        <a:spcBef>
          <a:spcPts val="100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150000"/>
        </a:lnSpc>
        <a:spcBef>
          <a:spcPts val="100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150000"/>
        </a:lnSpc>
        <a:spcBef>
          <a:spcPts val="100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150000"/>
        </a:lnSpc>
        <a:spcBef>
          <a:spcPts val="100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Calibri"/>
        </a:defRPr>
      </a:lvl5pPr>
      <a:lvl6pPr marL="2692400" marR="0" indent="-406400" algn="ctr" defTabSz="914400" rtl="0" latinLnBrk="0">
        <a:lnSpc>
          <a:spcPct val="150000"/>
        </a:lnSpc>
        <a:spcBef>
          <a:spcPts val="1000"/>
        </a:spcBef>
        <a:spcAft>
          <a:spcPts val="0"/>
        </a:spcAft>
        <a:buClrTx/>
        <a:buSzPct val="100000"/>
        <a:buFontTx/>
        <a:buChar char="•"/>
        <a:tabLst/>
        <a:defRPr sz="3200" b="1" i="0" u="none" strike="noStrike" cap="none" spc="0" baseline="0">
          <a:ln>
            <a:noFill/>
          </a:ln>
          <a:solidFill>
            <a:srgbClr val="FFFFFF"/>
          </a:solidFill>
          <a:uFillTx/>
          <a:latin typeface="+mj-lt"/>
          <a:ea typeface="+mj-ea"/>
          <a:cs typeface="+mj-cs"/>
          <a:sym typeface="Calibri"/>
        </a:defRPr>
      </a:lvl6pPr>
      <a:lvl7pPr marL="3149600" marR="0" indent="-406400" algn="ctr" defTabSz="914400" rtl="0" latinLnBrk="0">
        <a:lnSpc>
          <a:spcPct val="150000"/>
        </a:lnSpc>
        <a:spcBef>
          <a:spcPts val="1000"/>
        </a:spcBef>
        <a:spcAft>
          <a:spcPts val="0"/>
        </a:spcAft>
        <a:buClrTx/>
        <a:buSzPct val="100000"/>
        <a:buFontTx/>
        <a:buChar char="•"/>
        <a:tabLst/>
        <a:defRPr sz="3200" b="1" i="0" u="none" strike="noStrike" cap="none" spc="0" baseline="0">
          <a:ln>
            <a:noFill/>
          </a:ln>
          <a:solidFill>
            <a:srgbClr val="FFFFFF"/>
          </a:solidFill>
          <a:uFillTx/>
          <a:latin typeface="+mj-lt"/>
          <a:ea typeface="+mj-ea"/>
          <a:cs typeface="+mj-cs"/>
          <a:sym typeface="Calibri"/>
        </a:defRPr>
      </a:lvl7pPr>
      <a:lvl8pPr marL="3606800" marR="0" indent="-406400" algn="ctr" defTabSz="914400" rtl="0" latinLnBrk="0">
        <a:lnSpc>
          <a:spcPct val="150000"/>
        </a:lnSpc>
        <a:spcBef>
          <a:spcPts val="1000"/>
        </a:spcBef>
        <a:spcAft>
          <a:spcPts val="0"/>
        </a:spcAft>
        <a:buClrTx/>
        <a:buSzPct val="100000"/>
        <a:buFontTx/>
        <a:buChar char="•"/>
        <a:tabLst/>
        <a:defRPr sz="3200" b="1" i="0" u="none" strike="noStrike" cap="none" spc="0" baseline="0">
          <a:ln>
            <a:noFill/>
          </a:ln>
          <a:solidFill>
            <a:srgbClr val="FFFFFF"/>
          </a:solidFill>
          <a:uFillTx/>
          <a:latin typeface="+mj-lt"/>
          <a:ea typeface="+mj-ea"/>
          <a:cs typeface="+mj-cs"/>
          <a:sym typeface="Calibri"/>
        </a:defRPr>
      </a:lvl8pPr>
      <a:lvl9pPr marL="4064000" marR="0" indent="-406400" algn="ctr" defTabSz="914400" rtl="0" latinLnBrk="0">
        <a:lnSpc>
          <a:spcPct val="150000"/>
        </a:lnSpc>
        <a:spcBef>
          <a:spcPts val="1000"/>
        </a:spcBef>
        <a:spcAft>
          <a:spcPts val="0"/>
        </a:spcAft>
        <a:buClrTx/>
        <a:buSzPct val="100000"/>
        <a:buFontTx/>
        <a:buChar char="•"/>
        <a:tabLst/>
        <a:defRPr sz="3200" b="1" i="0" u="none" strike="noStrike" cap="none" spc="0" baseline="0">
          <a:ln>
            <a:noFill/>
          </a:ln>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gateway.com/passage/?search=Luke+7:36-50&amp;version=NIV#fen-NIV-25237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B8C06-7924-4143-8DE7-B491B4DA4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2" y="0"/>
            <a:ext cx="9566988" cy="685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266630" y="1013216"/>
            <a:ext cx="9658740" cy="4351338"/>
          </a:xfrm>
          <a:prstGeom prst="rect">
            <a:avLst/>
          </a:prstGeom>
        </p:spPr>
        <p:txBody>
          <a:bodyPr>
            <a:normAutofit/>
          </a:bodyPr>
          <a:lstStyle/>
          <a:p>
            <a:r>
              <a:rPr lang="en-IN" dirty="0"/>
              <a:t>49 The other guests began to say among themselves, “Who is this who even forgives sins?”</a:t>
            </a:r>
          </a:p>
          <a:p>
            <a:r>
              <a:rPr lang="en-IN" dirty="0"/>
              <a:t>50 Jesus said to the woman, “Your faith has saved you; go in peace.”</a:t>
            </a:r>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42614203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r>
              <a:rPr lang="en-US" sz="3600" dirty="0"/>
              <a:t>1.     Spiritual Arrogance Vs Spiritual Brokenness</a:t>
            </a:r>
            <a:endParaRPr lang="en-IN" sz="3600" dirty="0"/>
          </a:p>
          <a:p>
            <a:r>
              <a:rPr lang="en-US" sz="3600" dirty="0"/>
              <a:t>2.     Gospel Humility</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9036715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2319501"/>
            <a:ext cx="10515601" cy="4351338"/>
          </a:xfrm>
          <a:prstGeom prst="rect">
            <a:avLst/>
          </a:prstGeom>
        </p:spPr>
        <p:txBody>
          <a:bodyPr>
            <a:normAutofit/>
          </a:bodyPr>
          <a:lstStyle/>
          <a:p>
            <a:pPr>
              <a:defRPr sz="3600"/>
            </a:pPr>
            <a:r>
              <a:rPr lang="en-US" sz="3600" dirty="0"/>
              <a:t>Spiritual Arrogance Vs Spiritual Brokenness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7814178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He was a proud self-sufficient man</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2380121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Often times, pride pushes us away from</a:t>
            </a:r>
          </a:p>
          <a:p>
            <a:pPr>
              <a:defRPr sz="3600"/>
            </a:pPr>
            <a:r>
              <a:rPr lang="en-US" sz="3600" dirty="0"/>
              <a:t>  deep awe of God</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0148945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Our Self-sufficiency will always question but never actually receive an answer.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5831822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Self-sufficient people generally do not look for a deep, revelatory or vulnerable relationship with God or with men. They are often scared of real friendships </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5217771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Self-sufficiency and pride lead to spiritual arrogance. Spiritual arrogance will not allow us grow.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4750478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Spiritual arrogance will not enable us to depend on God but rather take us away from God.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833177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We need to have honesty, courage and clarity to look within ourselves.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3564798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lstStyle/>
          <a:p>
            <a:pPr>
              <a:defRPr sz="3600"/>
            </a:pPr>
            <a:r>
              <a:rPr lang="en-US" sz="3600" dirty="0"/>
              <a:t>Self-awareness is having the clarity to see who we are irrespective of our environment</a:t>
            </a:r>
            <a:endParaRPr dirty="0"/>
          </a:p>
        </p:txBody>
      </p:sp>
      <p:pic>
        <p:nvPicPr>
          <p:cNvPr id="115" name="Picture 3" descr="Picture 3"/>
          <p:cNvPicPr>
            <a:picLocks noChangeAspect="1"/>
          </p:cNvPicPr>
          <p:nvPr/>
        </p:nvPicPr>
        <p:blipFill>
          <a:blip r:embed="rId2">
            <a:extLst/>
          </a:blip>
          <a:stretch>
            <a:fillRect/>
          </a:stretch>
        </p:blipFill>
        <p:spPr>
          <a:xfrm>
            <a:off x="5490746" y="6068246"/>
            <a:ext cx="1210506" cy="40275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Unless we see and acknowledge our mess within, we will not feel the  need for God.</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4905006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36945"/>
            <a:ext cx="10515601" cy="4351338"/>
          </a:xfrm>
          <a:prstGeom prst="rect">
            <a:avLst/>
          </a:prstGeom>
        </p:spPr>
        <p:txBody>
          <a:bodyPr>
            <a:normAutofit/>
          </a:bodyPr>
          <a:lstStyle/>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pic>
        <p:nvPicPr>
          <p:cNvPr id="3" name="Picture 2">
            <a:extLst>
              <a:ext uri="{FF2B5EF4-FFF2-40B4-BE49-F238E27FC236}">
                <a16:creationId xmlns:a16="http://schemas.microsoft.com/office/drawing/2014/main" id="{13334140-7A56-4E94-9C28-CA65E5817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518" y="0"/>
            <a:ext cx="10038961" cy="6858000"/>
          </a:xfrm>
          <a:prstGeom prst="rect">
            <a:avLst/>
          </a:prstGeom>
        </p:spPr>
      </p:pic>
    </p:spTree>
    <p:extLst>
      <p:ext uri="{BB962C8B-B14F-4D97-AF65-F5344CB8AC3E}">
        <p14:creationId xmlns:p14="http://schemas.microsoft.com/office/powerpoint/2010/main" val="23227597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Apart from Jesus, very other good thing that we desire and adore has a shelf life. It is meant only for a season.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4778302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u="sng" dirty="0"/>
              <a:t>If you are an explorer of Christ, have you ever thought what’s beyond this life?, even after having many things in life, why am I not content? If you want to talk more about it, we are available.</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7442819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2) Spiritual Brokenness: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6164869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89484"/>
            <a:ext cx="10515601" cy="4351338"/>
          </a:xfrm>
          <a:prstGeom prst="rect">
            <a:avLst/>
          </a:prstGeom>
        </p:spPr>
        <p:txBody>
          <a:bodyPr>
            <a:noAutofit/>
          </a:bodyPr>
          <a:lstStyle/>
          <a:p>
            <a:pPr>
              <a:defRPr sz="3600"/>
            </a:pPr>
            <a:r>
              <a:rPr lang="en-US" dirty="0"/>
              <a:t>Verse37, “when a woman who had lived a sinful life in that town learned that Jesus was eating at the Pharisee’s house, she brought an alabaster jar of perfume and stood behind him at his feet weeping.”</a:t>
            </a:r>
          </a:p>
          <a:p>
            <a:pPr>
              <a:defRPr sz="3600"/>
            </a:pPr>
            <a:endParaRPr lang="en-IN" dirty="0"/>
          </a:p>
          <a:p>
            <a:pPr>
              <a:defRPr sz="3600"/>
            </a:pPr>
            <a:r>
              <a:rPr lang="en-US" dirty="0"/>
              <a:t>Verse 45, “from the time I entered, she has not stopped kissing my feet.”</a:t>
            </a:r>
            <a:endParaRPr lang="en-IN"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607584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She came prepared to meet Jesus! She came with an alabaster jar of perfume to pour on Jesus. </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41213772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253331"/>
            <a:ext cx="10515601" cy="4351338"/>
          </a:xfrm>
          <a:prstGeom prst="rect">
            <a:avLst/>
          </a:prstGeom>
        </p:spPr>
        <p:txBody>
          <a:bodyPr>
            <a:normAutofit/>
          </a:bodyPr>
          <a:lstStyle/>
          <a:p>
            <a:r>
              <a:rPr lang="en-US" sz="3600" dirty="0"/>
              <a:t> </a:t>
            </a:r>
            <a:endParaRPr lang="en-IN" sz="3600" dirty="0"/>
          </a:p>
          <a:p>
            <a:r>
              <a:rPr lang="en-US" sz="3600" dirty="0"/>
              <a:t>Spiritual brokenness never allow us to settle with sin but it coaches us to acknowledge our sin. </a:t>
            </a:r>
            <a:endParaRPr lang="en-IN" sz="3600" dirty="0"/>
          </a:p>
          <a:p>
            <a:pPr>
              <a:defRPr sz="3600"/>
            </a:pPr>
            <a:endParaRPr sz="3600"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7613765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Simon, the religious leader failed to see or acknowledge his sin, but this sinful woman openly acknowledging her sin before the most judgmental and self-righteous crowd.</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40562043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2123557"/>
            <a:ext cx="10515601" cy="4351338"/>
          </a:xfrm>
          <a:prstGeom prst="rect">
            <a:avLst/>
          </a:prstGeom>
        </p:spPr>
        <p:txBody>
          <a:bodyPr>
            <a:normAutofit/>
          </a:bodyPr>
          <a:lstStyle/>
          <a:p>
            <a:pPr>
              <a:defRPr sz="3600"/>
            </a:pPr>
            <a:r>
              <a:rPr lang="en-US" sz="3600" dirty="0"/>
              <a:t>Who understood grace more?</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4816045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253331"/>
            <a:ext cx="10515601" cy="4351338"/>
          </a:xfrm>
          <a:prstGeom prst="rect">
            <a:avLst/>
          </a:prstGeom>
        </p:spPr>
        <p:txBody>
          <a:bodyPr>
            <a:noAutofit/>
          </a:bodyPr>
          <a:lstStyle/>
          <a:p>
            <a:r>
              <a:rPr lang="en-US" sz="3600" dirty="0"/>
              <a:t>1.     Sin in us will prevent us from taking a deep look</a:t>
            </a:r>
          </a:p>
          <a:p>
            <a:r>
              <a:rPr lang="en-US" sz="3600" dirty="0"/>
              <a:t>2. Hurt and fear is another big obstacle.</a:t>
            </a:r>
            <a:endParaRPr lang="en-IN" sz="3600" dirty="0"/>
          </a:p>
          <a:p>
            <a:r>
              <a:rPr lang="en-US" sz="3600" dirty="0"/>
              <a:t>3.     Having seen the sin or the mess inside, we hate to do the hard work of cleaning up the mess.</a:t>
            </a:r>
            <a:endParaRPr lang="en-IN" sz="3600" dirty="0"/>
          </a:p>
          <a:p>
            <a:pPr>
              <a:defRPr sz="3600"/>
            </a:pPr>
            <a:endParaRPr sz="3600"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84079431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pPr>
              <a:defRPr sz="3600"/>
            </a:pPr>
            <a:r>
              <a:rPr lang="en-US" sz="3600" dirty="0"/>
              <a:t>The Gospel frees us and never condemns us. When we understand this, we will begin to enjoy spiritual humility with God and with community.</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098811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903513" y="1918284"/>
            <a:ext cx="10515601" cy="4351338"/>
          </a:xfrm>
          <a:prstGeom prst="rect">
            <a:avLst/>
          </a:prstGeom>
        </p:spPr>
        <p:txBody>
          <a:bodyPr>
            <a:normAutofit/>
          </a:bodyPr>
          <a:lstStyle/>
          <a:p>
            <a:pPr>
              <a:defRPr sz="3600"/>
            </a:pPr>
            <a:r>
              <a:rPr lang="en-US" dirty="0"/>
              <a:t>2. Gospel Humility</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2343237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918284"/>
            <a:ext cx="10515601" cy="4351338"/>
          </a:xfrm>
          <a:prstGeom prst="rect">
            <a:avLst/>
          </a:prstGeom>
        </p:spPr>
        <p:txBody>
          <a:bodyPr>
            <a:normAutofit/>
          </a:bodyPr>
          <a:lstStyle/>
          <a:p>
            <a:r>
              <a:rPr lang="en-US" dirty="0"/>
              <a:t>  “Gospel-humility means I stop connecting every experience, every conversation with myself.  In fact, I stop thinking about myself. The freedom of self-forgetfulness.”</a:t>
            </a:r>
          </a:p>
          <a:p>
            <a:r>
              <a:rPr lang="en-US" dirty="0"/>
              <a:t>-Tim Keller  </a:t>
            </a:r>
          </a:p>
          <a:p>
            <a:r>
              <a:rPr lang="en-US" dirty="0"/>
              <a:t> </a:t>
            </a:r>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66257614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253331"/>
            <a:ext cx="10515601" cy="4351338"/>
          </a:xfrm>
          <a:prstGeom prst="rect">
            <a:avLst/>
          </a:prstGeom>
        </p:spPr>
        <p:txBody>
          <a:bodyPr>
            <a:normAutofit/>
          </a:bodyPr>
          <a:lstStyle/>
          <a:p>
            <a:r>
              <a:rPr lang="en-US" dirty="0"/>
              <a:t>  </a:t>
            </a:r>
          </a:p>
          <a:p>
            <a:pPr>
              <a:defRPr sz="3600"/>
            </a:pPr>
            <a:r>
              <a:rPr lang="en-US" sz="3600" dirty="0"/>
              <a:t>Gospel humility sympathizes with sinners and never caste them away. Every time when Jesus saw the crowd he was moved with compassion</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38097109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2033712"/>
            <a:ext cx="10515601" cy="4351338"/>
          </a:xfrm>
          <a:prstGeom prst="rect">
            <a:avLst/>
          </a:prstGeom>
        </p:spPr>
        <p:txBody>
          <a:bodyPr>
            <a:normAutofit/>
          </a:bodyPr>
          <a:lstStyle/>
          <a:p>
            <a:r>
              <a:rPr lang="en-US" sz="3600" dirty="0"/>
              <a:t>  Gospel humility is staying true to Jesus and </a:t>
            </a:r>
          </a:p>
          <a:p>
            <a:r>
              <a:rPr lang="en-US" sz="3600" dirty="0"/>
              <a:t>to His calling and purposes </a:t>
            </a:r>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0028892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703684" y="177281"/>
            <a:ext cx="10784632" cy="4351338"/>
          </a:xfrm>
          <a:prstGeom prst="rect">
            <a:avLst/>
          </a:prstGeom>
        </p:spPr>
        <p:txBody>
          <a:bodyPr>
            <a:noAutofit/>
          </a:bodyPr>
          <a:lstStyle/>
          <a:p>
            <a:r>
              <a:rPr lang="en-US" dirty="0"/>
              <a:t>John 13: 4-8</a:t>
            </a:r>
            <a:endParaRPr lang="en-IN" dirty="0"/>
          </a:p>
          <a:p>
            <a:r>
              <a:rPr lang="en-US" dirty="0"/>
              <a:t>“so he (Jesus) got up from the meal, took off his outer clothing, and wrapped a towel around his waist. 5 After that, he poured water into a basin and began to wash his disciples’ feet, drying them with the towel that was wrapped around him.</a:t>
            </a:r>
          </a:p>
          <a:p>
            <a:r>
              <a:rPr lang="en-US" dirty="0"/>
              <a:t>6 He came to Simon Peter, who said to him, “Lord, are you going to</a:t>
            </a:r>
            <a:endParaRPr lang="en-IN" dirty="0"/>
          </a:p>
          <a:p>
            <a:endParaRPr lang="en-IN" sz="3600" dirty="0"/>
          </a:p>
          <a:p>
            <a:pPr>
              <a:defRPr sz="3600"/>
            </a:pPr>
            <a:endParaRPr sz="3600"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74719245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436983" y="18661"/>
            <a:ext cx="11318034" cy="4351338"/>
          </a:xfrm>
          <a:prstGeom prst="rect">
            <a:avLst/>
          </a:prstGeom>
        </p:spPr>
        <p:txBody>
          <a:bodyPr>
            <a:noAutofit/>
          </a:bodyPr>
          <a:lstStyle/>
          <a:p>
            <a:r>
              <a:rPr lang="en-US" dirty="0"/>
              <a:t>wash my feet?” </a:t>
            </a:r>
          </a:p>
          <a:p>
            <a:r>
              <a:rPr lang="en-US" dirty="0"/>
              <a:t>7 Jesus replied, “You do not realize now what I am doing, but later you will understand.”</a:t>
            </a:r>
            <a:endParaRPr lang="en-IN" dirty="0"/>
          </a:p>
          <a:p>
            <a:r>
              <a:rPr lang="en-US" dirty="0"/>
              <a:t>8 “No,” said Peter, “you shall never wash my feet.”</a:t>
            </a:r>
            <a:endParaRPr lang="en-IN" dirty="0"/>
          </a:p>
          <a:p>
            <a:r>
              <a:rPr lang="en-US" dirty="0"/>
              <a:t>Jesus answered, “Unless I wash you, you have no part with me.”</a:t>
            </a:r>
          </a:p>
          <a:p>
            <a:r>
              <a:rPr lang="en-US" dirty="0"/>
              <a:t>6 He came to Simon Peter, who said to him, “Lord, are you going to wash my feet?”</a:t>
            </a:r>
            <a:endParaRPr lang="en-IN" dirty="0"/>
          </a:p>
          <a:p>
            <a:endParaRPr lang="en-IN"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84401103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436983" y="1253331"/>
            <a:ext cx="11318034" cy="4351338"/>
          </a:xfrm>
          <a:prstGeom prst="rect">
            <a:avLst/>
          </a:prstGeom>
        </p:spPr>
        <p:txBody>
          <a:bodyPr>
            <a:noAutofit/>
          </a:bodyPr>
          <a:lstStyle/>
          <a:p>
            <a:r>
              <a:rPr lang="en-US" sz="3600" dirty="0"/>
              <a:t>His washing is our assurance that God the father will no longer will see us like sinners. </a:t>
            </a:r>
          </a:p>
          <a:p>
            <a:r>
              <a:rPr lang="en-US" sz="3600" dirty="0"/>
              <a:t>The father only sees us through the prism of Christ Jesus</a:t>
            </a:r>
            <a:endParaRPr sz="3600"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6294062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436983" y="1253331"/>
            <a:ext cx="11318034" cy="4351338"/>
          </a:xfrm>
          <a:prstGeom prst="rect">
            <a:avLst/>
          </a:prstGeom>
        </p:spPr>
        <p:txBody>
          <a:bodyPr>
            <a:noAutofit/>
          </a:bodyPr>
          <a:lstStyle/>
          <a:p>
            <a:endParaRPr lang="en-IN" sz="3600" dirty="0"/>
          </a:p>
          <a:p>
            <a:pPr>
              <a:defRPr sz="3600"/>
            </a:pPr>
            <a:endParaRPr sz="3600"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8339866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838199" y="1262662"/>
            <a:ext cx="10515601" cy="4351338"/>
          </a:xfrm>
          <a:prstGeom prst="rect">
            <a:avLst/>
          </a:prstGeom>
        </p:spPr>
        <p:txBody>
          <a:bodyPr/>
          <a:lstStyle/>
          <a:p>
            <a:r>
              <a:rPr lang="en-US" sz="3600" dirty="0"/>
              <a:t>4.     Sometimes it could be the fear that this mess or sin could lead to more mess. And I can’t deal with it.</a:t>
            </a:r>
            <a:endParaRPr lang="en-IN" sz="3600" dirty="0"/>
          </a:p>
          <a:p>
            <a:r>
              <a:rPr lang="en-US" sz="3600" dirty="0"/>
              <a:t>5.     Some of us may be thinking I don’t have time to deal with all this. Life goes on. What’s the point any way?</a:t>
            </a:r>
            <a:endParaRPr lang="en-IN" sz="3600"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11485062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379375" y="0"/>
            <a:ext cx="9433249" cy="4351338"/>
          </a:xfrm>
          <a:prstGeom prst="rect">
            <a:avLst/>
          </a:prstGeom>
        </p:spPr>
        <p:txBody>
          <a:bodyPr>
            <a:noAutofit/>
          </a:bodyPr>
          <a:lstStyle/>
          <a:p>
            <a:r>
              <a:rPr lang="en-US" dirty="0"/>
              <a:t>Luke 7:36 to 50</a:t>
            </a:r>
            <a:endParaRPr lang="en-IN" dirty="0"/>
          </a:p>
          <a:p>
            <a:r>
              <a:rPr lang="en-US" dirty="0"/>
              <a:t>When one of the Pharisees invited Jesus to have dinner with him, he went to the Pharisee’s house and reclined at the table. 37 A woman in that town who lived a sinful life learned that Jesus was eating at the Pharisee’s house, so she came there with an alabaster jar of perfume. 38 As she stood behind him at his feet weeping, she began to wet his feet with her tears. </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422497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570653" y="579484"/>
            <a:ext cx="9050693" cy="4351338"/>
          </a:xfrm>
          <a:prstGeom prst="rect">
            <a:avLst/>
          </a:prstGeom>
        </p:spPr>
        <p:txBody>
          <a:bodyPr>
            <a:noAutofit/>
          </a:bodyPr>
          <a:lstStyle/>
          <a:p>
            <a:pPr>
              <a:defRPr sz="3600"/>
            </a:pPr>
            <a:r>
              <a:rPr lang="en-US" dirty="0"/>
              <a:t>Then she wiped them with her hair, kissed them and poured perfume on them.</a:t>
            </a:r>
            <a:endParaRPr lang="en-IN" dirty="0"/>
          </a:p>
          <a:p>
            <a:r>
              <a:rPr lang="en-US" dirty="0"/>
              <a:t>39 When the Pharisee who had invited him saw this, he said to himself, “If this man were a prophet, he would know who is touching him and what kind of woman she is—that she is a sinner.”</a:t>
            </a:r>
            <a:endParaRPr lang="en-IN" dirty="0"/>
          </a:p>
          <a:p>
            <a:pPr>
              <a:defRPr sz="3600"/>
            </a:pP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2358863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117341" y="145468"/>
            <a:ext cx="9957317" cy="4351338"/>
          </a:xfrm>
          <a:prstGeom prst="rect">
            <a:avLst/>
          </a:prstGeom>
        </p:spPr>
        <p:txBody>
          <a:bodyPr>
            <a:noAutofit/>
          </a:bodyPr>
          <a:lstStyle/>
          <a:p>
            <a:r>
              <a:rPr lang="en-US" dirty="0"/>
              <a:t>40 Jesus answered him,</a:t>
            </a:r>
            <a:r>
              <a:rPr lang="ru-RU" dirty="0"/>
              <a:t> “</a:t>
            </a:r>
            <a:r>
              <a:rPr lang="en-US" dirty="0"/>
              <a:t>Simon, I have something to tell you.”</a:t>
            </a:r>
            <a:endParaRPr lang="en-IN" dirty="0"/>
          </a:p>
          <a:p>
            <a:r>
              <a:rPr lang="en-US" dirty="0"/>
              <a:t>“Tell me, teacher,” he said.</a:t>
            </a:r>
            <a:endParaRPr lang="en-IN" dirty="0"/>
          </a:p>
          <a:p>
            <a:r>
              <a:rPr lang="en-US" dirty="0"/>
              <a:t>41 “Two people owed money to a certain moneylender. One owed him five hundred denarii,[</a:t>
            </a:r>
            <a:r>
              <a:rPr lang="en-US" u="sng" dirty="0">
                <a:hlinkClick r:id="rId2"/>
              </a:rPr>
              <a:t>a</a:t>
            </a:r>
            <a:r>
              <a:rPr lang="pt-PT" dirty="0"/>
              <a:t>]</a:t>
            </a:r>
            <a:r>
              <a:rPr lang="en-US" dirty="0"/>
              <a:t> and the other fifty. 42 Neither of them had the money to pay him back, so he forgave the debts of both. Now which of them will love him more?”</a:t>
            </a:r>
            <a:endParaRPr lang="en-IN" dirty="0"/>
          </a:p>
          <a:p>
            <a:pPr>
              <a:defRPr sz="3600"/>
            </a:pPr>
            <a:endParaRPr dirty="0"/>
          </a:p>
        </p:txBody>
      </p:sp>
      <p:pic>
        <p:nvPicPr>
          <p:cNvPr id="115" name="Picture 3" descr="Picture 3"/>
          <p:cNvPicPr>
            <a:picLocks noChangeAspect="1"/>
          </p:cNvPicPr>
          <p:nvPr/>
        </p:nvPicPr>
        <p:blipFill>
          <a:blip r:embed="rId3">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42440835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201316" y="271574"/>
            <a:ext cx="9789368" cy="4351338"/>
          </a:xfrm>
          <a:prstGeom prst="rect">
            <a:avLst/>
          </a:prstGeom>
        </p:spPr>
        <p:txBody>
          <a:bodyPr>
            <a:noAutofit/>
          </a:bodyPr>
          <a:lstStyle/>
          <a:p>
            <a:r>
              <a:rPr lang="en-US" dirty="0"/>
              <a:t>43 </a:t>
            </a:r>
            <a:r>
              <a:rPr lang="da-DK" dirty="0"/>
              <a:t>Simon replied, </a:t>
            </a:r>
            <a:r>
              <a:rPr lang="en-US" dirty="0"/>
              <a:t>“I suppose the one who had the bigger debt forgiven.”</a:t>
            </a:r>
            <a:endParaRPr lang="en-IN" dirty="0"/>
          </a:p>
          <a:p>
            <a:r>
              <a:rPr lang="en-US" dirty="0"/>
              <a:t>“You have judged correctly,” Jesus said.</a:t>
            </a:r>
            <a:endParaRPr lang="en-IN" dirty="0"/>
          </a:p>
          <a:p>
            <a:r>
              <a:rPr lang="en-US" dirty="0"/>
              <a:t>44 Then he turned toward the woman and said to Simon,</a:t>
            </a:r>
            <a:r>
              <a:rPr lang="ru-RU" dirty="0"/>
              <a:t> “</a:t>
            </a:r>
            <a:r>
              <a:rPr lang="en-US" dirty="0"/>
              <a:t>Do you see this woman? I came into your house. You did not give me any water for my feet, but she wet my feet with her tears and wiped them with her hair. </a:t>
            </a:r>
            <a:endParaRPr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40932675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1153108" y="411533"/>
            <a:ext cx="9885784" cy="4351338"/>
          </a:xfrm>
          <a:prstGeom prst="rect">
            <a:avLst/>
          </a:prstGeom>
        </p:spPr>
        <p:txBody>
          <a:bodyPr>
            <a:noAutofit/>
          </a:bodyPr>
          <a:lstStyle/>
          <a:p>
            <a:r>
              <a:rPr lang="en-US" dirty="0"/>
              <a:t>45 You did not give me a kiss, but this woman, from the time I entered, has not stopped kissing my feet.  46 You did not put oil on my head, but she has poured perfume on my feet. 47 Therefore, I tell you, her many sins have been forgiven—as her great love has shown. But whoever has been forgiven little loves little.”</a:t>
            </a:r>
            <a:endParaRPr lang="en-IN" dirty="0"/>
          </a:p>
          <a:p>
            <a:r>
              <a:rPr lang="en-US" dirty="0"/>
              <a:t>48 Then Jesus said to her,</a:t>
            </a:r>
            <a:r>
              <a:rPr lang="ru-RU" dirty="0"/>
              <a:t> “</a:t>
            </a:r>
            <a:r>
              <a:rPr lang="en-US" dirty="0"/>
              <a:t>Your sins are forgiven.”</a:t>
            </a:r>
            <a:endParaRPr lang="en-IN" dirty="0"/>
          </a:p>
        </p:txBody>
      </p:sp>
      <p:pic>
        <p:nvPicPr>
          <p:cNvPr id="115" name="Picture 3" descr="Picture 3"/>
          <p:cNvPicPr>
            <a:picLocks noChangeAspect="1"/>
          </p:cNvPicPr>
          <p:nvPr/>
        </p:nvPicPr>
        <p:blipFill>
          <a:blip r:embed="rId2">
            <a:extLst/>
          </a:blip>
          <a:stretch>
            <a:fillRect/>
          </a:stretch>
        </p:blipFill>
        <p:spPr>
          <a:xfrm>
            <a:off x="5490747" y="6183674"/>
            <a:ext cx="1210506" cy="402752"/>
          </a:xfrm>
          <a:prstGeom prst="rect">
            <a:avLst/>
          </a:prstGeom>
          <a:ln w="12700">
            <a:miter lim="400000"/>
          </a:ln>
        </p:spPr>
      </p:pic>
    </p:spTree>
    <p:extLst>
      <p:ext uri="{BB962C8B-B14F-4D97-AF65-F5344CB8AC3E}">
        <p14:creationId xmlns:p14="http://schemas.microsoft.com/office/powerpoint/2010/main" val="31240982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216</TotalTime>
  <Words>483</Words>
  <Application>Microsoft Office PowerPoint</Application>
  <PresentationFormat>Widescreen</PresentationFormat>
  <Paragraphs>62</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Evita New City</cp:lastModifiedBy>
  <cp:revision>14</cp:revision>
  <dcterms:modified xsi:type="dcterms:W3CDTF">2018-09-16T04:48:31Z</dcterms:modified>
</cp:coreProperties>
</file>