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defRPr sz="1800"/>
            </a:pPr>
            <a:r>
              <a:rPr sz="3800"/>
              <a:t>Body Level One</a:t>
            </a:r>
            <a:endParaRPr sz="3800"/>
          </a:p>
          <a:p>
            <a:pPr lvl="1">
              <a:defRPr sz="1800"/>
            </a:pPr>
            <a:r>
              <a:rPr sz="3800"/>
              <a:t>Body Level Two</a:t>
            </a:r>
            <a:endParaRPr sz="3800"/>
          </a:p>
          <a:p>
            <a:pPr lvl="2">
              <a:defRPr sz="1800"/>
            </a:pPr>
            <a:r>
              <a:rPr sz="3800"/>
              <a:t>Body Level Three</a:t>
            </a:r>
            <a:endParaRPr sz="3800"/>
          </a:p>
          <a:p>
            <a:pPr lvl="3">
              <a:defRPr sz="1800"/>
            </a:pPr>
            <a:r>
              <a:rPr sz="3800"/>
              <a:t>Body Level Four</a:t>
            </a:r>
            <a:endParaRPr sz="3800"/>
          </a:p>
          <a:p>
            <a:pPr lvl="4">
              <a:defRPr sz="1800"/>
            </a:pPr>
            <a:r>
              <a:rPr sz="38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pasted-image.png"/>
          <p:cNvPicPr/>
          <p:nvPr/>
        </p:nvPicPr>
        <p:blipFill>
          <a:blip r:embed="rId2">
            <a:extLst/>
          </a:blip>
          <a:stretch>
            <a:fillRect/>
          </a:stretch>
        </p:blipFill>
        <p:spPr>
          <a:xfrm>
            <a:off x="406400" y="247650"/>
            <a:ext cx="12192001" cy="9258301"/>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p>
            <a:pPr lvl="0" defTabSz="257047">
              <a:defRPr sz="1800">
                <a:solidFill>
                  <a:srgbClr val="000000"/>
                </a:solidFill>
              </a:defRPr>
            </a:pPr>
            <a:r>
              <a:rPr b="1" sz="3520">
                <a:solidFill>
                  <a:srgbClr val="FFFFFF"/>
                </a:solidFill>
                <a:latin typeface="Helvetica"/>
                <a:ea typeface="Helvetica"/>
                <a:cs typeface="Helvetica"/>
                <a:sym typeface="Helvetica"/>
              </a:rPr>
              <a:t>Acts 16:40 </a:t>
            </a:r>
            <a:endParaRPr b="1" sz="3520">
              <a:solidFill>
                <a:srgbClr val="FFFFFF"/>
              </a:solidFill>
              <a:latin typeface="Helvetica"/>
              <a:ea typeface="Helvetica"/>
              <a:cs typeface="Helvetica"/>
              <a:sym typeface="Helvetica"/>
            </a:endParaRPr>
          </a:p>
          <a:p>
            <a:pPr lvl="0" defTabSz="257047">
              <a:defRPr sz="1800">
                <a:solidFill>
                  <a:srgbClr val="000000"/>
                </a:solidFill>
              </a:defRPr>
            </a:pPr>
            <a:endParaRPr b="1" sz="3520">
              <a:solidFill>
                <a:srgbClr val="FFFFFF"/>
              </a:solidFill>
              <a:latin typeface="Helvetica"/>
              <a:ea typeface="Helvetica"/>
              <a:cs typeface="Helvetica"/>
              <a:sym typeface="Helvetica"/>
            </a:endParaRPr>
          </a:p>
          <a:p>
            <a:pPr lvl="0" defTabSz="257047">
              <a:defRPr sz="1800">
                <a:solidFill>
                  <a:srgbClr val="000000"/>
                </a:solidFill>
              </a:defRPr>
            </a:pPr>
            <a:r>
              <a:rPr b="1" sz="3520">
                <a:solidFill>
                  <a:srgbClr val="FFFFFF"/>
                </a:solidFill>
                <a:latin typeface="Helvetica"/>
                <a:ea typeface="Helvetica"/>
                <a:cs typeface="Helvetica"/>
                <a:sym typeface="Helvetica"/>
              </a:rPr>
              <a:t>After Paul and Silas came out of the prison, they went to Lydia’s house, where they met with the brothers and sisters and encouraged them.</a:t>
            </a:r>
          </a:p>
        </p:txBody>
      </p:sp>
      <p:pic>
        <p:nvPicPr>
          <p:cNvPr id="61" name="image2.png"/>
          <p:cNvPicPr/>
          <p:nvPr/>
        </p:nvPicPr>
        <p:blipFill>
          <a:blip r:embed="rId2">
            <a:extLst/>
          </a:blip>
          <a:stretch>
            <a:fillRect/>
          </a:stretch>
        </p:blipFill>
        <p:spPr>
          <a:xfrm>
            <a:off x="10772199" y="8987824"/>
            <a:ext cx="1808526" cy="603748"/>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xfrm>
            <a:off x="341185" y="2448723"/>
            <a:ext cx="12322430" cy="3302001"/>
          </a:xfrm>
          <a:prstGeom prst="rect">
            <a:avLst/>
          </a:prstGeom>
        </p:spPr>
        <p:txBody>
          <a:bodyPr/>
          <a:lstStyle/>
          <a:p>
            <a:pPr lvl="0" defTabSz="303783">
              <a:defRPr sz="1800">
                <a:solidFill>
                  <a:srgbClr val="000000"/>
                </a:solidFill>
              </a:defRPr>
            </a:pPr>
            <a:r>
              <a:rPr b="1" sz="4160">
                <a:solidFill>
                  <a:srgbClr val="FFFFFF"/>
                </a:solidFill>
                <a:latin typeface="Helvetica"/>
                <a:ea typeface="Helvetica"/>
                <a:cs typeface="Helvetica"/>
                <a:sym typeface="Helvetica"/>
              </a:rPr>
              <a:t>We are the church gathered</a:t>
            </a:r>
            <a:endParaRPr b="1" sz="4160">
              <a:solidFill>
                <a:srgbClr val="FFFFFF"/>
              </a:solidFill>
              <a:latin typeface="Helvetica"/>
              <a:ea typeface="Helvetica"/>
              <a:cs typeface="Helvetica"/>
              <a:sym typeface="Helvetica"/>
            </a:endParaRPr>
          </a:p>
          <a:p>
            <a:pPr lvl="0" defTabSz="303783">
              <a:defRPr sz="1800">
                <a:solidFill>
                  <a:srgbClr val="000000"/>
                </a:solidFill>
              </a:defRPr>
            </a:pPr>
            <a:endParaRPr b="1" sz="4160">
              <a:solidFill>
                <a:srgbClr val="FFFFFF"/>
              </a:solidFill>
              <a:latin typeface="Helvetica"/>
              <a:ea typeface="Helvetica"/>
              <a:cs typeface="Helvetica"/>
              <a:sym typeface="Helvetica"/>
            </a:endParaRPr>
          </a:p>
          <a:p>
            <a:pPr lvl="0" defTabSz="303783">
              <a:defRPr sz="1800">
                <a:solidFill>
                  <a:srgbClr val="000000"/>
                </a:solidFill>
              </a:defRPr>
            </a:pPr>
            <a:r>
              <a:rPr b="1" sz="4160">
                <a:solidFill>
                  <a:srgbClr val="FFFFFF"/>
                </a:solidFill>
                <a:latin typeface="Helvetica"/>
                <a:ea typeface="Helvetica"/>
                <a:cs typeface="Helvetica"/>
                <a:sym typeface="Helvetica"/>
              </a:rPr>
              <a:t>&amp; </a:t>
            </a:r>
            <a:endParaRPr b="1" sz="4160">
              <a:solidFill>
                <a:srgbClr val="FFFFFF"/>
              </a:solidFill>
              <a:latin typeface="Helvetica"/>
              <a:ea typeface="Helvetica"/>
              <a:cs typeface="Helvetica"/>
              <a:sym typeface="Helvetica"/>
            </a:endParaRPr>
          </a:p>
          <a:p>
            <a:pPr lvl="0" defTabSz="303783">
              <a:defRPr sz="1800">
                <a:solidFill>
                  <a:srgbClr val="000000"/>
                </a:solidFill>
              </a:defRPr>
            </a:pPr>
            <a:endParaRPr b="1" sz="4160">
              <a:solidFill>
                <a:srgbClr val="FFFFFF"/>
              </a:solidFill>
              <a:latin typeface="Helvetica"/>
              <a:ea typeface="Helvetica"/>
              <a:cs typeface="Helvetica"/>
              <a:sym typeface="Helvetica"/>
            </a:endParaRPr>
          </a:p>
          <a:p>
            <a:pPr lvl="0" defTabSz="303783">
              <a:defRPr sz="1800">
                <a:solidFill>
                  <a:srgbClr val="000000"/>
                </a:solidFill>
              </a:defRPr>
            </a:pPr>
            <a:r>
              <a:rPr b="1" sz="4160">
                <a:solidFill>
                  <a:srgbClr val="FFFFFF"/>
                </a:solidFill>
                <a:latin typeface="Helvetica"/>
                <a:ea typeface="Helvetica"/>
                <a:cs typeface="Helvetica"/>
                <a:sym typeface="Helvetica"/>
              </a:rPr>
              <a:t>We are the church scattered</a:t>
            </a:r>
          </a:p>
        </p:txBody>
      </p:sp>
      <p:pic>
        <p:nvPicPr>
          <p:cNvPr id="64" name="image2.png"/>
          <p:cNvPicPr/>
          <p:nvPr/>
        </p:nvPicPr>
        <p:blipFill>
          <a:blip r:embed="rId2">
            <a:extLst/>
          </a:blip>
          <a:stretch>
            <a:fillRect/>
          </a:stretch>
        </p:blipFill>
        <p:spPr>
          <a:xfrm>
            <a:off x="10772199" y="8987824"/>
            <a:ext cx="1808526" cy="603748"/>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xfrm>
            <a:off x="341185" y="2448723"/>
            <a:ext cx="12322430" cy="4145513"/>
          </a:xfrm>
          <a:prstGeom prst="rect">
            <a:avLst/>
          </a:prstGeom>
        </p:spPr>
        <p:txBody>
          <a:bodyPr/>
          <a:lstStyle/>
          <a:p>
            <a:pPr lvl="0" defTabSz="344677">
              <a:lnSpc>
                <a:spcPct val="150000"/>
              </a:lnSpc>
              <a:defRPr sz="1800">
                <a:solidFill>
                  <a:srgbClr val="000000"/>
                </a:solidFill>
              </a:defRPr>
            </a:pPr>
            <a:r>
              <a:rPr b="1" sz="4719">
                <a:solidFill>
                  <a:srgbClr val="FFFFFF"/>
                </a:solidFill>
                <a:latin typeface="Helvetica"/>
                <a:ea typeface="Helvetica"/>
                <a:cs typeface="Helvetica"/>
                <a:sym typeface="Helvetica"/>
              </a:rPr>
              <a:t>In the city, one of the goals </a:t>
            </a:r>
            <a:endParaRPr b="1" sz="4719">
              <a:solidFill>
                <a:srgbClr val="FFFFFF"/>
              </a:solidFill>
              <a:latin typeface="Helvetica"/>
              <a:ea typeface="Helvetica"/>
              <a:cs typeface="Helvetica"/>
              <a:sym typeface="Helvetica"/>
            </a:endParaRPr>
          </a:p>
          <a:p>
            <a:pPr lvl="0" defTabSz="344677">
              <a:lnSpc>
                <a:spcPct val="150000"/>
              </a:lnSpc>
              <a:defRPr sz="1800">
                <a:solidFill>
                  <a:srgbClr val="000000"/>
                </a:solidFill>
              </a:defRPr>
            </a:pPr>
            <a:r>
              <a:rPr b="1" sz="4719">
                <a:solidFill>
                  <a:srgbClr val="FFFFFF"/>
                </a:solidFill>
                <a:latin typeface="Helvetica"/>
                <a:ea typeface="Helvetica"/>
                <a:cs typeface="Helvetica"/>
                <a:sym typeface="Helvetica"/>
              </a:rPr>
              <a:t>of the church gathered</a:t>
            </a:r>
            <a:endParaRPr b="1" sz="4719">
              <a:solidFill>
                <a:srgbClr val="FFFFFF"/>
              </a:solidFill>
              <a:latin typeface="Helvetica"/>
              <a:ea typeface="Helvetica"/>
              <a:cs typeface="Helvetica"/>
              <a:sym typeface="Helvetica"/>
            </a:endParaRPr>
          </a:p>
          <a:p>
            <a:pPr lvl="0" defTabSz="344677">
              <a:lnSpc>
                <a:spcPct val="150000"/>
              </a:lnSpc>
              <a:defRPr sz="1800">
                <a:solidFill>
                  <a:srgbClr val="000000"/>
                </a:solidFill>
              </a:defRPr>
            </a:pPr>
            <a:r>
              <a:rPr b="1" sz="4719">
                <a:solidFill>
                  <a:srgbClr val="FFFFFF"/>
                </a:solidFill>
                <a:latin typeface="Helvetica"/>
                <a:ea typeface="Helvetica"/>
                <a:cs typeface="Helvetica"/>
                <a:sym typeface="Helvetica"/>
              </a:rPr>
              <a:t>is to be better at being</a:t>
            </a:r>
            <a:endParaRPr b="1" sz="4719">
              <a:solidFill>
                <a:srgbClr val="FFFFFF"/>
              </a:solidFill>
              <a:latin typeface="Helvetica"/>
              <a:ea typeface="Helvetica"/>
              <a:cs typeface="Helvetica"/>
              <a:sym typeface="Helvetica"/>
            </a:endParaRPr>
          </a:p>
          <a:p>
            <a:pPr lvl="0" defTabSz="344677">
              <a:lnSpc>
                <a:spcPct val="150000"/>
              </a:lnSpc>
              <a:defRPr sz="1800">
                <a:solidFill>
                  <a:srgbClr val="000000"/>
                </a:solidFill>
              </a:defRPr>
            </a:pPr>
            <a:r>
              <a:rPr b="1" sz="4719">
                <a:solidFill>
                  <a:srgbClr val="FFFFFF"/>
                </a:solidFill>
                <a:latin typeface="Helvetica"/>
                <a:ea typeface="Helvetica"/>
                <a:cs typeface="Helvetica"/>
                <a:sym typeface="Helvetica"/>
              </a:rPr>
              <a:t>the church scattered</a:t>
            </a:r>
          </a:p>
        </p:txBody>
      </p:sp>
      <p:pic>
        <p:nvPicPr>
          <p:cNvPr id="67" name="image2.png"/>
          <p:cNvPicPr/>
          <p:nvPr/>
        </p:nvPicPr>
        <p:blipFill>
          <a:blip r:embed="rId2">
            <a:extLst/>
          </a:blip>
          <a:stretch>
            <a:fillRect/>
          </a:stretch>
        </p:blipFill>
        <p:spPr>
          <a:xfrm>
            <a:off x="10772199" y="8987824"/>
            <a:ext cx="1808526" cy="603748"/>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prstGeom prst="rect">
            <a:avLst/>
          </a:prstGeom>
        </p:spPr>
        <p:txBody>
          <a:bodyPr/>
          <a:lstStyle/>
          <a:p>
            <a:pPr lvl="0" defTabSz="443991">
              <a:lnSpc>
                <a:spcPct val="150000"/>
              </a:lnSpc>
              <a:defRPr sz="1800">
                <a:solidFill>
                  <a:srgbClr val="000000"/>
                </a:solidFill>
              </a:defRPr>
            </a:pPr>
            <a:r>
              <a:rPr b="1" sz="6080">
                <a:solidFill>
                  <a:srgbClr val="FFFFFF"/>
                </a:solidFill>
                <a:latin typeface="Helvetica"/>
                <a:ea typeface="Helvetica"/>
                <a:cs typeface="Helvetica"/>
                <a:sym typeface="Helvetica"/>
              </a:rPr>
              <a:t>3) THE MYSTERY OF GOD’S </a:t>
            </a:r>
            <a:r>
              <a:rPr b="1" sz="6080">
                <a:solidFill>
                  <a:srgbClr val="FFFB00"/>
                </a:solidFill>
                <a:latin typeface="Helvetica"/>
                <a:ea typeface="Helvetica"/>
                <a:cs typeface="Helvetica"/>
                <a:sym typeface="Helvetica"/>
              </a:rPr>
              <a:t>PLANS</a:t>
            </a:r>
            <a:r>
              <a:rPr b="1" sz="6080">
                <a:solidFill>
                  <a:srgbClr val="FFFFFF"/>
                </a:solidFill>
                <a:latin typeface="Helvetica"/>
                <a:ea typeface="Helvetica"/>
                <a:cs typeface="Helvetica"/>
                <a:sym typeface="Helvetica"/>
              </a:rPr>
              <a:t> FOR PHILIPPI</a:t>
            </a:r>
          </a:p>
        </p:txBody>
      </p:sp>
      <p:pic>
        <p:nvPicPr>
          <p:cNvPr id="70"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1269999" y="2978548"/>
            <a:ext cx="10464801" cy="3302001"/>
          </a:xfrm>
          <a:prstGeom prst="rect">
            <a:avLst/>
          </a:prstGeom>
        </p:spPr>
        <p:txBody>
          <a:bodyPr/>
          <a:lstStyle/>
          <a:p>
            <a:pPr lvl="0" defTabSz="268731">
              <a:lnSpc>
                <a:spcPct val="150000"/>
              </a:lnSpc>
              <a:defRPr sz="1800">
                <a:solidFill>
                  <a:srgbClr val="000000"/>
                </a:solidFill>
              </a:defRPr>
            </a:pPr>
            <a:r>
              <a:rPr b="1" sz="3680">
                <a:solidFill>
                  <a:srgbClr val="FFFFFF"/>
                </a:solidFill>
                <a:latin typeface="Helvetica"/>
                <a:ea typeface="Helvetica"/>
                <a:cs typeface="Helvetica"/>
                <a:sym typeface="Helvetica"/>
              </a:rPr>
              <a:t>If the </a:t>
            </a:r>
            <a:r>
              <a:rPr b="1" sz="3680">
                <a:solidFill>
                  <a:srgbClr val="FFFB00"/>
                </a:solidFill>
                <a:latin typeface="Helvetica"/>
                <a:ea typeface="Helvetica"/>
                <a:cs typeface="Helvetica"/>
                <a:sym typeface="Helvetica"/>
              </a:rPr>
              <a:t>NATURE</a:t>
            </a:r>
            <a:r>
              <a:rPr b="1" sz="3680">
                <a:solidFill>
                  <a:srgbClr val="FFFFFF"/>
                </a:solidFill>
                <a:latin typeface="Helvetica"/>
                <a:ea typeface="Helvetica"/>
                <a:cs typeface="Helvetica"/>
                <a:sym typeface="Helvetica"/>
              </a:rPr>
              <a:t> of the Gospel is beautiful, glorious and ultimately mysterious, why do we often expect the </a:t>
            </a:r>
            <a:r>
              <a:rPr b="1" sz="3680">
                <a:solidFill>
                  <a:srgbClr val="FFFB00"/>
                </a:solidFill>
                <a:latin typeface="Helvetica"/>
                <a:ea typeface="Helvetica"/>
                <a:cs typeface="Helvetica"/>
                <a:sym typeface="Helvetica"/>
              </a:rPr>
              <a:t>PROGRESS</a:t>
            </a:r>
            <a:r>
              <a:rPr b="1" sz="3680">
                <a:solidFill>
                  <a:srgbClr val="FFFFFF"/>
                </a:solidFill>
                <a:latin typeface="Helvetica"/>
                <a:ea typeface="Helvetica"/>
                <a:cs typeface="Helvetica"/>
                <a:sym typeface="Helvetica"/>
              </a:rPr>
              <a:t> of the Gospel to be any less transcendental?</a:t>
            </a:r>
          </a:p>
        </p:txBody>
      </p:sp>
      <p:pic>
        <p:nvPicPr>
          <p:cNvPr id="73"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xfrm>
            <a:off x="1270000" y="2978548"/>
            <a:ext cx="10464800" cy="3302001"/>
          </a:xfrm>
          <a:prstGeom prst="rect">
            <a:avLst/>
          </a:prstGeom>
        </p:spPr>
        <p:txBody>
          <a:bodyPr/>
          <a:lstStyle>
            <a:lvl1pPr>
              <a:lnSpc>
                <a:spcPct val="150000"/>
              </a:lnSpc>
              <a:defRPr b="1">
                <a:latin typeface="Helvetica"/>
                <a:ea typeface="Helvetica"/>
                <a:cs typeface="Helvetica"/>
                <a:sym typeface="Helvetica"/>
              </a:defRPr>
            </a:lvl1pPr>
          </a:lstStyle>
          <a:p>
            <a:pPr lvl="0">
              <a:defRPr b="0" sz="1800">
                <a:solidFill>
                  <a:srgbClr val="000000"/>
                </a:solidFill>
              </a:defRPr>
            </a:pPr>
            <a:r>
              <a:rPr b="1" sz="8000">
                <a:solidFill>
                  <a:srgbClr val="FFFFFF"/>
                </a:solidFill>
              </a:rPr>
              <a:t>AM I GOOD ENOUGH?</a:t>
            </a:r>
          </a:p>
        </p:txBody>
      </p:sp>
      <p:pic>
        <p:nvPicPr>
          <p:cNvPr id="76"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p:nvPr>
        </p:nvSpPr>
        <p:spPr>
          <a:xfrm>
            <a:off x="1270000" y="370907"/>
            <a:ext cx="10464800" cy="9011786"/>
          </a:xfrm>
          <a:prstGeom prst="rect">
            <a:avLst/>
          </a:prstGeom>
        </p:spPr>
        <p:txBody>
          <a:bodyPr/>
          <a:lstStyle/>
          <a:p>
            <a:pPr lvl="0" defTabSz="397256">
              <a:lnSpc>
                <a:spcPct val="150000"/>
              </a:lnSpc>
              <a:defRPr sz="1800">
                <a:solidFill>
                  <a:srgbClr val="000000"/>
                </a:solidFill>
              </a:defRPr>
            </a:pPr>
            <a:r>
              <a:rPr b="1" sz="2652">
                <a:solidFill>
                  <a:srgbClr val="FFFFFF"/>
                </a:solidFill>
                <a:latin typeface="Helvetica"/>
                <a:ea typeface="Helvetica"/>
                <a:cs typeface="Helvetica"/>
                <a:sym typeface="Helvetica"/>
              </a:rPr>
              <a:t>ACTS 16:6-15</a:t>
            </a:r>
            <a:endParaRPr b="1" sz="2652">
              <a:solidFill>
                <a:srgbClr val="FFFFFF"/>
              </a:solidFill>
              <a:latin typeface="Helvetica"/>
              <a:ea typeface="Helvetica"/>
              <a:cs typeface="Helvetica"/>
              <a:sym typeface="Helvetica"/>
            </a:endParaRPr>
          </a:p>
          <a:p>
            <a:pPr lvl="0" defTabSz="397256">
              <a:lnSpc>
                <a:spcPct val="150000"/>
              </a:lnSpc>
              <a:defRPr sz="1800">
                <a:solidFill>
                  <a:srgbClr val="000000"/>
                </a:solidFill>
              </a:defRPr>
            </a:pPr>
            <a:endParaRPr b="1" sz="2652">
              <a:solidFill>
                <a:srgbClr val="FFFFFF"/>
              </a:solidFill>
              <a:latin typeface="Helvetica"/>
              <a:ea typeface="Helvetica"/>
              <a:cs typeface="Helvetica"/>
              <a:sym typeface="Helvetica"/>
            </a:endParaRPr>
          </a:p>
          <a:p>
            <a:pPr lvl="0" defTabSz="397256">
              <a:lnSpc>
                <a:spcPct val="150000"/>
              </a:lnSpc>
              <a:defRPr sz="1800">
                <a:solidFill>
                  <a:srgbClr val="000000"/>
                </a:solidFill>
              </a:defRPr>
            </a:pPr>
            <a:r>
              <a:rPr b="1" sz="2652">
                <a:solidFill>
                  <a:srgbClr val="FFFFFF"/>
                </a:solidFill>
                <a:latin typeface="Helvetica"/>
                <a:ea typeface="Helvetica"/>
                <a:cs typeface="Helvetica"/>
                <a:sym typeface="Helvetica"/>
              </a:rPr>
              <a:t>6 Paul and his companions traveled throughout the region of Phrygia and Galatia, having been kept by the Holy Spirit from preaching the word in the province of Asia. 7 When they came to the border of Mysia, they tried to enter Bithynia, but the Spirit of Jesus would not allow them to. 8 So they passed by Mysia and went down to Troas. 9 During the night Paul had a vision of a man of Macedonia standing and begging him, “Come over to Macedonia and help us.” 10 After Paul had seen the vision, we got ready at once to leave for Macedonia, concluding that God had called us to preach the gospel to them.</a:t>
            </a:r>
            <a:endParaRPr b="1" sz="2652">
              <a:solidFill>
                <a:srgbClr val="FFFFFF"/>
              </a:solidFill>
              <a:latin typeface="Helvetica"/>
              <a:ea typeface="Helvetica"/>
              <a:cs typeface="Helvetica"/>
              <a:sym typeface="Helvetica"/>
            </a:endParaRPr>
          </a:p>
          <a:p>
            <a:pPr lvl="0" defTabSz="397256">
              <a:lnSpc>
                <a:spcPct val="150000"/>
              </a:lnSpc>
              <a:defRPr sz="1800">
                <a:solidFill>
                  <a:srgbClr val="000000"/>
                </a:solidFill>
              </a:defRPr>
            </a:pPr>
            <a:endParaRPr b="1" sz="2652">
              <a:solidFill>
                <a:srgbClr val="FFFFFF"/>
              </a:solidFill>
              <a:latin typeface="Helvetica"/>
              <a:ea typeface="Helvetica"/>
              <a:cs typeface="Helvetica"/>
              <a:sym typeface="Helvetica"/>
            </a:endParaRPr>
          </a:p>
        </p:txBody>
      </p:sp>
      <p:pic>
        <p:nvPicPr>
          <p:cNvPr id="37"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xfrm>
            <a:off x="1270000" y="2367223"/>
            <a:ext cx="10464800" cy="4212340"/>
          </a:xfrm>
          <a:prstGeom prst="rect">
            <a:avLst/>
          </a:prstGeom>
        </p:spPr>
        <p:txBody>
          <a:bodyPr/>
          <a:lstStyle>
            <a:lvl1pPr defTabSz="239522">
              <a:lnSpc>
                <a:spcPct val="150000"/>
              </a:lnSpc>
              <a:defRPr b="1" sz="3280">
                <a:latin typeface="Helvetica"/>
                <a:ea typeface="Helvetica"/>
                <a:cs typeface="Helvetica"/>
                <a:sym typeface="Helvetica"/>
              </a:defRPr>
            </a:lvl1pPr>
          </a:lstStyle>
          <a:p>
            <a:pPr lvl="0">
              <a:defRPr b="0" sz="1800">
                <a:solidFill>
                  <a:srgbClr val="000000"/>
                </a:solidFill>
              </a:defRPr>
            </a:pPr>
            <a:r>
              <a:rPr b="1" sz="3280">
                <a:solidFill>
                  <a:srgbClr val="FFFFFF"/>
                </a:solidFill>
              </a:rPr>
              <a:t>11 From Troas we put out to sea and sailed straight for Samothrace, and the next day we went on to Neapolis. 12 From there we traveled to Philippi, a Roman colony and the leading city of that district[a] of Macedonia. And we stayed there several days.</a:t>
            </a:r>
          </a:p>
        </p:txBody>
      </p:sp>
      <p:pic>
        <p:nvPicPr>
          <p:cNvPr id="40"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p:nvPr>
        </p:nvSpPr>
        <p:spPr>
          <a:xfrm>
            <a:off x="1270000" y="71316"/>
            <a:ext cx="10464800" cy="8959446"/>
          </a:xfrm>
          <a:prstGeom prst="rect">
            <a:avLst/>
          </a:prstGeom>
        </p:spPr>
        <p:txBody>
          <a:bodyPr/>
          <a:lstStyle>
            <a:lvl1pPr defTabSz="233679">
              <a:lnSpc>
                <a:spcPct val="150000"/>
              </a:lnSpc>
              <a:defRPr b="1" sz="3200">
                <a:latin typeface="Helvetica"/>
                <a:ea typeface="Helvetica"/>
                <a:cs typeface="Helvetica"/>
                <a:sym typeface="Helvetica"/>
              </a:defRPr>
            </a:lvl1pPr>
          </a:lstStyle>
          <a:p>
            <a:pPr lvl="0">
              <a:defRPr b="0" sz="1800">
                <a:solidFill>
                  <a:srgbClr val="000000"/>
                </a:solidFill>
              </a:defRPr>
            </a:pPr>
            <a:r>
              <a:rPr b="1" sz="3200">
                <a:solidFill>
                  <a:srgbClr val="FFFFFF"/>
                </a:solidFill>
              </a:rPr>
              <a:t>13 On the Sabbath we went outside the city gate to the river, where we expected to find a place of prayer. We sat down and began to speak to the women who had gathered there. 14 One of those listening was a woman from the city of Thyatira named Lydia, a dealer in purple cloth. She was a worshiper of God. The Lord opened her heart to respond to Paul’s message. 15 When she and the members of her household were baptized, she invited us to her home. “If you consider me a believer in the Lord,” she said, “come and stay at my house.” And she persuaded us.</a:t>
            </a:r>
          </a:p>
        </p:txBody>
      </p:sp>
      <p:pic>
        <p:nvPicPr>
          <p:cNvPr id="43"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lvl="0" defTabSz="268731">
              <a:lnSpc>
                <a:spcPct val="150000"/>
              </a:lnSpc>
              <a:defRPr sz="1800">
                <a:solidFill>
                  <a:srgbClr val="000000"/>
                </a:solidFill>
              </a:defRPr>
            </a:pPr>
            <a:r>
              <a:rPr b="1" sz="3680">
                <a:solidFill>
                  <a:srgbClr val="FFFFFF"/>
                </a:solidFill>
                <a:latin typeface="Helvetica"/>
                <a:ea typeface="Helvetica"/>
                <a:cs typeface="Helvetica"/>
                <a:sym typeface="Helvetica"/>
              </a:rPr>
              <a:t>1) THE </a:t>
            </a:r>
            <a:r>
              <a:rPr b="1" sz="3680">
                <a:solidFill>
                  <a:srgbClr val="FFFB00"/>
                </a:solidFill>
                <a:latin typeface="Helvetica"/>
                <a:ea typeface="Helvetica"/>
                <a:cs typeface="Helvetica"/>
                <a:sym typeface="Helvetica"/>
              </a:rPr>
              <a:t>PATH</a:t>
            </a:r>
            <a:r>
              <a:rPr b="1" sz="3680">
                <a:solidFill>
                  <a:srgbClr val="FFFFFF"/>
                </a:solidFill>
                <a:latin typeface="Helvetica"/>
                <a:ea typeface="Helvetica"/>
                <a:cs typeface="Helvetica"/>
                <a:sym typeface="Helvetica"/>
              </a:rPr>
              <a:t> TO PHILIPPI</a:t>
            </a:r>
            <a:endParaRPr b="1" sz="3680">
              <a:solidFill>
                <a:srgbClr val="FFFFFF"/>
              </a:solidFill>
              <a:latin typeface="Helvetica"/>
              <a:ea typeface="Helvetica"/>
              <a:cs typeface="Helvetica"/>
              <a:sym typeface="Helvetica"/>
            </a:endParaRPr>
          </a:p>
          <a:p>
            <a:pPr lvl="0" defTabSz="268731">
              <a:lnSpc>
                <a:spcPct val="150000"/>
              </a:lnSpc>
              <a:defRPr sz="1800">
                <a:solidFill>
                  <a:srgbClr val="000000"/>
                </a:solidFill>
              </a:defRPr>
            </a:pPr>
            <a:r>
              <a:rPr b="1" sz="3680">
                <a:solidFill>
                  <a:srgbClr val="FFFFFF"/>
                </a:solidFill>
                <a:latin typeface="Helvetica"/>
                <a:ea typeface="Helvetica"/>
                <a:cs typeface="Helvetica"/>
                <a:sym typeface="Helvetica"/>
              </a:rPr>
              <a:t>2) THE </a:t>
            </a:r>
            <a:r>
              <a:rPr b="1" sz="3680">
                <a:solidFill>
                  <a:srgbClr val="FFFB00"/>
                </a:solidFill>
                <a:latin typeface="Helvetica"/>
                <a:ea typeface="Helvetica"/>
                <a:cs typeface="Helvetica"/>
                <a:sym typeface="Helvetica"/>
              </a:rPr>
              <a:t>PARTNERSHIP</a:t>
            </a:r>
            <a:r>
              <a:rPr b="1" sz="3680">
                <a:solidFill>
                  <a:srgbClr val="FFFFFF"/>
                </a:solidFill>
                <a:latin typeface="Helvetica"/>
                <a:ea typeface="Helvetica"/>
                <a:cs typeface="Helvetica"/>
                <a:sym typeface="Helvetica"/>
              </a:rPr>
              <a:t> AT PHILIPPI </a:t>
            </a:r>
            <a:endParaRPr b="1" sz="3680">
              <a:solidFill>
                <a:srgbClr val="FFFFFF"/>
              </a:solidFill>
              <a:latin typeface="Helvetica"/>
              <a:ea typeface="Helvetica"/>
              <a:cs typeface="Helvetica"/>
              <a:sym typeface="Helvetica"/>
            </a:endParaRPr>
          </a:p>
          <a:p>
            <a:pPr lvl="0" defTabSz="268731">
              <a:lnSpc>
                <a:spcPct val="150000"/>
              </a:lnSpc>
              <a:defRPr sz="1800">
                <a:solidFill>
                  <a:srgbClr val="000000"/>
                </a:solidFill>
              </a:defRPr>
            </a:pPr>
            <a:r>
              <a:rPr b="1" sz="3680">
                <a:solidFill>
                  <a:srgbClr val="FFFFFF"/>
                </a:solidFill>
                <a:latin typeface="Helvetica"/>
                <a:ea typeface="Helvetica"/>
                <a:cs typeface="Helvetica"/>
                <a:sym typeface="Helvetica"/>
              </a:rPr>
              <a:t>3) THE MYSTERY OF GOD’S </a:t>
            </a:r>
            <a:r>
              <a:rPr b="1" sz="3680">
                <a:solidFill>
                  <a:srgbClr val="FFFB00"/>
                </a:solidFill>
                <a:latin typeface="Helvetica"/>
                <a:ea typeface="Helvetica"/>
                <a:cs typeface="Helvetica"/>
                <a:sym typeface="Helvetica"/>
              </a:rPr>
              <a:t>PLANS</a:t>
            </a:r>
            <a:r>
              <a:rPr b="1" sz="3680">
                <a:solidFill>
                  <a:srgbClr val="FFFFFF"/>
                </a:solidFill>
                <a:latin typeface="Helvetica"/>
                <a:ea typeface="Helvetica"/>
                <a:cs typeface="Helvetica"/>
                <a:sym typeface="Helvetica"/>
              </a:rPr>
              <a:t> FOR PHILIPPI</a:t>
            </a:r>
          </a:p>
        </p:txBody>
      </p:sp>
      <p:pic>
        <p:nvPicPr>
          <p:cNvPr id="46"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lvl="0" defTabSz="490727">
              <a:lnSpc>
                <a:spcPct val="150000"/>
              </a:lnSpc>
              <a:defRPr sz="1800">
                <a:solidFill>
                  <a:srgbClr val="000000"/>
                </a:solidFill>
              </a:defRPr>
            </a:pPr>
            <a:r>
              <a:rPr b="1" sz="6719">
                <a:solidFill>
                  <a:srgbClr val="FFFFFF"/>
                </a:solidFill>
                <a:latin typeface="Helvetica"/>
                <a:ea typeface="Helvetica"/>
                <a:cs typeface="Helvetica"/>
                <a:sym typeface="Helvetica"/>
              </a:rPr>
              <a:t>1) THE </a:t>
            </a:r>
            <a:r>
              <a:rPr b="1" sz="6719">
                <a:solidFill>
                  <a:srgbClr val="FFFB00"/>
                </a:solidFill>
                <a:latin typeface="Helvetica"/>
                <a:ea typeface="Helvetica"/>
                <a:cs typeface="Helvetica"/>
                <a:sym typeface="Helvetica"/>
              </a:rPr>
              <a:t>PATH</a:t>
            </a:r>
            <a:r>
              <a:rPr b="1" sz="6719">
                <a:solidFill>
                  <a:srgbClr val="FFFFFF"/>
                </a:solidFill>
                <a:latin typeface="Helvetica"/>
                <a:ea typeface="Helvetica"/>
                <a:cs typeface="Helvetica"/>
                <a:sym typeface="Helvetica"/>
              </a:rPr>
              <a:t> TO PHILIPPI</a:t>
            </a:r>
            <a:endParaRPr b="1" sz="6719">
              <a:solidFill>
                <a:srgbClr val="FFFFFF"/>
              </a:solidFill>
              <a:latin typeface="Helvetica"/>
              <a:ea typeface="Helvetica"/>
              <a:cs typeface="Helvetica"/>
              <a:sym typeface="Helvetica"/>
            </a:endParaRPr>
          </a:p>
        </p:txBody>
      </p:sp>
      <p:pic>
        <p:nvPicPr>
          <p:cNvPr id="49"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p:nvPr>
        </p:nvSpPr>
        <p:spPr>
          <a:xfrm>
            <a:off x="1270000" y="2367223"/>
            <a:ext cx="10464800" cy="4212340"/>
          </a:xfrm>
          <a:prstGeom prst="rect">
            <a:avLst/>
          </a:prstGeom>
        </p:spPr>
        <p:txBody>
          <a:bodyPr/>
          <a:lstStyle/>
          <a:p>
            <a:pPr lvl="0" defTabSz="274574">
              <a:lnSpc>
                <a:spcPct val="150000"/>
              </a:lnSpc>
              <a:defRPr sz="1800">
                <a:solidFill>
                  <a:srgbClr val="000000"/>
                </a:solidFill>
              </a:defRPr>
            </a:pPr>
            <a:r>
              <a:rPr b="1" sz="3759">
                <a:solidFill>
                  <a:srgbClr val="FFFFFF"/>
                </a:solidFill>
                <a:latin typeface="Helvetica"/>
                <a:ea typeface="Helvetica"/>
                <a:cs typeface="Helvetica"/>
                <a:sym typeface="Helvetica"/>
              </a:rPr>
              <a:t>Paul was a missionary. He came to Philippi through a mysteriously supernatural path.</a:t>
            </a:r>
            <a:endParaRPr b="1" sz="3759">
              <a:solidFill>
                <a:srgbClr val="FFFFFF"/>
              </a:solidFill>
              <a:latin typeface="Helvetica"/>
              <a:ea typeface="Helvetica"/>
              <a:cs typeface="Helvetica"/>
              <a:sym typeface="Helvetica"/>
            </a:endParaRPr>
          </a:p>
          <a:p>
            <a:pPr lvl="0" defTabSz="274574">
              <a:lnSpc>
                <a:spcPct val="150000"/>
              </a:lnSpc>
              <a:defRPr sz="1800">
                <a:solidFill>
                  <a:srgbClr val="000000"/>
                </a:solidFill>
              </a:defRPr>
            </a:pPr>
            <a:endParaRPr b="1" sz="3759">
              <a:solidFill>
                <a:srgbClr val="FFFFFF"/>
              </a:solidFill>
              <a:latin typeface="Helvetica"/>
              <a:ea typeface="Helvetica"/>
              <a:cs typeface="Helvetica"/>
              <a:sym typeface="Helvetica"/>
            </a:endParaRPr>
          </a:p>
          <a:p>
            <a:pPr lvl="0" defTabSz="274574">
              <a:lnSpc>
                <a:spcPct val="150000"/>
              </a:lnSpc>
              <a:defRPr sz="1800">
                <a:solidFill>
                  <a:srgbClr val="000000"/>
                </a:solidFill>
              </a:defRPr>
            </a:pPr>
            <a:r>
              <a:rPr b="1" sz="3759">
                <a:solidFill>
                  <a:srgbClr val="FFFFFF"/>
                </a:solidFill>
                <a:latin typeface="Helvetica"/>
                <a:ea typeface="Helvetica"/>
                <a:cs typeface="Helvetica"/>
                <a:sym typeface="Helvetica"/>
              </a:rPr>
              <a:t>Lydia was a entrepreneur. She took a natural and commercial path to Philippi.</a:t>
            </a:r>
          </a:p>
        </p:txBody>
      </p:sp>
      <p:pic>
        <p:nvPicPr>
          <p:cNvPr id="52"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xfrm>
            <a:off x="1270000" y="2367223"/>
            <a:ext cx="10464800" cy="4212340"/>
          </a:xfrm>
          <a:prstGeom prst="rect">
            <a:avLst/>
          </a:prstGeom>
        </p:spPr>
        <p:txBody>
          <a:bodyPr/>
          <a:lstStyle/>
          <a:p>
            <a:pPr lvl="0" defTabSz="274574">
              <a:lnSpc>
                <a:spcPct val="150000"/>
              </a:lnSpc>
              <a:defRPr sz="1800">
                <a:solidFill>
                  <a:srgbClr val="000000"/>
                </a:solidFill>
              </a:defRPr>
            </a:pPr>
            <a:r>
              <a:rPr b="1" sz="3759">
                <a:solidFill>
                  <a:srgbClr val="FFFFFF"/>
                </a:solidFill>
                <a:latin typeface="Helvetica"/>
                <a:ea typeface="Helvetica"/>
                <a:cs typeface="Helvetica"/>
                <a:sym typeface="Helvetica"/>
              </a:rPr>
              <a:t>The supernatural path led to the city and the natural path led to the city.</a:t>
            </a:r>
            <a:endParaRPr b="1" sz="3759">
              <a:solidFill>
                <a:srgbClr val="FFFFFF"/>
              </a:solidFill>
              <a:latin typeface="Helvetica"/>
              <a:ea typeface="Helvetica"/>
              <a:cs typeface="Helvetica"/>
              <a:sym typeface="Helvetica"/>
            </a:endParaRPr>
          </a:p>
          <a:p>
            <a:pPr lvl="0" defTabSz="274574">
              <a:lnSpc>
                <a:spcPct val="150000"/>
              </a:lnSpc>
              <a:defRPr sz="1800">
                <a:solidFill>
                  <a:srgbClr val="000000"/>
                </a:solidFill>
              </a:defRPr>
            </a:pPr>
            <a:endParaRPr b="1" sz="3759">
              <a:solidFill>
                <a:srgbClr val="FFFFFF"/>
              </a:solidFill>
              <a:latin typeface="Helvetica"/>
              <a:ea typeface="Helvetica"/>
              <a:cs typeface="Helvetica"/>
              <a:sym typeface="Helvetica"/>
            </a:endParaRPr>
          </a:p>
          <a:p>
            <a:pPr lvl="0" defTabSz="274574">
              <a:lnSpc>
                <a:spcPct val="150000"/>
              </a:lnSpc>
              <a:defRPr sz="1800">
                <a:solidFill>
                  <a:srgbClr val="000000"/>
                </a:solidFill>
              </a:defRPr>
            </a:pPr>
            <a:r>
              <a:rPr b="1" sz="3759">
                <a:solidFill>
                  <a:srgbClr val="FFFFFF"/>
                </a:solidFill>
                <a:latin typeface="Helvetica"/>
                <a:ea typeface="Helvetica"/>
                <a:cs typeface="Helvetica"/>
                <a:sym typeface="Helvetica"/>
              </a:rPr>
              <a:t>The missionary path led to the city and the economic path led to the city.</a:t>
            </a:r>
          </a:p>
        </p:txBody>
      </p:sp>
      <p:pic>
        <p:nvPicPr>
          <p:cNvPr id="55"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lvl="0" defTabSz="379729">
              <a:lnSpc>
                <a:spcPct val="150000"/>
              </a:lnSpc>
              <a:defRPr sz="1800">
                <a:solidFill>
                  <a:srgbClr val="000000"/>
                </a:solidFill>
              </a:defRPr>
            </a:pPr>
            <a:r>
              <a:rPr b="1" sz="5200">
                <a:solidFill>
                  <a:srgbClr val="FFFFFF"/>
                </a:solidFill>
                <a:latin typeface="Helvetica"/>
                <a:ea typeface="Helvetica"/>
                <a:cs typeface="Helvetica"/>
                <a:sym typeface="Helvetica"/>
              </a:rPr>
              <a:t>2) THE </a:t>
            </a:r>
            <a:r>
              <a:rPr b="1" sz="5200">
                <a:solidFill>
                  <a:srgbClr val="FFFB00"/>
                </a:solidFill>
                <a:latin typeface="Helvetica"/>
                <a:ea typeface="Helvetica"/>
                <a:cs typeface="Helvetica"/>
                <a:sym typeface="Helvetica"/>
              </a:rPr>
              <a:t>PARTNERSHIP</a:t>
            </a:r>
            <a:r>
              <a:rPr b="1" sz="5200">
                <a:solidFill>
                  <a:srgbClr val="FFFFFF"/>
                </a:solidFill>
                <a:latin typeface="Helvetica"/>
                <a:ea typeface="Helvetica"/>
                <a:cs typeface="Helvetica"/>
                <a:sym typeface="Helvetica"/>
              </a:rPr>
              <a:t> AT PHILIPPI </a:t>
            </a:r>
            <a:endParaRPr b="1" sz="5200">
              <a:solidFill>
                <a:srgbClr val="FFFFFF"/>
              </a:solidFill>
              <a:latin typeface="Helvetica"/>
              <a:ea typeface="Helvetica"/>
              <a:cs typeface="Helvetica"/>
              <a:sym typeface="Helvetica"/>
            </a:endParaRPr>
          </a:p>
        </p:txBody>
      </p:sp>
      <p:pic>
        <p:nvPicPr>
          <p:cNvPr id="58"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