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319" r:id="rId2"/>
    <p:sldId id="363" r:id="rId3"/>
    <p:sldId id="265" r:id="rId4"/>
    <p:sldId id="377" r:id="rId5"/>
    <p:sldId id="364" r:id="rId6"/>
    <p:sldId id="325" r:id="rId7"/>
    <p:sldId id="370" r:id="rId8"/>
    <p:sldId id="367" r:id="rId9"/>
    <p:sldId id="368" r:id="rId10"/>
    <p:sldId id="369" r:id="rId11"/>
    <p:sldId id="326" r:id="rId12"/>
    <p:sldId id="376" r:id="rId13"/>
    <p:sldId id="327" r:id="rId14"/>
    <p:sldId id="365" r:id="rId15"/>
    <p:sldId id="366"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40" autoAdjust="0"/>
    <p:restoredTop sz="94660"/>
  </p:normalViewPr>
  <p:slideViewPr>
    <p:cSldViewPr snapToGrid="0" snapToObjects="1">
      <p:cViewPr>
        <p:scale>
          <a:sx n="60" d="100"/>
          <a:sy n="60" d="100"/>
        </p:scale>
        <p:origin x="180" y="-144"/>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770075101097633E-3"/>
          <c:y val="1.1783646661392208E-2"/>
          <c:w val="0.974581166955517"/>
          <c:h val="0.96491228070175439"/>
        </c:manualLayout>
      </c:layout>
      <c:lineChart>
        <c:grouping val="standard"/>
        <c:varyColors val="0"/>
        <c:ser>
          <c:idx val="0"/>
          <c:order val="0"/>
          <c:tx>
            <c:strRef>
              <c:f>Sheet1!$B$1</c:f>
              <c:strCache>
                <c:ptCount val="1"/>
              </c:strCache>
            </c:strRef>
          </c:tx>
          <c:spPr>
            <a:ln w="31750" cap="rnd">
              <a:solidFill>
                <a:schemeClr val="accent1"/>
              </a:solidFill>
              <a:round/>
            </a:ln>
            <a:effectLst/>
          </c:spPr>
          <c:marker>
            <c:symbol val="circle"/>
            <c:size val="17"/>
            <c:spPr>
              <a:solidFill>
                <a:schemeClr val="accent1"/>
              </a:solidFill>
              <a:ln w="25400">
                <a:noFill/>
              </a:ln>
              <a:effectLst/>
            </c:spPr>
          </c:marker>
          <c:dLbls>
            <c:delete val="1"/>
          </c:dLbls>
          <c:cat>
            <c:numRef>
              <c:f>Sheet1!$A$2:$A$10</c:f>
              <c:numCache>
                <c:formatCode>General</c:formatCode>
                <c:ptCount val="9"/>
              </c:numCache>
            </c:numRef>
          </c:cat>
          <c:val>
            <c:numRef>
              <c:f>Sheet1!$B$2:$B$10</c:f>
              <c:numCache>
                <c:formatCode>General</c:formatCode>
                <c:ptCount val="9"/>
              </c:numCache>
            </c:numRef>
          </c:val>
          <c:smooth val="0"/>
          <c:extLst>
            <c:ext xmlns:c16="http://schemas.microsoft.com/office/drawing/2014/chart" uri="{C3380CC4-5D6E-409C-BE32-E72D297353CC}">
              <c16:uniqueId val="{00000000-8789-4F0D-A560-6411BD004A52}"/>
            </c:ext>
          </c:extLst>
        </c:ser>
        <c:dLbls>
          <c:dLblPos val="ctr"/>
          <c:showLegendKey val="0"/>
          <c:showVal val="1"/>
          <c:showCatName val="0"/>
          <c:showSerName val="0"/>
          <c:showPercent val="0"/>
          <c:showBubbleSize val="0"/>
        </c:dLbls>
        <c:marker val="1"/>
        <c:smooth val="0"/>
        <c:axId val="249567624"/>
        <c:axId val="491223736"/>
      </c:lineChart>
      <c:catAx>
        <c:axId val="249567624"/>
        <c:scaling>
          <c:orientation val="minMax"/>
        </c:scaling>
        <c:delete val="0"/>
        <c:axPos val="b"/>
        <c:numFmt formatCode="General" sourceLinked="1"/>
        <c:majorTickMark val="none"/>
        <c:minorTickMark val="none"/>
        <c:tickLblPos val="none"/>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491223736"/>
        <c:crosses val="autoZero"/>
        <c:auto val="1"/>
        <c:lblAlgn val="ctr"/>
        <c:lblOffset val="100"/>
        <c:noMultiLvlLbl val="0"/>
      </c:catAx>
      <c:valAx>
        <c:axId val="49122373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4956762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5087719298245612E-2"/>
          <c:w val="0.974581166955517"/>
          <c:h val="0.96491228070175439"/>
        </c:manualLayout>
      </c:layout>
      <c:lineChart>
        <c:grouping val="standard"/>
        <c:varyColors val="0"/>
        <c:ser>
          <c:idx val="0"/>
          <c:order val="0"/>
          <c:tx>
            <c:strRef>
              <c:f>Sheet1!$B$1</c:f>
              <c:strCache>
                <c:ptCount val="1"/>
                <c:pt idx="0">
                  <c:v>Series 1</c:v>
                </c:pt>
              </c:strCache>
            </c:strRef>
          </c:tx>
          <c:spPr>
            <a:ln w="31750" cap="rnd">
              <a:solidFill>
                <a:schemeClr val="accent1"/>
              </a:solidFill>
              <a:round/>
            </a:ln>
            <a:effectLst/>
          </c:spPr>
          <c:marker>
            <c:symbol val="circle"/>
            <c:size val="17"/>
            <c:spPr>
              <a:solidFill>
                <a:schemeClr val="accent1"/>
              </a:solidFill>
              <a:ln w="25400">
                <a:noFill/>
              </a:ln>
              <a:effectLst/>
            </c:spPr>
          </c:marker>
          <c:dLbls>
            <c:delete val="1"/>
          </c:dLbls>
          <c:cat>
            <c:strRef>
              <c:f>Sheet1!$A$2:$A$10</c:f>
              <c:strCache>
                <c:ptCount val="8"/>
                <c:pt idx="0">
                  <c:v>The Fisherman</c:v>
                </c:pt>
                <c:pt idx="1">
                  <c:v>The Call</c:v>
                </c:pt>
                <c:pt idx="2">
                  <c:v>The Rebuke</c:v>
                </c:pt>
                <c:pt idx="3">
                  <c:v>The Betrayal</c:v>
                </c:pt>
                <c:pt idx="4">
                  <c:v>The Repentant Peter</c:v>
                </c:pt>
                <c:pt idx="5">
                  <c:v>The Call to Tranformissional</c:v>
                </c:pt>
                <c:pt idx="6">
                  <c:v>ApostlePeter</c:v>
                </c:pt>
                <c:pt idx="7">
                  <c:v>Martyred Peter</c:v>
                </c:pt>
              </c:strCache>
            </c:strRef>
          </c:cat>
          <c:val>
            <c:numRef>
              <c:f>Sheet1!$B$2:$B$10</c:f>
              <c:numCache>
                <c:formatCode>General</c:formatCode>
                <c:ptCount val="9"/>
                <c:pt idx="0">
                  <c:v>0</c:v>
                </c:pt>
                <c:pt idx="1">
                  <c:v>3</c:v>
                </c:pt>
                <c:pt idx="2">
                  <c:v>-1</c:v>
                </c:pt>
                <c:pt idx="3">
                  <c:v>-5</c:v>
                </c:pt>
                <c:pt idx="4">
                  <c:v>3</c:v>
                </c:pt>
                <c:pt idx="5">
                  <c:v>3</c:v>
                </c:pt>
                <c:pt idx="6">
                  <c:v>6</c:v>
                </c:pt>
                <c:pt idx="7">
                  <c:v>9</c:v>
                </c:pt>
              </c:numCache>
            </c:numRef>
          </c:val>
          <c:smooth val="0"/>
          <c:extLst>
            <c:ext xmlns:c16="http://schemas.microsoft.com/office/drawing/2014/chart" uri="{C3380CC4-5D6E-409C-BE32-E72D297353CC}">
              <c16:uniqueId val="{00000000-8789-4F0D-A560-6411BD004A52}"/>
            </c:ext>
          </c:extLst>
        </c:ser>
        <c:dLbls>
          <c:dLblPos val="ctr"/>
          <c:showLegendKey val="0"/>
          <c:showVal val="1"/>
          <c:showCatName val="0"/>
          <c:showSerName val="0"/>
          <c:showPercent val="0"/>
          <c:showBubbleSize val="0"/>
        </c:dLbls>
        <c:marker val="1"/>
        <c:smooth val="0"/>
        <c:axId val="249567624"/>
        <c:axId val="491223736"/>
      </c:lineChart>
      <c:catAx>
        <c:axId val="249567624"/>
        <c:scaling>
          <c:orientation val="minMax"/>
        </c:scaling>
        <c:delete val="0"/>
        <c:axPos val="b"/>
        <c:numFmt formatCode="General" sourceLinked="1"/>
        <c:majorTickMark val="none"/>
        <c:minorTickMark val="none"/>
        <c:tickLblPos val="none"/>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491223736"/>
        <c:crosses val="autoZero"/>
        <c:auto val="1"/>
        <c:lblAlgn val="ctr"/>
        <c:lblOffset val="100"/>
        <c:noMultiLvlLbl val="0"/>
      </c:catAx>
      <c:valAx>
        <c:axId val="49122373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4956762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0.03408</cdr:x>
      <cdr:y>0.64098</cdr:y>
    </cdr:from>
    <cdr:to>
      <cdr:x>0.11645</cdr:x>
      <cdr:y>0.72246</cdr:y>
    </cdr:to>
    <cdr:sp macro="" textlink="">
      <cdr:nvSpPr>
        <cdr:cNvPr id="2" name="TextBox 1"/>
        <cdr:cNvSpPr txBox="1"/>
      </cdr:nvSpPr>
      <cdr:spPr>
        <a:xfrm xmlns:a="http://schemas.openxmlformats.org/drawingml/2006/main">
          <a:off x="385011" y="5165124"/>
          <a:ext cx="930442" cy="656590"/>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50800" tIns="50800" rIns="50800" bIns="50800" numCol="1" spcCol="38100" rtlCol="0" anchor="ctr">
          <a:spAutoFit/>
        </a:bodyPr>
        <a:lstStyle xmlns:a="http://schemas.openxmlformats.org/drawingml/2006/main"/>
        <a:p xmlns:a="http://schemas.openxmlformats.org/drawingml/2006/main">
          <a:pPr marL="0" marR="0" indent="0" algn="ctr" defTabSz="5842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cdr:txBody>
    </cdr:sp>
  </cdr:relSizeAnchor>
  <cdr:relSizeAnchor xmlns:cdr="http://schemas.openxmlformats.org/drawingml/2006/chartDrawing">
    <cdr:from>
      <cdr:x>0</cdr:x>
      <cdr:y>0.6108</cdr:y>
    </cdr:from>
    <cdr:to>
      <cdr:x>0.98094</cdr:x>
      <cdr:y>0.6108</cdr:y>
    </cdr:to>
    <cdr:cxnSp macro="">
      <cdr:nvCxnSpPr>
        <cdr:cNvPr id="7" name="Straight Connector 6"/>
        <cdr:cNvCxnSpPr/>
      </cdr:nvCxnSpPr>
      <cdr:spPr>
        <a:xfrm xmlns:a="http://schemas.openxmlformats.org/drawingml/2006/main">
          <a:off x="0" y="4863703"/>
          <a:ext cx="10782300" cy="0"/>
        </a:xfrm>
        <a:prstGeom xmlns:a="http://schemas.openxmlformats.org/drawingml/2006/main" prst="line">
          <a:avLst/>
        </a:prstGeom>
        <a:ln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0.03408</cdr:x>
      <cdr:y>0.64098</cdr:y>
    </cdr:from>
    <cdr:to>
      <cdr:x>0.11645</cdr:x>
      <cdr:y>0.72246</cdr:y>
    </cdr:to>
    <cdr:sp macro="" textlink="">
      <cdr:nvSpPr>
        <cdr:cNvPr id="2" name="TextBox 1"/>
        <cdr:cNvSpPr txBox="1"/>
      </cdr:nvSpPr>
      <cdr:spPr>
        <a:xfrm xmlns:a="http://schemas.openxmlformats.org/drawingml/2006/main">
          <a:off x="385011" y="5165124"/>
          <a:ext cx="930442" cy="656590"/>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50800" tIns="50800" rIns="50800" bIns="50800" numCol="1" spcCol="38100" rtlCol="0" anchor="ctr">
          <a:spAutoFit/>
        </a:bodyPr>
        <a:lstStyle xmlns:a="http://schemas.openxmlformats.org/drawingml/2006/main"/>
        <a:p xmlns:a="http://schemas.openxmlformats.org/drawingml/2006/main">
          <a:pPr marL="0" marR="0" indent="0" algn="ctr" defTabSz="5842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FFFFFF"/>
            </a:solidFill>
            <a:effectLst/>
            <a:uFillTx/>
            <a:latin typeface="+mn-lt"/>
            <a:ea typeface="+mn-ea"/>
            <a:cs typeface="+mn-cs"/>
            <a:sym typeface="Helvetica Light"/>
          </a:endParaRPr>
        </a:p>
      </cdr:txBody>
    </cdr:sp>
  </cdr:relSizeAnchor>
  <cdr:relSizeAnchor xmlns:cdr="http://schemas.openxmlformats.org/drawingml/2006/chartDrawing">
    <cdr:from>
      <cdr:x>0.03466</cdr:x>
      <cdr:y>0.64629</cdr:y>
    </cdr:from>
    <cdr:to>
      <cdr:x>0.18024</cdr:x>
      <cdr:y>0.73648</cdr:y>
    </cdr:to>
    <cdr:sp macro="" textlink="">
      <cdr:nvSpPr>
        <cdr:cNvPr id="3" name="TextBox 2"/>
        <cdr:cNvSpPr txBox="1"/>
      </cdr:nvSpPr>
      <cdr:spPr>
        <a:xfrm xmlns:a="http://schemas.openxmlformats.org/drawingml/2006/main">
          <a:off x="381000" y="5146377"/>
          <a:ext cx="1600200" cy="718145"/>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50800" tIns="50800" rIns="50800" bIns="50800" numCol="1" spcCol="38100" rtlCol="0" anchor="ctr">
          <a:spAutoFit/>
        </a:bodyPr>
        <a:lstStyle xmlns:a="http://schemas.openxmlformats.org/drawingml/2006/main"/>
        <a:p xmlns:a="http://schemas.openxmlformats.org/drawingml/2006/main">
          <a:pPr marL="0" marR="0" indent="0" algn="ctr" defTabSz="5842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FF0000"/>
              </a:solidFill>
              <a:effectLst/>
              <a:uFillTx/>
              <a:latin typeface="+mn-lt"/>
              <a:ea typeface="+mn-ea"/>
              <a:cs typeface="+mn-cs"/>
              <a:sym typeface="Helvetica Light"/>
            </a:rPr>
            <a:t>The Fisherman</a:t>
          </a:r>
        </a:p>
      </cdr:txBody>
    </cdr:sp>
  </cdr:relSizeAnchor>
  <cdr:relSizeAnchor xmlns:cdr="http://schemas.openxmlformats.org/drawingml/2006/chartDrawing">
    <cdr:from>
      <cdr:x>0.11381</cdr:x>
      <cdr:y>0.35621</cdr:y>
    </cdr:from>
    <cdr:to>
      <cdr:x>0.2669</cdr:x>
      <cdr:y>0.40775</cdr:y>
    </cdr:to>
    <cdr:sp macro="" textlink="">
      <cdr:nvSpPr>
        <cdr:cNvPr id="4" name="TextBox 1"/>
        <cdr:cNvSpPr txBox="1"/>
      </cdr:nvSpPr>
      <cdr:spPr>
        <a:xfrm xmlns:a="http://schemas.openxmlformats.org/drawingml/2006/main">
          <a:off x="1250950" y="2836465"/>
          <a:ext cx="1682750" cy="410369"/>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ctr" defTabSz="5842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FF0000"/>
              </a:solidFill>
              <a:effectLst/>
              <a:uFillTx/>
              <a:latin typeface="+mn-lt"/>
              <a:ea typeface="+mn-ea"/>
              <a:cs typeface="+mn-cs"/>
              <a:sym typeface="Helvetica Light"/>
            </a:rPr>
            <a:t>The Call</a:t>
          </a:r>
        </a:p>
      </cdr:txBody>
    </cdr:sp>
  </cdr:relSizeAnchor>
  <cdr:relSizeAnchor xmlns:cdr="http://schemas.openxmlformats.org/drawingml/2006/chartDrawing">
    <cdr:from>
      <cdr:x>0.18775</cdr:x>
      <cdr:y>0.68556</cdr:y>
    </cdr:from>
    <cdr:to>
      <cdr:x>0.34084</cdr:x>
      <cdr:y>0.73709</cdr:y>
    </cdr:to>
    <cdr:sp macro="" textlink="">
      <cdr:nvSpPr>
        <cdr:cNvPr id="5" name="TextBox 1"/>
        <cdr:cNvSpPr txBox="1"/>
      </cdr:nvSpPr>
      <cdr:spPr>
        <a:xfrm xmlns:a="http://schemas.openxmlformats.org/drawingml/2006/main">
          <a:off x="2063750" y="5459015"/>
          <a:ext cx="1682750" cy="410369"/>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ctr" defTabSz="5842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FF0000"/>
              </a:solidFill>
              <a:effectLst/>
              <a:uFillTx/>
              <a:latin typeface="+mn-lt"/>
              <a:ea typeface="+mn-ea"/>
              <a:cs typeface="+mn-cs"/>
              <a:sym typeface="Helvetica Light"/>
            </a:rPr>
            <a:t>The Rebuke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162863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19250" y="660400"/>
            <a:ext cx="9758015" cy="59055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8919"/>
            <a:ext cx="5325768" cy="8216901"/>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31000" y="4965700"/>
            <a:ext cx="5334000" cy="3898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31000" y="635000"/>
            <a:ext cx="5334000" cy="3898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635000"/>
            <a:ext cx="5334000" cy="8229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3175"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830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7" r:id="rId7"/>
    <p:sldLayoutId id="2147483658" r:id="rId8"/>
    <p:sldLayoutId id="2147483659" r:id="rId9"/>
    <p:sldLayoutId id="2147483660" r:id="rId10"/>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6400" y="0"/>
            <a:ext cx="12192000" cy="9753600"/>
          </a:xfrm>
          <a:prstGeom prst="rect">
            <a:avLst/>
          </a:prstGeom>
        </p:spPr>
      </p:pic>
    </p:spTree>
    <p:extLst>
      <p:ext uri="{BB962C8B-B14F-4D97-AF65-F5344CB8AC3E}">
        <p14:creationId xmlns:p14="http://schemas.microsoft.com/office/powerpoint/2010/main" val="16874294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xfrm>
            <a:off x="788336" y="1668369"/>
            <a:ext cx="11792389" cy="4761268"/>
          </a:xfrm>
          <a:prstGeom prst="rect">
            <a:avLst/>
          </a:prstGeom>
        </p:spPr>
        <p:txBody>
          <a:bodyPr>
            <a:normAutofit fontScale="90000"/>
          </a:bodyPr>
          <a:lstStyle>
            <a:lvl1pPr>
              <a:defRPr b="1">
                <a:latin typeface="Helvetica"/>
                <a:ea typeface="Helvetica"/>
                <a:cs typeface="Helvetica"/>
                <a:sym typeface="Helvetica"/>
              </a:defRPr>
            </a:lvl1pPr>
          </a:lstStyle>
          <a:p>
            <a:pPr algn="l"/>
            <a:r>
              <a:rPr lang="en-US" sz="4800" baseline="30000" dirty="0"/>
              <a:t>18 </a:t>
            </a:r>
            <a:r>
              <a:rPr lang="en-US" sz="4800" dirty="0"/>
              <a:t>Very truly I tell you, when you were younger you dressed yourself and went where you wanted; </a:t>
            </a:r>
            <a:br>
              <a:rPr lang="en-US" sz="4800" dirty="0"/>
            </a:br>
            <a:r>
              <a:rPr lang="en-US" sz="4800" dirty="0"/>
              <a:t>but when you are old you will stretch out your hands, and someone else will dress you and lead you where you do not want to go.” </a:t>
            </a:r>
            <a:br>
              <a:rPr lang="en-US" sz="4800" dirty="0"/>
            </a:br>
            <a:r>
              <a:rPr lang="en-US" sz="4800" baseline="30000" dirty="0"/>
              <a:t>19 </a:t>
            </a:r>
            <a:r>
              <a:rPr lang="en-US" sz="4800" dirty="0"/>
              <a:t>Jesus said this to indicate the kind of death by which Peter would glorify God. Then he said to him, “Follow me!”</a:t>
            </a:r>
          </a:p>
        </p:txBody>
      </p:sp>
      <p:pic>
        <p:nvPicPr>
          <p:cNvPr id="160" name="image2.png"/>
          <p:cNvPicPr>
            <a:picLocks noChangeAspect="1"/>
          </p:cNvPicPr>
          <p:nvPr/>
        </p:nvPicPr>
        <p:blipFill>
          <a:blip r:embed="rId2">
            <a:extLst/>
          </a:blip>
          <a:stretch>
            <a:fillRect/>
          </a:stretch>
        </p:blipFill>
        <p:spPr>
          <a:xfrm>
            <a:off x="10772200" y="8975124"/>
            <a:ext cx="1808525" cy="603747"/>
          </a:xfrm>
          <a:prstGeom prst="rect">
            <a:avLst/>
          </a:prstGeom>
          <a:ln w="12700">
            <a:miter lim="400000"/>
          </a:ln>
        </p:spPr>
      </p:pic>
    </p:spTree>
    <p:extLst>
      <p:ext uri="{BB962C8B-B14F-4D97-AF65-F5344CB8AC3E}">
        <p14:creationId xmlns:p14="http://schemas.microsoft.com/office/powerpoint/2010/main" val="319057668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xfrm>
            <a:off x="788336" y="2276935"/>
            <a:ext cx="11792389" cy="3984636"/>
          </a:xfrm>
          <a:prstGeom prst="rect">
            <a:avLst/>
          </a:prstGeom>
        </p:spPr>
        <p:txBody>
          <a:bodyPr>
            <a:normAutofit/>
          </a:bodyPr>
          <a:lstStyle>
            <a:lvl1pPr>
              <a:defRPr b="1">
                <a:latin typeface="Helvetica"/>
                <a:ea typeface="Helvetica"/>
                <a:cs typeface="Helvetica"/>
                <a:sym typeface="Helvetica"/>
              </a:defRPr>
            </a:lvl1pPr>
          </a:lstStyle>
          <a:p>
            <a:r>
              <a:rPr lang="en-US" sz="6500" dirty="0"/>
              <a:t>TRANFORMISSIONED PETER</a:t>
            </a:r>
          </a:p>
        </p:txBody>
      </p:sp>
      <p:pic>
        <p:nvPicPr>
          <p:cNvPr id="160" name="image2.png"/>
          <p:cNvPicPr>
            <a:picLocks noChangeAspect="1"/>
          </p:cNvPicPr>
          <p:nvPr/>
        </p:nvPicPr>
        <p:blipFill>
          <a:blip r:embed="rId2">
            <a:extLst/>
          </a:blip>
          <a:stretch>
            <a:fillRect/>
          </a:stretch>
        </p:blipFill>
        <p:spPr>
          <a:xfrm>
            <a:off x="10772200" y="8975124"/>
            <a:ext cx="1808525" cy="603747"/>
          </a:xfrm>
          <a:prstGeom prst="rect">
            <a:avLst/>
          </a:prstGeom>
          <a:ln w="12700">
            <a:miter lim="400000"/>
          </a:ln>
        </p:spPr>
      </p:pic>
    </p:spTree>
    <p:extLst>
      <p:ext uri="{BB962C8B-B14F-4D97-AF65-F5344CB8AC3E}">
        <p14:creationId xmlns:p14="http://schemas.microsoft.com/office/powerpoint/2010/main" val="274949363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2.png"/>
          <p:cNvPicPr>
            <a:picLocks noChangeAspect="1"/>
          </p:cNvPicPr>
          <p:nvPr/>
        </p:nvPicPr>
        <p:blipFill>
          <a:blip r:embed="rId2">
            <a:extLst/>
          </a:blip>
          <a:stretch>
            <a:fillRect/>
          </a:stretch>
        </p:blipFill>
        <p:spPr>
          <a:xfrm>
            <a:off x="10772200" y="8975124"/>
            <a:ext cx="1808525" cy="603747"/>
          </a:xfrm>
          <a:prstGeom prst="rect">
            <a:avLst/>
          </a:prstGeom>
          <a:ln w="12700">
            <a:miter lim="400000"/>
          </a:ln>
        </p:spPr>
      </p:pic>
      <p:graphicFrame>
        <p:nvGraphicFramePr>
          <p:cNvPr id="5" name="Chart 4"/>
          <p:cNvGraphicFramePr/>
          <p:nvPr/>
        </p:nvGraphicFramePr>
        <p:xfrm>
          <a:off x="609600" y="514350"/>
          <a:ext cx="10991850" cy="79629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p:nvPr/>
        </p:nvSpPr>
        <p:spPr>
          <a:xfrm>
            <a:off x="5089525" y="7586266"/>
            <a:ext cx="168275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FF0000"/>
                </a:solidFill>
                <a:effectLst/>
                <a:uFillTx/>
                <a:latin typeface="+mn-lt"/>
                <a:ea typeface="+mn-ea"/>
                <a:cs typeface="+mn-cs"/>
                <a:sym typeface="Helvetica Light"/>
              </a:rPr>
              <a:t>The </a:t>
            </a:r>
            <a:r>
              <a:rPr lang="en-US" sz="2000" dirty="0">
                <a:solidFill>
                  <a:srgbClr val="FF0000"/>
                </a:solidFill>
              </a:rPr>
              <a:t>Betrayal</a:t>
            </a:r>
            <a:endParaRPr kumimoji="0" lang="en-US" sz="2000" b="0" i="0" u="none" strike="noStrike" cap="none" spc="0" normalizeH="0" baseline="0" dirty="0">
              <a:ln>
                <a:noFill/>
              </a:ln>
              <a:solidFill>
                <a:srgbClr val="FF0000"/>
              </a:solidFill>
              <a:effectLst/>
              <a:uFillTx/>
              <a:latin typeface="+mn-lt"/>
              <a:ea typeface="+mn-ea"/>
              <a:cs typeface="+mn-cs"/>
              <a:sym typeface="Helvetica Light"/>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41225"/>
          <a:stretch/>
        </p:blipFill>
        <p:spPr>
          <a:xfrm>
            <a:off x="4671209" y="4903193"/>
            <a:ext cx="1459716" cy="1828800"/>
          </a:xfrm>
          <a:prstGeom prst="rect">
            <a:avLst/>
          </a:prstGeom>
        </p:spPr>
      </p:pic>
      <p:sp>
        <p:nvSpPr>
          <p:cNvPr id="12" name="TextBox 1"/>
          <p:cNvSpPr txBox="1"/>
          <p:nvPr/>
        </p:nvSpPr>
        <p:spPr>
          <a:xfrm>
            <a:off x="4400550" y="3434755"/>
            <a:ext cx="260984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FF0000"/>
                </a:solidFill>
                <a:effectLst/>
                <a:uFillTx/>
                <a:latin typeface="+mn-lt"/>
                <a:ea typeface="+mn-ea"/>
                <a:cs typeface="+mn-cs"/>
                <a:sym typeface="Helvetica Light"/>
              </a:rPr>
              <a:t>The </a:t>
            </a:r>
            <a:r>
              <a:rPr lang="en-US" sz="2000" dirty="0">
                <a:solidFill>
                  <a:srgbClr val="FF0000"/>
                </a:solidFill>
              </a:rPr>
              <a:t>Repentant Peter</a:t>
            </a:r>
            <a:endParaRPr kumimoji="0" lang="en-US" sz="2000" b="0" i="0" u="none" strike="noStrike" cap="none" spc="0" normalizeH="0" baseline="0" dirty="0">
              <a:ln>
                <a:noFill/>
              </a:ln>
              <a:solidFill>
                <a:srgbClr val="FF0000"/>
              </a:solidFill>
              <a:effectLst/>
              <a:uFillTx/>
              <a:latin typeface="+mn-lt"/>
              <a:ea typeface="+mn-ea"/>
              <a:cs typeface="+mn-cs"/>
              <a:sym typeface="Helvetica Light"/>
            </a:endParaRPr>
          </a:p>
        </p:txBody>
      </p:sp>
      <p:sp>
        <p:nvSpPr>
          <p:cNvPr id="13" name="TextBox 1"/>
          <p:cNvSpPr txBox="1"/>
          <p:nvPr/>
        </p:nvSpPr>
        <p:spPr>
          <a:xfrm>
            <a:off x="7343774" y="3888979"/>
            <a:ext cx="260984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FF0000"/>
                </a:solidFill>
                <a:effectLst/>
                <a:uFillTx/>
                <a:latin typeface="+mn-lt"/>
                <a:ea typeface="+mn-ea"/>
                <a:cs typeface="+mn-cs"/>
                <a:sym typeface="Helvetica Light"/>
              </a:rPr>
              <a:t>The </a:t>
            </a:r>
            <a:r>
              <a:rPr lang="en-US" sz="2000" dirty="0">
                <a:solidFill>
                  <a:srgbClr val="FF0000"/>
                </a:solidFill>
              </a:rPr>
              <a:t>Reinstatement</a:t>
            </a:r>
            <a:endParaRPr kumimoji="0" lang="en-US" sz="2000" b="0" i="0" u="none" strike="noStrike" cap="none" spc="0" normalizeH="0" baseline="0" dirty="0">
              <a:ln>
                <a:noFill/>
              </a:ln>
              <a:solidFill>
                <a:srgbClr val="FF0000"/>
              </a:solidFill>
              <a:effectLst/>
              <a:uFillTx/>
              <a:latin typeface="+mn-lt"/>
              <a:ea typeface="+mn-ea"/>
              <a:cs typeface="+mn-cs"/>
              <a:sym typeface="Helvetica Light"/>
            </a:endParaRPr>
          </a:p>
        </p:txBody>
      </p:sp>
      <p:sp>
        <p:nvSpPr>
          <p:cNvPr id="14" name="TextBox 1"/>
          <p:cNvSpPr txBox="1"/>
          <p:nvPr/>
        </p:nvSpPr>
        <p:spPr>
          <a:xfrm>
            <a:off x="6067425" y="2167137"/>
            <a:ext cx="260984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FF0000"/>
                </a:solidFill>
                <a:effectLst/>
                <a:uFillTx/>
                <a:latin typeface="+mn-lt"/>
                <a:ea typeface="+mn-ea"/>
                <a:cs typeface="+mn-cs"/>
                <a:sym typeface="Helvetica Light"/>
              </a:rPr>
              <a:t>The </a:t>
            </a:r>
            <a:r>
              <a:rPr lang="en-US" sz="2000" dirty="0">
                <a:solidFill>
                  <a:srgbClr val="FF0000"/>
                </a:solidFill>
              </a:rPr>
              <a:t>Apostle</a:t>
            </a:r>
            <a:endParaRPr kumimoji="0" lang="en-US" sz="2000" b="0" i="0" u="none" strike="noStrike" cap="none" spc="0" normalizeH="0" baseline="0" dirty="0">
              <a:ln>
                <a:noFill/>
              </a:ln>
              <a:solidFill>
                <a:srgbClr val="FF0000"/>
              </a:solidFill>
              <a:effectLst/>
              <a:uFillTx/>
              <a:latin typeface="+mn-lt"/>
              <a:ea typeface="+mn-ea"/>
              <a:cs typeface="+mn-cs"/>
              <a:sym typeface="Helvetica Light"/>
            </a:endParaRPr>
          </a:p>
        </p:txBody>
      </p:sp>
      <p:sp>
        <p:nvSpPr>
          <p:cNvPr id="15" name="TextBox 1"/>
          <p:cNvSpPr txBox="1"/>
          <p:nvPr/>
        </p:nvSpPr>
        <p:spPr>
          <a:xfrm>
            <a:off x="9210675" y="1062237"/>
            <a:ext cx="260984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5842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FF0000"/>
                </a:solidFill>
                <a:effectLst/>
                <a:uFillTx/>
                <a:latin typeface="+mn-lt"/>
                <a:ea typeface="+mn-ea"/>
                <a:cs typeface="+mn-cs"/>
                <a:sym typeface="Helvetica Light"/>
              </a:rPr>
              <a:t>The </a:t>
            </a:r>
            <a:r>
              <a:rPr lang="en-US" sz="2000" dirty="0">
                <a:solidFill>
                  <a:srgbClr val="FF0000"/>
                </a:solidFill>
              </a:rPr>
              <a:t>Martyr</a:t>
            </a:r>
            <a:endParaRPr kumimoji="0" lang="en-US" sz="2000" b="0" i="0" u="none" strike="noStrike" cap="none" spc="0" normalizeH="0" baseline="0" dirty="0">
              <a:ln>
                <a:noFill/>
              </a:ln>
              <a:solidFill>
                <a:srgbClr val="FF0000"/>
              </a:solidFill>
              <a:effectLst/>
              <a:uFillTx/>
              <a:latin typeface="+mn-lt"/>
              <a:ea typeface="+mn-ea"/>
              <a:cs typeface="+mn-cs"/>
              <a:sym typeface="Helvetica Light"/>
            </a:endParaRPr>
          </a:p>
        </p:txBody>
      </p:sp>
      <p:sp>
        <p:nvSpPr>
          <p:cNvPr id="19" name="TextBox 18"/>
          <p:cNvSpPr txBox="1"/>
          <p:nvPr/>
        </p:nvSpPr>
        <p:spPr>
          <a:xfrm>
            <a:off x="990600" y="798533"/>
            <a:ext cx="5140325"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chemeClr val="bg2"/>
                </a:solidFill>
                <a:effectLst/>
                <a:uFillTx/>
                <a:latin typeface="+mn-lt"/>
                <a:ea typeface="+mn-ea"/>
                <a:cs typeface="+mn-cs"/>
                <a:sym typeface="Helvetica Light"/>
              </a:rPr>
              <a:t>Journey of Peter</a:t>
            </a:r>
          </a:p>
        </p:txBody>
      </p:sp>
    </p:spTree>
    <p:extLst>
      <p:ext uri="{BB962C8B-B14F-4D97-AF65-F5344CB8AC3E}">
        <p14:creationId xmlns:p14="http://schemas.microsoft.com/office/powerpoint/2010/main" val="187350064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xfrm>
            <a:off x="788336" y="927505"/>
            <a:ext cx="11792389" cy="6004860"/>
          </a:xfrm>
          <a:prstGeom prst="rect">
            <a:avLst/>
          </a:prstGeom>
        </p:spPr>
        <p:txBody>
          <a:bodyPr>
            <a:normAutofit/>
          </a:bodyPr>
          <a:lstStyle>
            <a:lvl1pPr>
              <a:defRPr b="1">
                <a:latin typeface="Helvetica"/>
                <a:ea typeface="Helvetica"/>
                <a:cs typeface="Helvetica"/>
                <a:sym typeface="Helvetica"/>
              </a:defRPr>
            </a:lvl1pPr>
          </a:lstStyle>
          <a:p>
            <a:r>
              <a:rPr lang="en-US" sz="4800" dirty="0"/>
              <a:t>1) First </a:t>
            </a:r>
            <a:r>
              <a:rPr lang="en-US" sz="4800" dirty="0">
                <a:solidFill>
                  <a:srgbClr val="FF0000"/>
                </a:solidFill>
              </a:rPr>
              <a:t>PUBLIC</a:t>
            </a:r>
            <a:r>
              <a:rPr lang="en-US" sz="4800" dirty="0"/>
              <a:t> confession about Christ</a:t>
            </a:r>
            <a:br>
              <a:rPr lang="en-US" sz="4800" dirty="0"/>
            </a:br>
            <a:br>
              <a:rPr lang="en-US" sz="4800" dirty="0"/>
            </a:br>
            <a:r>
              <a:rPr lang="en-US" sz="4800" dirty="0"/>
              <a:t>2) </a:t>
            </a:r>
            <a:r>
              <a:rPr lang="en-US" sz="4800" dirty="0">
                <a:solidFill>
                  <a:srgbClr val="FF0000"/>
                </a:solidFill>
              </a:rPr>
              <a:t>PILLAR </a:t>
            </a:r>
            <a:r>
              <a:rPr lang="en-US" sz="4800" dirty="0"/>
              <a:t>of the first church</a:t>
            </a:r>
            <a:br>
              <a:rPr lang="en-US" sz="4800" dirty="0"/>
            </a:br>
            <a:br>
              <a:rPr lang="en-US" sz="4800" dirty="0"/>
            </a:br>
            <a:r>
              <a:rPr lang="en-US" sz="4800" dirty="0"/>
              <a:t>          3) Crucified </a:t>
            </a:r>
            <a:r>
              <a:rPr lang="en-US" sz="4800" dirty="0">
                <a:solidFill>
                  <a:srgbClr val="FF0000"/>
                </a:solidFill>
              </a:rPr>
              <a:t>UPSIDE DOWN</a:t>
            </a:r>
            <a:endParaRPr lang="en-US" sz="4800" dirty="0"/>
          </a:p>
        </p:txBody>
      </p:sp>
      <p:pic>
        <p:nvPicPr>
          <p:cNvPr id="160" name="image2.png"/>
          <p:cNvPicPr>
            <a:picLocks noChangeAspect="1"/>
          </p:cNvPicPr>
          <p:nvPr/>
        </p:nvPicPr>
        <p:blipFill>
          <a:blip r:embed="rId2">
            <a:extLst/>
          </a:blip>
          <a:stretch>
            <a:fillRect/>
          </a:stretch>
        </p:blipFill>
        <p:spPr>
          <a:xfrm>
            <a:off x="10772200" y="8975124"/>
            <a:ext cx="1808525" cy="603747"/>
          </a:xfrm>
          <a:prstGeom prst="rect">
            <a:avLst/>
          </a:prstGeom>
          <a:ln w="12700">
            <a:miter lim="400000"/>
          </a:ln>
        </p:spPr>
      </p:pic>
    </p:spTree>
    <p:extLst>
      <p:ext uri="{BB962C8B-B14F-4D97-AF65-F5344CB8AC3E}">
        <p14:creationId xmlns:p14="http://schemas.microsoft.com/office/powerpoint/2010/main" val="223369070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xfrm>
            <a:off x="788336" y="2276934"/>
            <a:ext cx="11792389" cy="5552615"/>
          </a:xfrm>
          <a:prstGeom prst="rect">
            <a:avLst/>
          </a:prstGeom>
        </p:spPr>
        <p:txBody>
          <a:bodyPr>
            <a:normAutofit/>
          </a:bodyPr>
          <a:lstStyle>
            <a:lvl1pPr>
              <a:defRPr b="1">
                <a:latin typeface="Helvetica"/>
                <a:ea typeface="Helvetica"/>
                <a:cs typeface="Helvetica"/>
                <a:sym typeface="Helvetica"/>
              </a:defRPr>
            </a:lvl1pPr>
          </a:lstStyle>
          <a:p>
            <a:r>
              <a:rPr lang="en-US" sz="4800" dirty="0"/>
              <a:t>First Thing Christ Told Peter</a:t>
            </a:r>
            <a:br>
              <a:rPr lang="en-US" sz="4800" dirty="0"/>
            </a:br>
            <a:br>
              <a:rPr lang="en-US" sz="4800" dirty="0"/>
            </a:br>
            <a:r>
              <a:rPr lang="en-US" sz="4800" dirty="0"/>
              <a:t>FOLLOW ME</a:t>
            </a:r>
            <a:br>
              <a:rPr lang="en-US" sz="4800" dirty="0"/>
            </a:br>
            <a:br>
              <a:rPr lang="en-US" sz="4800" dirty="0"/>
            </a:br>
            <a:r>
              <a:rPr lang="en-US" sz="4800" dirty="0"/>
              <a:t>Last Thing Christ Told Peter</a:t>
            </a:r>
            <a:br>
              <a:rPr lang="en-US" sz="4800" dirty="0"/>
            </a:br>
            <a:br>
              <a:rPr lang="en-US" sz="4800" dirty="0"/>
            </a:br>
            <a:r>
              <a:rPr lang="en-US" sz="4800" dirty="0"/>
              <a:t>FOLLOW ME</a:t>
            </a:r>
          </a:p>
        </p:txBody>
      </p:sp>
      <p:pic>
        <p:nvPicPr>
          <p:cNvPr id="160" name="image2.png"/>
          <p:cNvPicPr>
            <a:picLocks noChangeAspect="1"/>
          </p:cNvPicPr>
          <p:nvPr/>
        </p:nvPicPr>
        <p:blipFill>
          <a:blip r:embed="rId2">
            <a:extLst/>
          </a:blip>
          <a:stretch>
            <a:fillRect/>
          </a:stretch>
        </p:blipFill>
        <p:spPr>
          <a:xfrm>
            <a:off x="10772200" y="8975124"/>
            <a:ext cx="1808525" cy="603747"/>
          </a:xfrm>
          <a:prstGeom prst="rect">
            <a:avLst/>
          </a:prstGeom>
          <a:ln w="12700">
            <a:miter lim="400000"/>
          </a:ln>
        </p:spPr>
      </p:pic>
    </p:spTree>
    <p:extLst>
      <p:ext uri="{BB962C8B-B14F-4D97-AF65-F5344CB8AC3E}">
        <p14:creationId xmlns:p14="http://schemas.microsoft.com/office/powerpoint/2010/main" val="284011198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xfrm>
            <a:off x="788336" y="2276934"/>
            <a:ext cx="11792389" cy="5895515"/>
          </a:xfrm>
          <a:prstGeom prst="rect">
            <a:avLst/>
          </a:prstGeom>
        </p:spPr>
        <p:txBody>
          <a:bodyPr>
            <a:normAutofit fontScale="90000"/>
          </a:bodyPr>
          <a:lstStyle>
            <a:lvl1pPr>
              <a:defRPr b="1">
                <a:latin typeface="Helvetica"/>
                <a:ea typeface="Helvetica"/>
                <a:cs typeface="Helvetica"/>
                <a:sym typeface="Helvetica"/>
              </a:defRPr>
            </a:lvl1pPr>
          </a:lstStyle>
          <a:p>
            <a:r>
              <a:rPr lang="en-US" sz="4800" dirty="0"/>
              <a:t>BEING</a:t>
            </a:r>
            <a:br>
              <a:rPr lang="en-US" sz="4800" dirty="0"/>
            </a:br>
            <a:br>
              <a:rPr lang="en-US" sz="4800" dirty="0"/>
            </a:br>
            <a:r>
              <a:rPr lang="en-US" sz="4800" dirty="0"/>
              <a:t>TRANFORMISSIONAL</a:t>
            </a:r>
            <a:br>
              <a:rPr lang="en-US" sz="4800" dirty="0"/>
            </a:br>
            <a:br>
              <a:rPr lang="en-US" sz="4800" dirty="0"/>
            </a:br>
            <a:r>
              <a:rPr lang="en-US" sz="4800" dirty="0"/>
              <a:t>MEANS BEING </a:t>
            </a:r>
            <a:br>
              <a:rPr lang="en-US" sz="4800" dirty="0"/>
            </a:br>
            <a:br>
              <a:rPr lang="en-US" sz="4800" dirty="0"/>
            </a:br>
            <a:r>
              <a:rPr lang="en-US" sz="4800" dirty="0">
                <a:solidFill>
                  <a:srgbClr val="00B050"/>
                </a:solidFill>
              </a:rPr>
              <a:t>FAITHFUL</a:t>
            </a:r>
            <a:r>
              <a:rPr lang="en-US" sz="4800" dirty="0"/>
              <a:t> AND </a:t>
            </a:r>
            <a:r>
              <a:rPr lang="en-US" sz="4800" dirty="0">
                <a:solidFill>
                  <a:srgbClr val="FF0000"/>
                </a:solidFill>
              </a:rPr>
              <a:t>FAITH</a:t>
            </a:r>
            <a:r>
              <a:rPr lang="en-US" sz="4800" dirty="0"/>
              <a:t> </a:t>
            </a:r>
            <a:r>
              <a:rPr lang="en-US" sz="4800" dirty="0">
                <a:solidFill>
                  <a:schemeClr val="accent1"/>
                </a:solidFill>
              </a:rPr>
              <a:t>FULL</a:t>
            </a:r>
            <a:br>
              <a:rPr lang="en-US" sz="4800" dirty="0"/>
            </a:br>
            <a:br>
              <a:rPr lang="en-US" sz="4800" dirty="0"/>
            </a:br>
            <a:endParaRPr lang="en-US" sz="4800" dirty="0"/>
          </a:p>
        </p:txBody>
      </p:sp>
      <p:pic>
        <p:nvPicPr>
          <p:cNvPr id="160" name="image2.png"/>
          <p:cNvPicPr>
            <a:picLocks noChangeAspect="1"/>
          </p:cNvPicPr>
          <p:nvPr/>
        </p:nvPicPr>
        <p:blipFill>
          <a:blip r:embed="rId2">
            <a:extLst/>
          </a:blip>
          <a:stretch>
            <a:fillRect/>
          </a:stretch>
        </p:blipFill>
        <p:spPr>
          <a:xfrm>
            <a:off x="10772200" y="8975124"/>
            <a:ext cx="1808525" cy="603747"/>
          </a:xfrm>
          <a:prstGeom prst="rect">
            <a:avLst/>
          </a:prstGeom>
          <a:ln w="12700">
            <a:miter lim="400000"/>
          </a:ln>
        </p:spPr>
      </p:pic>
    </p:spTree>
    <p:extLst>
      <p:ext uri="{BB962C8B-B14F-4D97-AF65-F5344CB8AC3E}">
        <p14:creationId xmlns:p14="http://schemas.microsoft.com/office/powerpoint/2010/main" val="193296487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2.png"/>
          <p:cNvPicPr>
            <a:picLocks noChangeAspect="1"/>
          </p:cNvPicPr>
          <p:nvPr/>
        </p:nvPicPr>
        <p:blipFill>
          <a:blip r:embed="rId2">
            <a:extLst/>
          </a:blip>
          <a:stretch>
            <a:fillRect/>
          </a:stretch>
        </p:blipFill>
        <p:spPr>
          <a:xfrm>
            <a:off x="10772200" y="8987824"/>
            <a:ext cx="1808525" cy="603747"/>
          </a:xfrm>
          <a:prstGeom prst="rect">
            <a:avLst/>
          </a:prstGeom>
          <a:ln w="12700">
            <a:miter lim="400000"/>
          </a:ln>
        </p:spPr>
      </p:pic>
      <p:pic>
        <p:nvPicPr>
          <p:cNvPr id="3" name="Picture 2"/>
          <p:cNvPicPr>
            <a:picLocks noChangeAspect="1"/>
          </p:cNvPicPr>
          <p:nvPr/>
        </p:nvPicPr>
        <p:blipFill rotWithShape="1">
          <a:blip r:embed="rId3"/>
          <a:srcRect l="14441" t="12917" r="15709" b="17198"/>
          <a:stretch/>
        </p:blipFill>
        <p:spPr>
          <a:xfrm>
            <a:off x="1" y="887103"/>
            <a:ext cx="13004799" cy="7315200"/>
          </a:xfrm>
          <a:prstGeom prst="rect">
            <a:avLst/>
          </a:prstGeom>
        </p:spPr>
      </p:pic>
    </p:spTree>
    <p:extLst>
      <p:ext uri="{BB962C8B-B14F-4D97-AF65-F5344CB8AC3E}">
        <p14:creationId xmlns:p14="http://schemas.microsoft.com/office/powerpoint/2010/main" val="212882513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xfrm>
            <a:off x="248499" y="398687"/>
            <a:ext cx="11872748" cy="1049114"/>
          </a:xfrm>
          <a:prstGeom prst="rect">
            <a:avLst/>
          </a:prstGeom>
        </p:spPr>
        <p:txBody>
          <a:bodyPr anchor="t">
            <a:noAutofit/>
          </a:bodyPr>
          <a:lstStyle/>
          <a:p>
            <a:pPr lvl="0" algn="l"/>
            <a:r>
              <a:rPr lang="en-US" sz="4000" dirty="0"/>
              <a:t>Today’s Talk Framework</a:t>
            </a:r>
            <a:endParaRPr lang="en-US" sz="3200" b="1" dirty="0">
              <a:latin typeface="Helvetica"/>
              <a:cs typeface="Helvetica"/>
            </a:endParaRPr>
          </a:p>
        </p:txBody>
      </p:sp>
      <p:pic>
        <p:nvPicPr>
          <p:cNvPr id="151" name="image2.png"/>
          <p:cNvPicPr>
            <a:picLocks noChangeAspect="1"/>
          </p:cNvPicPr>
          <p:nvPr/>
        </p:nvPicPr>
        <p:blipFill>
          <a:blip r:embed="rId2">
            <a:extLst/>
          </a:blip>
          <a:stretch>
            <a:fillRect/>
          </a:stretch>
        </p:blipFill>
        <p:spPr>
          <a:xfrm>
            <a:off x="10772200" y="8987824"/>
            <a:ext cx="1808525" cy="603747"/>
          </a:xfrm>
          <a:prstGeom prst="rect">
            <a:avLst/>
          </a:prstGeom>
          <a:ln w="12700">
            <a:miter lim="400000"/>
          </a:ln>
        </p:spPr>
      </p:pic>
      <p:sp>
        <p:nvSpPr>
          <p:cNvPr id="4" name="Shape 150"/>
          <p:cNvSpPr txBox="1">
            <a:spLocks/>
          </p:cNvSpPr>
          <p:nvPr/>
        </p:nvSpPr>
        <p:spPr>
          <a:xfrm>
            <a:off x="248499" y="1619250"/>
            <a:ext cx="11872748" cy="77356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9pPr>
          </a:lstStyle>
          <a:p>
            <a:pPr marL="342900" indent="-342900" algn="l" hangingPunct="1">
              <a:buFont typeface="Arial" panose="020B0604020202020204" pitchFamily="34" charset="0"/>
              <a:buChar char="•"/>
            </a:pPr>
            <a:r>
              <a:rPr lang="en-US" sz="2400" dirty="0"/>
              <a:t>Discuss stand out moments in Peter’s life</a:t>
            </a:r>
          </a:p>
          <a:p>
            <a:pPr marL="342900" indent="-342900" algn="l" hangingPunct="1">
              <a:buFont typeface="Arial" panose="020B0604020202020204" pitchFamily="34" charset="0"/>
              <a:buChar char="•"/>
            </a:pPr>
            <a:endParaRPr lang="en-US" sz="2400" dirty="0"/>
          </a:p>
          <a:p>
            <a:pPr marL="342900" indent="-342900" algn="l" hangingPunct="1">
              <a:buFont typeface="Arial" panose="020B0604020202020204" pitchFamily="34" charset="0"/>
              <a:buChar char="•"/>
            </a:pPr>
            <a:r>
              <a:rPr lang="en-US" sz="2400" dirty="0"/>
              <a:t>Dissect one incident between Jesus and Peter</a:t>
            </a:r>
          </a:p>
          <a:p>
            <a:pPr marL="342900" indent="-342900" algn="l" hangingPunct="1">
              <a:buFont typeface="Arial" panose="020B0604020202020204" pitchFamily="34" charset="0"/>
              <a:buChar char="•"/>
            </a:pPr>
            <a:endParaRPr lang="en-US" sz="2400" dirty="0"/>
          </a:p>
          <a:p>
            <a:pPr marL="342900" indent="-342900" algn="l" hangingPunct="1">
              <a:buFont typeface="Arial" panose="020B0604020202020204" pitchFamily="34" charset="0"/>
              <a:buChar char="•"/>
            </a:pPr>
            <a:r>
              <a:rPr lang="en-US" sz="2400" dirty="0"/>
              <a:t>Understand the call to be ‘</a:t>
            </a:r>
            <a:r>
              <a:rPr lang="en-US" sz="2400" dirty="0" err="1"/>
              <a:t>Transformissional</a:t>
            </a:r>
            <a:r>
              <a:rPr lang="en-US" sz="2400" dirty="0"/>
              <a:t>’ </a:t>
            </a:r>
            <a:br>
              <a:rPr lang="en-US" dirty="0"/>
            </a:br>
            <a:endParaRPr lang="en-US" sz="3200" b="1" dirty="0">
              <a:latin typeface="Helvetica"/>
              <a:cs typeface="Helvetica"/>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2.png"/>
          <p:cNvPicPr>
            <a:picLocks noChangeAspect="1"/>
          </p:cNvPicPr>
          <p:nvPr/>
        </p:nvPicPr>
        <p:blipFill>
          <a:blip r:embed="rId2">
            <a:extLst/>
          </a:blip>
          <a:stretch>
            <a:fillRect/>
          </a:stretch>
        </p:blipFill>
        <p:spPr>
          <a:xfrm>
            <a:off x="10772200" y="8975124"/>
            <a:ext cx="1808525" cy="603747"/>
          </a:xfrm>
          <a:prstGeom prst="rect">
            <a:avLst/>
          </a:prstGeom>
          <a:ln w="12700">
            <a:miter lim="400000"/>
          </a:ln>
        </p:spPr>
      </p:pic>
      <p:graphicFrame>
        <p:nvGraphicFramePr>
          <p:cNvPr id="5" name="Chart 4"/>
          <p:cNvGraphicFramePr/>
          <p:nvPr>
            <p:extLst>
              <p:ext uri="{D42A27DB-BD31-4B8C-83A1-F6EECF244321}">
                <p14:modId xmlns:p14="http://schemas.microsoft.com/office/powerpoint/2010/main" val="1325748620"/>
              </p:ext>
            </p:extLst>
          </p:nvPr>
        </p:nvGraphicFramePr>
        <p:xfrm>
          <a:off x="609600" y="514350"/>
          <a:ext cx="10991850" cy="7962900"/>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41225"/>
          <a:stretch/>
        </p:blipFill>
        <p:spPr>
          <a:xfrm>
            <a:off x="4671209" y="4903193"/>
            <a:ext cx="1459716" cy="1828800"/>
          </a:xfrm>
          <a:prstGeom prst="rect">
            <a:avLst/>
          </a:prstGeom>
        </p:spPr>
      </p:pic>
      <p:cxnSp>
        <p:nvCxnSpPr>
          <p:cNvPr id="3" name="Straight Connector 2"/>
          <p:cNvCxnSpPr>
            <a:stCxn id="6" idx="7"/>
          </p:cNvCxnSpPr>
          <p:nvPr/>
        </p:nvCxnSpPr>
        <p:spPr>
          <a:xfrm flipV="1">
            <a:off x="1341653" y="4028283"/>
            <a:ext cx="1082460" cy="1292714"/>
          </a:xfrm>
          <a:prstGeom prst="line">
            <a:avLst/>
          </a:prstGeom>
          <a:noFill/>
          <a:ln w="38100" cap="flat">
            <a:solidFill>
              <a:srgbClr val="FF0000"/>
            </a:solidFill>
            <a:prstDash val="solid"/>
            <a:miter lim="400000"/>
          </a:ln>
          <a:effectLst/>
          <a:sp3d/>
        </p:spPr>
        <p:style>
          <a:lnRef idx="0">
            <a:scrgbClr r="0" g="0" b="0"/>
          </a:lnRef>
          <a:fillRef idx="0">
            <a:scrgbClr r="0" g="0" b="0"/>
          </a:fillRef>
          <a:effectRef idx="0">
            <a:scrgbClr r="0" g="0" b="0"/>
          </a:effectRef>
          <a:fontRef idx="none"/>
        </p:style>
      </p:cxnSp>
      <p:cxnSp>
        <p:nvCxnSpPr>
          <p:cNvPr id="16" name="Straight Connector 15"/>
          <p:cNvCxnSpPr/>
          <p:nvPr/>
        </p:nvCxnSpPr>
        <p:spPr>
          <a:xfrm flipH="1" flipV="1">
            <a:off x="2424113" y="4094163"/>
            <a:ext cx="1119187" cy="1963738"/>
          </a:xfrm>
          <a:prstGeom prst="line">
            <a:avLst/>
          </a:prstGeom>
          <a:noFill/>
          <a:ln w="38100" cap="flat">
            <a:solidFill>
              <a:srgbClr val="FF0000"/>
            </a:solidFill>
            <a:prstDash val="solid"/>
            <a:miter lim="400000"/>
          </a:ln>
          <a:effectLst/>
          <a:sp3d/>
        </p:spPr>
        <p:style>
          <a:lnRef idx="0">
            <a:scrgbClr r="0" g="0" b="0"/>
          </a:lnRef>
          <a:fillRef idx="0">
            <a:scrgbClr r="0" g="0" b="0"/>
          </a:fillRef>
          <a:effectRef idx="0">
            <a:scrgbClr r="0" g="0" b="0"/>
          </a:effectRef>
          <a:fontRef idx="none"/>
        </p:style>
      </p:cxnSp>
      <p:cxnSp>
        <p:nvCxnSpPr>
          <p:cNvPr id="17" name="Straight Connector 16"/>
          <p:cNvCxnSpPr/>
          <p:nvPr/>
        </p:nvCxnSpPr>
        <p:spPr>
          <a:xfrm flipH="1" flipV="1">
            <a:off x="3511543" y="6045399"/>
            <a:ext cx="1119186" cy="1938735"/>
          </a:xfrm>
          <a:prstGeom prst="line">
            <a:avLst/>
          </a:prstGeom>
          <a:noFill/>
          <a:ln w="38100" cap="flat">
            <a:solidFill>
              <a:srgbClr val="FF0000"/>
            </a:solidFill>
            <a:prstDash val="solid"/>
            <a:miter lim="400000"/>
          </a:ln>
          <a:effectLst/>
          <a:sp3d/>
        </p:spPr>
        <p:style>
          <a:lnRef idx="0">
            <a:scrgbClr r="0" g="0" b="0"/>
          </a:lnRef>
          <a:fillRef idx="0">
            <a:scrgbClr r="0" g="0" b="0"/>
          </a:fillRef>
          <a:effectRef idx="0">
            <a:scrgbClr r="0" g="0" b="0"/>
          </a:effectRef>
          <a:fontRef idx="none"/>
        </p:style>
      </p:cxnSp>
      <p:cxnSp>
        <p:nvCxnSpPr>
          <p:cNvPr id="18" name="Straight Connector 17"/>
          <p:cNvCxnSpPr/>
          <p:nvPr/>
        </p:nvCxnSpPr>
        <p:spPr>
          <a:xfrm flipV="1">
            <a:off x="4691055" y="4094165"/>
            <a:ext cx="1239845" cy="3902470"/>
          </a:xfrm>
          <a:prstGeom prst="line">
            <a:avLst/>
          </a:prstGeom>
          <a:noFill/>
          <a:ln w="38100" cap="flat">
            <a:solidFill>
              <a:srgbClr val="FF0000"/>
            </a:solidFill>
            <a:prstDash val="solid"/>
            <a:miter lim="400000"/>
          </a:ln>
          <a:effectLst/>
          <a:sp3d/>
        </p:spPr>
        <p:style>
          <a:lnRef idx="0">
            <a:scrgbClr r="0" g="0" b="0"/>
          </a:lnRef>
          <a:fillRef idx="0">
            <a:scrgbClr r="0" g="0" b="0"/>
          </a:fillRef>
          <a:effectRef idx="0">
            <a:scrgbClr r="0" g="0" b="0"/>
          </a:effectRef>
          <a:fontRef idx="none"/>
        </p:style>
      </p:cxnSp>
      <p:cxnSp>
        <p:nvCxnSpPr>
          <p:cNvPr id="21" name="Straight Connector 20"/>
          <p:cNvCxnSpPr/>
          <p:nvPr/>
        </p:nvCxnSpPr>
        <p:spPr>
          <a:xfrm flipH="1">
            <a:off x="5930900" y="4094164"/>
            <a:ext cx="1200940" cy="0"/>
          </a:xfrm>
          <a:prstGeom prst="line">
            <a:avLst/>
          </a:prstGeom>
          <a:noFill/>
          <a:ln w="38100" cap="flat">
            <a:solidFill>
              <a:srgbClr val="FF0000"/>
            </a:solidFill>
            <a:prstDash val="solid"/>
            <a:miter lim="400000"/>
          </a:ln>
          <a:effectLst/>
          <a:sp3d/>
        </p:spPr>
        <p:style>
          <a:lnRef idx="0">
            <a:scrgbClr r="0" g="0" b="0"/>
          </a:lnRef>
          <a:fillRef idx="0">
            <a:scrgbClr r="0" g="0" b="0"/>
          </a:fillRef>
          <a:effectRef idx="0">
            <a:scrgbClr r="0" g="0" b="0"/>
          </a:effectRef>
          <a:fontRef idx="none"/>
        </p:style>
      </p:cxnSp>
      <p:sp>
        <p:nvSpPr>
          <p:cNvPr id="6" name="Oval 5"/>
          <p:cNvSpPr/>
          <p:nvPr/>
        </p:nvSpPr>
        <p:spPr>
          <a:xfrm>
            <a:off x="1154336" y="5288362"/>
            <a:ext cx="219456" cy="222844"/>
          </a:xfrm>
          <a:prstGeom prst="ellipse">
            <a:avLst/>
          </a:prstGeom>
          <a:blipFill rotWithShape="1">
            <a:blip r:embed="rId5"/>
            <a:srcRect/>
            <a:tile tx="0" ty="0" sx="100000" sy="100000" flip="none" algn="tl"/>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600" b="0" i="0" u="none" strike="noStrike" cap="none" spc="0" normalizeH="0" baseline="0">
              <a:ln>
                <a:noFill/>
              </a:ln>
              <a:solidFill>
                <a:srgbClr val="FFFFFF"/>
              </a:solidFill>
              <a:effectLst/>
              <a:uFillTx/>
              <a:latin typeface="+mn-lt"/>
              <a:ea typeface="+mn-ea"/>
              <a:cs typeface="+mn-cs"/>
              <a:sym typeface="Helvetica Light"/>
            </a:endParaRPr>
          </a:p>
        </p:txBody>
      </p:sp>
      <p:sp>
        <p:nvSpPr>
          <p:cNvPr id="20" name="Oval 19"/>
          <p:cNvSpPr/>
          <p:nvPr/>
        </p:nvSpPr>
        <p:spPr>
          <a:xfrm>
            <a:off x="2301283" y="3949801"/>
            <a:ext cx="219456" cy="222844"/>
          </a:xfrm>
          <a:prstGeom prst="ellipse">
            <a:avLst/>
          </a:prstGeom>
          <a:blipFill rotWithShape="1">
            <a:blip r:embed="rId5"/>
            <a:srcRect/>
            <a:tile tx="0" ty="0" sx="100000" sy="100000" flip="none" algn="tl"/>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600" b="0" i="0" u="none" strike="noStrike" cap="none" spc="0" normalizeH="0" baseline="0">
              <a:ln>
                <a:noFill/>
              </a:ln>
              <a:solidFill>
                <a:srgbClr val="FFFFFF"/>
              </a:solidFill>
              <a:effectLst/>
              <a:uFillTx/>
              <a:latin typeface="+mn-lt"/>
              <a:ea typeface="+mn-ea"/>
              <a:cs typeface="+mn-cs"/>
              <a:sym typeface="Helvetica Light"/>
            </a:endParaRPr>
          </a:p>
        </p:txBody>
      </p:sp>
      <p:sp>
        <p:nvSpPr>
          <p:cNvPr id="22" name="Oval 21"/>
          <p:cNvSpPr/>
          <p:nvPr/>
        </p:nvSpPr>
        <p:spPr>
          <a:xfrm>
            <a:off x="3401815" y="5933977"/>
            <a:ext cx="219456" cy="222844"/>
          </a:xfrm>
          <a:prstGeom prst="ellipse">
            <a:avLst/>
          </a:prstGeom>
          <a:blipFill rotWithShape="1">
            <a:blip r:embed="rId5"/>
            <a:srcRect/>
            <a:tile tx="0" ty="0" sx="100000" sy="100000" flip="none" algn="tl"/>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600" b="0" i="0" u="none" strike="noStrike" cap="none" spc="0" normalizeH="0" baseline="0">
              <a:ln>
                <a:noFill/>
              </a:ln>
              <a:solidFill>
                <a:srgbClr val="FFFFFF"/>
              </a:solidFill>
              <a:effectLst/>
              <a:uFillTx/>
              <a:latin typeface="+mn-lt"/>
              <a:ea typeface="+mn-ea"/>
              <a:cs typeface="+mn-cs"/>
              <a:sym typeface="Helvetica Light"/>
            </a:endParaRPr>
          </a:p>
        </p:txBody>
      </p:sp>
      <p:sp>
        <p:nvSpPr>
          <p:cNvPr id="23" name="Oval 22"/>
          <p:cNvSpPr/>
          <p:nvPr/>
        </p:nvSpPr>
        <p:spPr>
          <a:xfrm>
            <a:off x="4545392" y="7896426"/>
            <a:ext cx="219456" cy="222844"/>
          </a:xfrm>
          <a:prstGeom prst="ellipse">
            <a:avLst/>
          </a:prstGeom>
          <a:blipFill rotWithShape="1">
            <a:blip r:embed="rId5"/>
            <a:srcRect/>
            <a:tile tx="0" ty="0" sx="100000" sy="100000" flip="none" algn="tl"/>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600" b="0" i="0" u="none" strike="noStrike" cap="none" spc="0" normalizeH="0" baseline="0">
              <a:ln>
                <a:noFill/>
              </a:ln>
              <a:solidFill>
                <a:srgbClr val="FFFFFF"/>
              </a:solidFill>
              <a:effectLst/>
              <a:uFillTx/>
              <a:latin typeface="+mn-lt"/>
              <a:ea typeface="+mn-ea"/>
              <a:cs typeface="+mn-cs"/>
              <a:sym typeface="Helvetica Light"/>
            </a:endParaRPr>
          </a:p>
        </p:txBody>
      </p:sp>
      <p:sp>
        <p:nvSpPr>
          <p:cNvPr id="25" name="Oval 24"/>
          <p:cNvSpPr/>
          <p:nvPr/>
        </p:nvSpPr>
        <p:spPr>
          <a:xfrm>
            <a:off x="5821172" y="3982743"/>
            <a:ext cx="219456" cy="222844"/>
          </a:xfrm>
          <a:prstGeom prst="ellipse">
            <a:avLst/>
          </a:prstGeom>
          <a:blipFill rotWithShape="1">
            <a:blip r:embed="rId5"/>
            <a:srcRect/>
            <a:tile tx="0" ty="0" sx="100000" sy="100000" flip="none" algn="tl"/>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600" b="0" i="0" u="none" strike="noStrike" cap="none" spc="0" normalizeH="0" baseline="0">
              <a:ln>
                <a:noFill/>
              </a:ln>
              <a:solidFill>
                <a:srgbClr val="FFFFFF"/>
              </a:solidFill>
              <a:effectLst/>
              <a:uFillTx/>
              <a:latin typeface="+mn-lt"/>
              <a:ea typeface="+mn-ea"/>
              <a:cs typeface="+mn-cs"/>
              <a:sym typeface="Helvetica Light"/>
            </a:endParaRPr>
          </a:p>
        </p:txBody>
      </p:sp>
      <p:sp>
        <p:nvSpPr>
          <p:cNvPr id="27" name="Oval 26"/>
          <p:cNvSpPr/>
          <p:nvPr/>
        </p:nvSpPr>
        <p:spPr>
          <a:xfrm>
            <a:off x="7009010" y="3940130"/>
            <a:ext cx="219456" cy="222844"/>
          </a:xfrm>
          <a:prstGeom prst="ellipse">
            <a:avLst/>
          </a:prstGeom>
          <a:blipFill rotWithShape="1">
            <a:blip r:embed="rId5"/>
            <a:srcRect/>
            <a:tile tx="0" ty="0" sx="100000" sy="100000" flip="none" algn="tl"/>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6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TextBox 10"/>
          <p:cNvSpPr txBox="1"/>
          <p:nvPr/>
        </p:nvSpPr>
        <p:spPr>
          <a:xfrm>
            <a:off x="990600" y="798533"/>
            <a:ext cx="5140325"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chemeClr val="bg2"/>
                </a:solidFill>
                <a:effectLst/>
                <a:uFillTx/>
                <a:latin typeface="+mn-lt"/>
                <a:ea typeface="+mn-ea"/>
                <a:cs typeface="+mn-cs"/>
                <a:sym typeface="Helvetica Light"/>
              </a:rPr>
              <a:t>Journey of Peter</a:t>
            </a:r>
          </a:p>
        </p:txBody>
      </p:sp>
      <p:sp>
        <p:nvSpPr>
          <p:cNvPr id="32" name="TextBox 31"/>
          <p:cNvSpPr txBox="1"/>
          <p:nvPr/>
        </p:nvSpPr>
        <p:spPr>
          <a:xfrm>
            <a:off x="536386" y="5635030"/>
            <a:ext cx="2046075"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000" dirty="0">
                <a:solidFill>
                  <a:srgbClr val="FF0000"/>
                </a:solidFill>
              </a:rPr>
              <a:t>The Fisherman</a:t>
            </a:r>
          </a:p>
        </p:txBody>
      </p:sp>
      <p:sp>
        <p:nvSpPr>
          <p:cNvPr id="33" name="TextBox 32"/>
          <p:cNvSpPr txBox="1"/>
          <p:nvPr/>
        </p:nvSpPr>
        <p:spPr>
          <a:xfrm>
            <a:off x="1341653" y="3496570"/>
            <a:ext cx="2046075"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000" dirty="0">
                <a:solidFill>
                  <a:srgbClr val="FF0000"/>
                </a:solidFill>
              </a:rPr>
              <a:t>The Call</a:t>
            </a:r>
          </a:p>
        </p:txBody>
      </p:sp>
      <p:sp>
        <p:nvSpPr>
          <p:cNvPr id="34" name="TextBox 33"/>
          <p:cNvSpPr txBox="1"/>
          <p:nvPr/>
        </p:nvSpPr>
        <p:spPr>
          <a:xfrm>
            <a:off x="1892005" y="6194821"/>
            <a:ext cx="2046075"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000" dirty="0">
                <a:solidFill>
                  <a:srgbClr val="FF0000"/>
                </a:solidFill>
              </a:rPr>
              <a:t>The Rebuke</a:t>
            </a:r>
          </a:p>
        </p:txBody>
      </p:sp>
      <p:sp>
        <p:nvSpPr>
          <p:cNvPr id="35" name="TextBox 34"/>
          <p:cNvSpPr txBox="1"/>
          <p:nvPr/>
        </p:nvSpPr>
        <p:spPr>
          <a:xfrm>
            <a:off x="4545392" y="7697688"/>
            <a:ext cx="2046075"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000" dirty="0">
                <a:solidFill>
                  <a:srgbClr val="FF0000"/>
                </a:solidFill>
              </a:rPr>
              <a:t>The Betrayal</a:t>
            </a:r>
          </a:p>
        </p:txBody>
      </p:sp>
      <p:sp>
        <p:nvSpPr>
          <p:cNvPr id="36" name="TextBox 35"/>
          <p:cNvSpPr txBox="1"/>
          <p:nvPr/>
        </p:nvSpPr>
        <p:spPr>
          <a:xfrm>
            <a:off x="4119781" y="3429149"/>
            <a:ext cx="277295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000" dirty="0">
                <a:solidFill>
                  <a:srgbClr val="FF0000"/>
                </a:solidFill>
              </a:rPr>
              <a:t>The Repentant Peter</a:t>
            </a:r>
          </a:p>
        </p:txBody>
      </p:sp>
      <p:sp>
        <p:nvSpPr>
          <p:cNvPr id="37" name="TextBox 36"/>
          <p:cNvSpPr txBox="1"/>
          <p:nvPr/>
        </p:nvSpPr>
        <p:spPr>
          <a:xfrm>
            <a:off x="7324836" y="3847903"/>
            <a:ext cx="3078076"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000" dirty="0">
                <a:solidFill>
                  <a:srgbClr val="FF0000"/>
                </a:solidFill>
              </a:rPr>
              <a:t>The Tranformissional Call</a:t>
            </a:r>
          </a:p>
        </p:txBody>
      </p:sp>
    </p:spTree>
    <p:extLst>
      <p:ext uri="{BB962C8B-B14F-4D97-AF65-F5344CB8AC3E}">
        <p14:creationId xmlns:p14="http://schemas.microsoft.com/office/powerpoint/2010/main" val="36593469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5" grpId="0" animBg="1"/>
      <p:bldP spid="27" grpId="0" animBg="1"/>
      <p:bldP spid="33" grpId="0"/>
      <p:bldP spid="34" grpId="0"/>
      <p:bldP spid="35" grpId="0"/>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xfrm>
            <a:off x="788336" y="2276935"/>
            <a:ext cx="11792389" cy="3984636"/>
          </a:xfrm>
          <a:prstGeom prst="rect">
            <a:avLst/>
          </a:prstGeom>
        </p:spPr>
        <p:txBody>
          <a:bodyPr>
            <a:normAutofit/>
          </a:bodyPr>
          <a:lstStyle>
            <a:lvl1pPr>
              <a:defRPr b="1">
                <a:latin typeface="Helvetica"/>
                <a:ea typeface="Helvetica"/>
                <a:cs typeface="Helvetica"/>
                <a:sym typeface="Helvetica"/>
              </a:defRPr>
            </a:lvl1pPr>
          </a:lstStyle>
          <a:p>
            <a:r>
              <a:rPr lang="en-US" dirty="0"/>
              <a:t>John 21:15-19</a:t>
            </a:r>
            <a:endParaRPr lang="en-US" sz="4800" dirty="0"/>
          </a:p>
        </p:txBody>
      </p:sp>
      <p:pic>
        <p:nvPicPr>
          <p:cNvPr id="160" name="image2.png"/>
          <p:cNvPicPr>
            <a:picLocks noChangeAspect="1"/>
          </p:cNvPicPr>
          <p:nvPr/>
        </p:nvPicPr>
        <p:blipFill>
          <a:blip r:embed="rId2">
            <a:extLst/>
          </a:blip>
          <a:stretch>
            <a:fillRect/>
          </a:stretch>
        </p:blipFill>
        <p:spPr>
          <a:xfrm>
            <a:off x="10772200" y="8975124"/>
            <a:ext cx="1808525" cy="603747"/>
          </a:xfrm>
          <a:prstGeom prst="rect">
            <a:avLst/>
          </a:prstGeom>
          <a:ln w="12700">
            <a:miter lim="400000"/>
          </a:ln>
        </p:spPr>
      </p:pic>
    </p:spTree>
    <p:extLst>
      <p:ext uri="{BB962C8B-B14F-4D97-AF65-F5344CB8AC3E}">
        <p14:creationId xmlns:p14="http://schemas.microsoft.com/office/powerpoint/2010/main" val="163657426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xfrm>
            <a:off x="788336" y="1668369"/>
            <a:ext cx="11792389" cy="4761268"/>
          </a:xfrm>
          <a:prstGeom prst="rect">
            <a:avLst/>
          </a:prstGeom>
        </p:spPr>
        <p:txBody>
          <a:bodyPr>
            <a:normAutofit fontScale="90000"/>
          </a:bodyPr>
          <a:lstStyle>
            <a:lvl1pPr>
              <a:defRPr b="1">
                <a:latin typeface="Helvetica"/>
                <a:ea typeface="Helvetica"/>
                <a:cs typeface="Helvetica"/>
                <a:sym typeface="Helvetica"/>
              </a:defRPr>
            </a:lvl1pPr>
          </a:lstStyle>
          <a:p>
            <a:pPr algn="l"/>
            <a:r>
              <a:rPr lang="en-US" sz="4800" dirty="0"/>
              <a:t>John 21:15-19</a:t>
            </a:r>
            <a:br>
              <a:rPr lang="en-US" sz="4800" dirty="0"/>
            </a:br>
            <a:br>
              <a:rPr lang="en-US" sz="4800" dirty="0"/>
            </a:br>
            <a:r>
              <a:rPr lang="en-US" sz="4800" dirty="0"/>
              <a:t>Jesus Reinstates Peter</a:t>
            </a:r>
            <a:br>
              <a:rPr lang="en-US" sz="4800" dirty="0"/>
            </a:br>
            <a:r>
              <a:rPr lang="en-US" sz="4800" baseline="30000" dirty="0"/>
              <a:t>15 </a:t>
            </a:r>
            <a:r>
              <a:rPr lang="en-US" sz="4800" dirty="0"/>
              <a:t>When they had finished eating, Jesus said to Simon Peter, “Simon son of John, do you love me more than these?”</a:t>
            </a:r>
            <a:br>
              <a:rPr lang="en-US" sz="4800" dirty="0"/>
            </a:br>
            <a:br>
              <a:rPr lang="en-US" sz="4800" dirty="0"/>
            </a:br>
            <a:r>
              <a:rPr lang="en-US" sz="4800" dirty="0"/>
              <a:t>“Yes, Lord,” he said, “you know that I love you.”</a:t>
            </a:r>
            <a:br>
              <a:rPr lang="en-US" sz="4800" dirty="0"/>
            </a:br>
            <a:br>
              <a:rPr lang="en-US" sz="4800" dirty="0"/>
            </a:br>
            <a:r>
              <a:rPr lang="en-US" sz="4800" dirty="0"/>
              <a:t>Jesus said, “Feed my lambs.”</a:t>
            </a:r>
            <a:br>
              <a:rPr lang="en-US" sz="4800" dirty="0"/>
            </a:br>
            <a:endParaRPr lang="en-US" sz="4800" dirty="0"/>
          </a:p>
        </p:txBody>
      </p:sp>
      <p:pic>
        <p:nvPicPr>
          <p:cNvPr id="160" name="image2.png"/>
          <p:cNvPicPr>
            <a:picLocks noChangeAspect="1"/>
          </p:cNvPicPr>
          <p:nvPr/>
        </p:nvPicPr>
        <p:blipFill>
          <a:blip r:embed="rId2">
            <a:extLst/>
          </a:blip>
          <a:stretch>
            <a:fillRect/>
          </a:stretch>
        </p:blipFill>
        <p:spPr>
          <a:xfrm>
            <a:off x="10772200" y="8975124"/>
            <a:ext cx="1808525" cy="603747"/>
          </a:xfrm>
          <a:prstGeom prst="rect">
            <a:avLst/>
          </a:prstGeom>
          <a:ln w="12700">
            <a:miter lim="400000"/>
          </a:ln>
        </p:spPr>
      </p:pic>
    </p:spTree>
    <p:extLst>
      <p:ext uri="{BB962C8B-B14F-4D97-AF65-F5344CB8AC3E}">
        <p14:creationId xmlns:p14="http://schemas.microsoft.com/office/powerpoint/2010/main" val="400959636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xfrm>
            <a:off x="788336" y="2276935"/>
            <a:ext cx="11792389" cy="3984636"/>
          </a:xfrm>
          <a:prstGeom prst="rect">
            <a:avLst/>
          </a:prstGeom>
        </p:spPr>
        <p:txBody>
          <a:bodyPr>
            <a:normAutofit/>
          </a:bodyPr>
          <a:lstStyle>
            <a:lvl1pPr>
              <a:defRPr b="1">
                <a:latin typeface="Helvetica"/>
                <a:ea typeface="Helvetica"/>
                <a:cs typeface="Helvetica"/>
                <a:sym typeface="Helvetica"/>
              </a:defRPr>
            </a:lvl1pPr>
          </a:lstStyle>
          <a:p>
            <a:r>
              <a:rPr lang="en-US" sz="4800" dirty="0"/>
              <a:t>TRANFORMISSIONAL</a:t>
            </a:r>
          </a:p>
        </p:txBody>
      </p:sp>
      <p:pic>
        <p:nvPicPr>
          <p:cNvPr id="160" name="image2.png"/>
          <p:cNvPicPr>
            <a:picLocks noChangeAspect="1"/>
          </p:cNvPicPr>
          <p:nvPr/>
        </p:nvPicPr>
        <p:blipFill>
          <a:blip r:embed="rId2">
            <a:extLst/>
          </a:blip>
          <a:stretch>
            <a:fillRect/>
          </a:stretch>
        </p:blipFill>
        <p:spPr>
          <a:xfrm>
            <a:off x="10772200" y="8975124"/>
            <a:ext cx="1808525" cy="603747"/>
          </a:xfrm>
          <a:prstGeom prst="rect">
            <a:avLst/>
          </a:prstGeom>
          <a:ln w="12700">
            <a:miter lim="400000"/>
          </a:ln>
        </p:spPr>
      </p:pic>
    </p:spTree>
    <p:extLst>
      <p:ext uri="{BB962C8B-B14F-4D97-AF65-F5344CB8AC3E}">
        <p14:creationId xmlns:p14="http://schemas.microsoft.com/office/powerpoint/2010/main" val="282474284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xfrm>
            <a:off x="788336" y="1668369"/>
            <a:ext cx="11792389" cy="4761268"/>
          </a:xfrm>
          <a:prstGeom prst="rect">
            <a:avLst/>
          </a:prstGeom>
        </p:spPr>
        <p:txBody>
          <a:bodyPr anchor="t">
            <a:normAutofit fontScale="90000"/>
          </a:bodyPr>
          <a:lstStyle>
            <a:lvl1pPr>
              <a:defRPr b="1">
                <a:latin typeface="Helvetica"/>
                <a:ea typeface="Helvetica"/>
                <a:cs typeface="Helvetica"/>
                <a:sym typeface="Helvetica"/>
              </a:defRPr>
            </a:lvl1pPr>
          </a:lstStyle>
          <a:p>
            <a:pPr algn="l"/>
            <a:br>
              <a:rPr lang="en-US" sz="4800" dirty="0"/>
            </a:br>
            <a:r>
              <a:rPr lang="en-US" sz="4800" baseline="30000" dirty="0"/>
              <a:t>16 </a:t>
            </a:r>
            <a:r>
              <a:rPr lang="en-US" sz="4800" dirty="0"/>
              <a:t>Again Jesus said, “Simon son of John, do you love me?”</a:t>
            </a:r>
            <a:br>
              <a:rPr lang="en-US" sz="4800" dirty="0"/>
            </a:br>
            <a:br>
              <a:rPr lang="en-US" sz="4800" dirty="0"/>
            </a:br>
            <a:r>
              <a:rPr lang="en-US" sz="4800" dirty="0"/>
              <a:t>He answered, “Yes, Lord, you know that I love you.”</a:t>
            </a:r>
            <a:br>
              <a:rPr lang="en-US" sz="4800" dirty="0"/>
            </a:br>
            <a:br>
              <a:rPr lang="en-US" sz="4800" dirty="0"/>
            </a:br>
            <a:r>
              <a:rPr lang="en-US" sz="4800" dirty="0"/>
              <a:t>Jesus said, “Take care of my sheep.”</a:t>
            </a:r>
            <a:br>
              <a:rPr lang="en-US" sz="4800" dirty="0"/>
            </a:br>
            <a:endParaRPr lang="en-US" sz="4800" dirty="0"/>
          </a:p>
        </p:txBody>
      </p:sp>
      <p:pic>
        <p:nvPicPr>
          <p:cNvPr id="160" name="image2.png"/>
          <p:cNvPicPr>
            <a:picLocks noChangeAspect="1"/>
          </p:cNvPicPr>
          <p:nvPr/>
        </p:nvPicPr>
        <p:blipFill>
          <a:blip r:embed="rId2">
            <a:extLst/>
          </a:blip>
          <a:stretch>
            <a:fillRect/>
          </a:stretch>
        </p:blipFill>
        <p:spPr>
          <a:xfrm>
            <a:off x="10772200" y="8975124"/>
            <a:ext cx="1808525" cy="603747"/>
          </a:xfrm>
          <a:prstGeom prst="rect">
            <a:avLst/>
          </a:prstGeom>
          <a:ln w="12700">
            <a:miter lim="400000"/>
          </a:ln>
        </p:spPr>
      </p:pic>
    </p:spTree>
    <p:extLst>
      <p:ext uri="{BB962C8B-B14F-4D97-AF65-F5344CB8AC3E}">
        <p14:creationId xmlns:p14="http://schemas.microsoft.com/office/powerpoint/2010/main" val="202004810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xfrm>
            <a:off x="788336" y="1668369"/>
            <a:ext cx="11792389" cy="4761268"/>
          </a:xfrm>
          <a:prstGeom prst="rect">
            <a:avLst/>
          </a:prstGeom>
        </p:spPr>
        <p:txBody>
          <a:bodyPr>
            <a:normAutofit fontScale="90000"/>
          </a:bodyPr>
          <a:lstStyle>
            <a:lvl1pPr>
              <a:defRPr b="1">
                <a:latin typeface="Helvetica"/>
                <a:ea typeface="Helvetica"/>
                <a:cs typeface="Helvetica"/>
                <a:sym typeface="Helvetica"/>
              </a:defRPr>
            </a:lvl1pPr>
          </a:lstStyle>
          <a:p>
            <a:pPr algn="l"/>
            <a:br>
              <a:rPr lang="en-US" sz="4800" dirty="0"/>
            </a:br>
            <a:r>
              <a:rPr lang="en-US" sz="4800" baseline="30000" dirty="0"/>
              <a:t>17 </a:t>
            </a:r>
            <a:r>
              <a:rPr lang="en-US" sz="4800" dirty="0"/>
              <a:t>The third time he said to him, “Simon son of John, do you love me?”</a:t>
            </a:r>
            <a:br>
              <a:rPr lang="en-US" sz="4800" dirty="0"/>
            </a:br>
            <a:br>
              <a:rPr lang="en-US" sz="4800" dirty="0"/>
            </a:br>
            <a:r>
              <a:rPr lang="en-US" sz="4800" dirty="0"/>
              <a:t>Peter was hurt because Jesus asked him the third time, “Do you love me?” </a:t>
            </a:r>
            <a:br>
              <a:rPr lang="en-US" sz="4800" dirty="0"/>
            </a:br>
            <a:br>
              <a:rPr lang="en-US" sz="4800" dirty="0"/>
            </a:br>
            <a:r>
              <a:rPr lang="en-US" sz="4800" dirty="0"/>
              <a:t>He said, “Lord, you know all things; you know that I love you.”</a:t>
            </a:r>
            <a:br>
              <a:rPr lang="en-US" sz="4800" dirty="0"/>
            </a:br>
            <a:r>
              <a:rPr lang="en-US" sz="4800" dirty="0"/>
              <a:t>Jesus said, “Feed my sheep. </a:t>
            </a:r>
          </a:p>
        </p:txBody>
      </p:sp>
      <p:pic>
        <p:nvPicPr>
          <p:cNvPr id="160" name="image2.png"/>
          <p:cNvPicPr>
            <a:picLocks noChangeAspect="1"/>
          </p:cNvPicPr>
          <p:nvPr/>
        </p:nvPicPr>
        <p:blipFill>
          <a:blip r:embed="rId2">
            <a:extLst/>
          </a:blip>
          <a:stretch>
            <a:fillRect/>
          </a:stretch>
        </p:blipFill>
        <p:spPr>
          <a:xfrm>
            <a:off x="10772200" y="8975124"/>
            <a:ext cx="1808525" cy="603747"/>
          </a:xfrm>
          <a:prstGeom prst="rect">
            <a:avLst/>
          </a:prstGeom>
          <a:ln w="12700">
            <a:miter lim="400000"/>
          </a:ln>
        </p:spPr>
      </p:pic>
    </p:spTree>
    <p:extLst>
      <p:ext uri="{BB962C8B-B14F-4D97-AF65-F5344CB8AC3E}">
        <p14:creationId xmlns:p14="http://schemas.microsoft.com/office/powerpoint/2010/main" val="2718136696"/>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1212</TotalTime>
  <Words>83</Words>
  <Application>Microsoft Office PowerPoint</Application>
  <PresentationFormat>Custom</PresentationFormat>
  <Paragraphs>32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Helvetica</vt:lpstr>
      <vt:lpstr>Helvetica Light</vt:lpstr>
      <vt:lpstr>Helvetica Neue</vt:lpstr>
      <vt:lpstr>Black</vt:lpstr>
      <vt:lpstr>PowerPoint Presentation</vt:lpstr>
      <vt:lpstr>PowerPoint Presentation</vt:lpstr>
      <vt:lpstr>Today’s Talk Framework</vt:lpstr>
      <vt:lpstr>PowerPoint Presentation</vt:lpstr>
      <vt:lpstr>John 21:15-19</vt:lpstr>
      <vt:lpstr>John 21:15-19  Jesus Reinstates Peter 15 When they had finished eating, Jesus said to Simon Peter, “Simon son of John, do you love me more than these?”  “Yes, Lord,” he said, “you know that I love you.”  Jesus said, “Feed my lambs.” </vt:lpstr>
      <vt:lpstr>TRANFORMISSIONAL</vt:lpstr>
      <vt:lpstr> 16 Again Jesus said, “Simon son of John, do you love me?”  He answered, “Yes, Lord, you know that I love you.”  Jesus said, “Take care of my sheep.” </vt:lpstr>
      <vt:lpstr> 17 The third time he said to him, “Simon son of John, do you love me?”  Peter was hurt because Jesus asked him the third time, “Do you love me?”   He said, “Lord, you know all things; you know that I love you.” Jesus said, “Feed my sheep. </vt:lpstr>
      <vt:lpstr>18 Very truly I tell you, when you were younger you dressed yourself and went where you wanted;  but when you are old you will stretch out your hands, and someone else will dress you and lead you where you do not want to go.”  19 Jesus said this to indicate the kind of death by which Peter would glorify God. Then he said to him, “Follow me!”</vt:lpstr>
      <vt:lpstr>TRANFORMISSIONED PETER</vt:lpstr>
      <vt:lpstr>PowerPoint Presentation</vt:lpstr>
      <vt:lpstr>1) First PUBLIC confession about Christ  2) PILLAR of the first church            3) Crucified UPSIDE DOWN</vt:lpstr>
      <vt:lpstr>First Thing Christ Told Peter  FOLLOW ME  Last Thing Christ Told Peter  FOLLOW ME</vt:lpstr>
      <vt:lpstr>BEING  TRANFORMISSIONAL  MEANS BEING   FAITHFUL AND FAITH FULL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Ruchi Steven</cp:lastModifiedBy>
  <cp:revision>85</cp:revision>
  <dcterms:modified xsi:type="dcterms:W3CDTF">2016-09-03T13:15:06Z</dcterms:modified>
</cp:coreProperties>
</file>