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Title Text"/>
          <p:cNvSpPr/>
          <p:nvPr>
            <p:ph type="title"/>
          </p:nvPr>
        </p:nvSpPr>
        <p:spPr>
          <a:xfrm>
            <a:off x="685800" y="2130425"/>
            <a:ext cx="7772400" cy="1470025"/>
          </a:xfrm>
          <a:prstGeom prst="rect">
            <a:avLst/>
          </a:prstGeom>
        </p:spPr>
        <p:txBody>
          <a:bodyPr/>
          <a:lstStyle/>
          <a:p>
            <a:pPr/>
            <a:r>
              <a:t>Title Text</a:t>
            </a:r>
          </a:p>
        </p:txBody>
      </p:sp>
      <p:sp>
        <p:nvSpPr>
          <p:cNvPr id="12" name="Body Level One…"/>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Title Text"/>
          <p:cNvSpPr/>
          <p:nvPr>
            <p:ph type="title"/>
          </p:nvPr>
        </p:nvSpPr>
        <p:spPr>
          <a:prstGeom prst="rect">
            <a:avLst/>
          </a:prstGeom>
        </p:spPr>
        <p:txBody>
          <a:bodyPr/>
          <a:lstStyle/>
          <a:p>
            <a:pPr/>
            <a:r>
              <a:t>Title Text</a:t>
            </a:r>
          </a:p>
        </p:txBody>
      </p:sp>
      <p:sp>
        <p:nvSpPr>
          <p:cNvPr id="93"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Title Text"/>
          <p:cNvSpPr/>
          <p:nvPr>
            <p:ph type="title"/>
          </p:nvPr>
        </p:nvSpPr>
        <p:spPr>
          <a:xfrm>
            <a:off x="6629400" y="274638"/>
            <a:ext cx="2057400" cy="5851526"/>
          </a:xfrm>
          <a:prstGeom prst="rect">
            <a:avLst/>
          </a:prstGeom>
        </p:spPr>
        <p:txBody>
          <a:bodyPr/>
          <a:lstStyle/>
          <a:p>
            <a:pPr/>
            <a:r>
              <a:t>Title Text</a:t>
            </a:r>
          </a:p>
        </p:txBody>
      </p:sp>
      <p:sp>
        <p:nvSpPr>
          <p:cNvPr id="102" name="Body Level One…"/>
          <p:cNvSpPr/>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Title Text"/>
          <p:cNvSpPr/>
          <p:nvPr>
            <p:ph type="title"/>
          </p:nvPr>
        </p:nvSpPr>
        <p:spPr>
          <a:prstGeom prst="rect">
            <a:avLst/>
          </a:prstGeom>
        </p:spPr>
        <p:txBody>
          <a:bodyPr/>
          <a:lstStyle/>
          <a:p>
            <a:pPr/>
            <a:r>
              <a:t>Title Text</a:t>
            </a:r>
          </a:p>
        </p:txBody>
      </p:sp>
      <p:sp>
        <p:nvSpPr>
          <p:cNvPr id="2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Title Text"/>
          <p:cNvSpPr/>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Title Text"/>
          <p:cNvSpPr/>
          <p:nvPr>
            <p:ph type="title"/>
          </p:nvPr>
        </p:nvSpPr>
        <p:spPr>
          <a:prstGeom prst="rect">
            <a:avLst/>
          </a:prstGeom>
        </p:spPr>
        <p:txBody>
          <a:bodyPr/>
          <a:lstStyle/>
          <a:p>
            <a:pPr/>
            <a:r>
              <a:t>Title Text</a:t>
            </a:r>
          </a:p>
        </p:txBody>
      </p:sp>
      <p:sp>
        <p:nvSpPr>
          <p:cNvPr id="39" name="Body Level One…"/>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Title Text"/>
          <p:cNvSpPr/>
          <p:nvPr>
            <p:ph type="title"/>
          </p:nvPr>
        </p:nvSpPr>
        <p:spPr>
          <a:prstGeom prst="rect">
            <a:avLst/>
          </a:prstGeom>
        </p:spPr>
        <p:txBody>
          <a:bodyPr/>
          <a:lstStyle/>
          <a:p>
            <a:pPr/>
            <a:r>
              <a:t>Title Text</a:t>
            </a:r>
          </a:p>
        </p:txBody>
      </p:sp>
      <p:sp>
        <p:nvSpPr>
          <p:cNvPr id="48" name="Body Level One…"/>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Title Text"/>
          <p:cNvSpPr/>
          <p:nvPr>
            <p:ph type="title"/>
          </p:nvPr>
        </p:nvSpPr>
        <p:spPr>
          <a:prstGeom prst="rect">
            <a:avLst/>
          </a:prstGeom>
        </p:spPr>
        <p:txBody>
          <a:bodyPr/>
          <a:lstStyle/>
          <a:p>
            <a:pPr/>
            <a:r>
              <a:t>Title Text</a:t>
            </a:r>
          </a:p>
        </p:txBody>
      </p:sp>
      <p:sp>
        <p:nvSpPr>
          <p:cNvPr id="5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Title Text"/>
          <p:cNvSpPr/>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Title Text"/>
          <p:cNvSpPr/>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12" name="Title 1"/>
          <p:cNvSpPr/>
          <p:nvPr>
            <p:ph type="ctrTitle"/>
          </p:nvPr>
        </p:nvSpPr>
        <p:spPr>
          <a:prstGeom prst="rect">
            <a:avLst/>
          </a:prstGeom>
        </p:spPr>
        <p:txBody>
          <a:bodyPr/>
          <a:lstStyle/>
          <a:p>
            <a:pPr/>
          </a:p>
        </p:txBody>
      </p:sp>
      <p:sp>
        <p:nvSpPr>
          <p:cNvPr id="113" name="Subtitle 2"/>
          <p:cNvSpPr/>
          <p:nvPr>
            <p:ph type="subTitle" sz="quarter" idx="1"/>
          </p:nvPr>
        </p:nvSpPr>
        <p:spPr>
          <a:prstGeom prst="rect">
            <a:avLst/>
          </a:prstGeom>
        </p:spPr>
        <p:txBody>
          <a:bodyPr/>
          <a:lstStyle/>
          <a:p>
            <a:pPr/>
          </a:p>
        </p:txBody>
      </p:sp>
      <p:pic>
        <p:nvPicPr>
          <p:cNvPr id="114" name="pasted-image.tif" descr="pasted-image.tif"/>
          <p:cNvPicPr>
            <a:picLocks noChangeAspect="1"/>
          </p:cNvPicPr>
          <p:nvPr/>
        </p:nvPicPr>
        <p:blipFill>
          <a:blip r:embed="rId2">
            <a:extLst/>
          </a:blip>
          <a:stretch>
            <a:fillRect/>
          </a:stretch>
        </p:blipFill>
        <p:spPr>
          <a:xfrm>
            <a:off x="-260837" y="1051590"/>
            <a:ext cx="9509639" cy="475482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40" name="Title 1"/>
          <p:cNvSpPr/>
          <p:nvPr>
            <p:ph type="ctrTitle"/>
          </p:nvPr>
        </p:nvSpPr>
        <p:spPr>
          <a:xfrm>
            <a:off x="685800" y="1176870"/>
            <a:ext cx="7772400" cy="4011862"/>
          </a:xfrm>
          <a:prstGeom prst="rect">
            <a:avLst/>
          </a:prstGeom>
        </p:spPr>
        <p:txBody>
          <a:bodyPr/>
          <a:lstStyle>
            <a:lvl1pPr>
              <a:lnSpc>
                <a:spcPct val="75000"/>
              </a:lnSpc>
              <a:defRPr b="1" sz="3200">
                <a:solidFill>
                  <a:srgbClr val="FFFFFF"/>
                </a:solidFill>
                <a:latin typeface="Garamond"/>
                <a:ea typeface="Garamond"/>
                <a:cs typeface="Garamond"/>
                <a:sym typeface="Garamond"/>
              </a:defRPr>
            </a:lvl1pPr>
          </a:lstStyle>
          <a:p>
            <a:pPr/>
            <a:r>
              <a:t>Second Terrible Sin: Reuben's Rebellion</a:t>
            </a:r>
          </a:p>
        </p:txBody>
      </p:sp>
      <p:pic>
        <p:nvPicPr>
          <p:cNvPr id="141"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43" name="Title 1"/>
          <p:cNvSpPr/>
          <p:nvPr>
            <p:ph type="ctrTitle"/>
          </p:nvPr>
        </p:nvSpPr>
        <p:spPr>
          <a:xfrm>
            <a:off x="685800" y="1447800"/>
            <a:ext cx="7772400" cy="4724399"/>
          </a:xfrm>
          <a:prstGeom prst="rect">
            <a:avLst/>
          </a:prstGeom>
        </p:spPr>
        <p:txBody>
          <a:bodyPr/>
          <a:lstStyle/>
          <a:p>
            <a:pPr algn="l" defTabSz="758951">
              <a:lnSpc>
                <a:spcPct val="150000"/>
              </a:lnSpc>
              <a:defRPr b="1" sz="2822">
                <a:solidFill>
                  <a:srgbClr val="FFFFFF"/>
                </a:solidFill>
                <a:latin typeface="Garamond"/>
                <a:ea typeface="Garamond"/>
                <a:cs typeface="Garamond"/>
                <a:sym typeface="Garamond"/>
              </a:defRPr>
            </a:pPr>
          </a:p>
          <a:p>
            <a:pPr algn="l" defTabSz="758951">
              <a:lnSpc>
                <a:spcPct val="150000"/>
              </a:lnSpc>
              <a:defRPr b="1" sz="2822">
                <a:solidFill>
                  <a:srgbClr val="FFFFFF"/>
                </a:solidFill>
                <a:latin typeface="Garamond"/>
                <a:ea typeface="Garamond"/>
                <a:cs typeface="Garamond"/>
                <a:sym typeface="Garamond"/>
              </a:defRPr>
            </a:pPr>
            <a:r>
              <a:t>“While Israel was living in that region, Reuben went in and slept with his father’s concubine Bilhah, and Israel heard of it.”</a:t>
            </a:r>
          </a:p>
          <a:p>
            <a:pPr algn="l" defTabSz="758951">
              <a:lnSpc>
                <a:spcPct val="150000"/>
              </a:lnSpc>
              <a:defRPr b="1" sz="2822">
                <a:solidFill>
                  <a:srgbClr val="FFFFFF"/>
                </a:solidFill>
                <a:latin typeface="Garamond"/>
                <a:ea typeface="Garamond"/>
                <a:cs typeface="Garamond"/>
                <a:sym typeface="Garamond"/>
              </a:defRPr>
            </a:pPr>
          </a:p>
          <a:p>
            <a:pPr algn="l" defTabSz="758951">
              <a:lnSpc>
                <a:spcPct val="150000"/>
              </a:lnSpc>
              <a:defRPr b="1" sz="2822">
                <a:solidFill>
                  <a:srgbClr val="FFFFFF"/>
                </a:solidFill>
                <a:latin typeface="Garamond"/>
                <a:ea typeface="Garamond"/>
                <a:cs typeface="Garamond"/>
                <a:sym typeface="Garamond"/>
              </a:defRPr>
            </a:pPr>
            <a:r>
              <a:t>Genesis 35:22 NIV</a:t>
            </a:r>
          </a:p>
          <a:p>
            <a:pPr algn="l" defTabSz="758951">
              <a:lnSpc>
                <a:spcPct val="150000"/>
              </a:lnSpc>
              <a:defRPr b="1" sz="2822">
                <a:solidFill>
                  <a:srgbClr val="FFFFFF"/>
                </a:solidFill>
                <a:latin typeface="Garamond"/>
                <a:ea typeface="Garamond"/>
                <a:cs typeface="Garamond"/>
                <a:sym typeface="Garamond"/>
              </a:defRPr>
            </a:pPr>
            <a:br/>
          </a:p>
        </p:txBody>
      </p:sp>
      <p:pic>
        <p:nvPicPr>
          <p:cNvPr id="144"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46" name="Title 1"/>
          <p:cNvSpPr/>
          <p:nvPr>
            <p:ph type="ctrTitle"/>
          </p:nvPr>
        </p:nvSpPr>
        <p:spPr>
          <a:xfrm>
            <a:off x="-152607" y="1176870"/>
            <a:ext cx="9289517" cy="4011862"/>
          </a:xfrm>
          <a:prstGeom prst="rect">
            <a:avLst/>
          </a:prstGeom>
        </p:spPr>
        <p:txBody>
          <a:bodyPr/>
          <a:lstStyle>
            <a:lvl1pPr>
              <a:lnSpc>
                <a:spcPct val="75000"/>
              </a:lnSpc>
              <a:defRPr b="1" sz="3200">
                <a:solidFill>
                  <a:srgbClr val="FFFFFF"/>
                </a:solidFill>
                <a:latin typeface="Garamond"/>
                <a:ea typeface="Garamond"/>
                <a:cs typeface="Garamond"/>
                <a:sym typeface="Garamond"/>
              </a:defRPr>
            </a:lvl1pPr>
          </a:lstStyle>
          <a:p>
            <a:pPr/>
            <a:r>
              <a:t>Third Terrible Sin: Simeon &amp; Levi's Genocide</a:t>
            </a:r>
          </a:p>
        </p:txBody>
      </p:sp>
      <p:pic>
        <p:nvPicPr>
          <p:cNvPr id="147"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49" name="Title 1"/>
          <p:cNvSpPr/>
          <p:nvPr>
            <p:ph type="ctrTitle"/>
          </p:nvPr>
        </p:nvSpPr>
        <p:spPr>
          <a:xfrm>
            <a:off x="685800" y="1176870"/>
            <a:ext cx="7772400" cy="4011862"/>
          </a:xfrm>
          <a:prstGeom prst="rect">
            <a:avLst/>
          </a:prstGeom>
        </p:spPr>
        <p:txBody>
          <a:bodyPr/>
          <a:lstStyle>
            <a:lvl1pPr>
              <a:lnSpc>
                <a:spcPct val="75000"/>
              </a:lnSpc>
              <a:defRPr b="1" sz="3200">
                <a:solidFill>
                  <a:srgbClr val="FFFFFF"/>
                </a:solidFill>
                <a:latin typeface="Garamond"/>
                <a:ea typeface="Garamond"/>
                <a:cs typeface="Garamond"/>
                <a:sym typeface="Garamond"/>
              </a:defRPr>
            </a:lvl1pPr>
          </a:lstStyle>
          <a:p>
            <a:pPr/>
            <a:r>
              <a:t>Fourth Terrible Sin: The Brothers' Cruelty</a:t>
            </a:r>
          </a:p>
        </p:txBody>
      </p:sp>
      <p:pic>
        <p:nvPicPr>
          <p:cNvPr id="150"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52" name="Title 1"/>
          <p:cNvSpPr/>
          <p:nvPr>
            <p:ph type="ctrTitle"/>
          </p:nvPr>
        </p:nvSpPr>
        <p:spPr>
          <a:xfrm>
            <a:off x="685800" y="1176870"/>
            <a:ext cx="7772400" cy="4011862"/>
          </a:xfrm>
          <a:prstGeom prst="rect">
            <a:avLst/>
          </a:prstGeom>
        </p:spPr>
        <p:txBody>
          <a:bodyPr/>
          <a:lstStyle>
            <a:lvl1pPr>
              <a:lnSpc>
                <a:spcPct val="75000"/>
              </a:lnSpc>
              <a:defRPr b="1" sz="3200">
                <a:solidFill>
                  <a:srgbClr val="FFFFFF"/>
                </a:solidFill>
                <a:latin typeface="Garamond"/>
                <a:ea typeface="Garamond"/>
                <a:cs typeface="Garamond"/>
                <a:sym typeface="Garamond"/>
              </a:defRPr>
            </a:lvl1pPr>
          </a:lstStyle>
          <a:p>
            <a:pPr/>
            <a:r>
              <a:t>Fifth Terrible Sin: Judah's Incest</a:t>
            </a:r>
          </a:p>
        </p:txBody>
      </p:sp>
      <p:pic>
        <p:nvPicPr>
          <p:cNvPr id="153"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55" name="Title 1"/>
          <p:cNvSpPr/>
          <p:nvPr>
            <p:ph type="ctrTitle"/>
          </p:nvPr>
        </p:nvSpPr>
        <p:spPr>
          <a:xfrm>
            <a:off x="685800" y="1176870"/>
            <a:ext cx="7772400" cy="4011862"/>
          </a:xfrm>
          <a:prstGeom prst="rect">
            <a:avLst/>
          </a:prstGeom>
        </p:spPr>
        <p:txBody>
          <a:bodyPr/>
          <a:lstStyle>
            <a:lvl1pPr>
              <a:lnSpc>
                <a:spcPct val="75000"/>
              </a:lnSpc>
              <a:defRPr b="1" sz="4800">
                <a:solidFill>
                  <a:srgbClr val="FFFFFF"/>
                </a:solidFill>
                <a:latin typeface="Garamond"/>
                <a:ea typeface="Garamond"/>
                <a:cs typeface="Garamond"/>
                <a:sym typeface="Garamond"/>
              </a:defRPr>
            </a:lvl1pPr>
          </a:lstStyle>
          <a:p>
            <a:pPr/>
            <a:r>
              <a:t>2) One Spectacular Success</a:t>
            </a:r>
          </a:p>
        </p:txBody>
      </p:sp>
      <p:pic>
        <p:nvPicPr>
          <p:cNvPr id="156"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58" name="Title 1"/>
          <p:cNvSpPr/>
          <p:nvPr>
            <p:ph type="ctrTitle"/>
          </p:nvPr>
        </p:nvSpPr>
        <p:spPr>
          <a:xfrm>
            <a:off x="685800" y="1447800"/>
            <a:ext cx="7772400" cy="4724399"/>
          </a:xfrm>
          <a:prstGeom prst="rect">
            <a:avLst/>
          </a:prstGeom>
        </p:spPr>
        <p:txBody>
          <a:bodyPr/>
          <a:lstStyle/>
          <a:p>
            <a:pPr algn="l" defTabSz="758951">
              <a:lnSpc>
                <a:spcPct val="150000"/>
              </a:lnSpc>
              <a:defRPr b="1" sz="2822">
                <a:solidFill>
                  <a:srgbClr val="FFFFFF"/>
                </a:solidFill>
                <a:latin typeface="Garamond"/>
                <a:ea typeface="Garamond"/>
                <a:cs typeface="Garamond"/>
                <a:sym typeface="Garamond"/>
              </a:defRPr>
            </a:pPr>
            <a:r>
              <a:t>“One day he went into the house to attend to his duties, and none of the household servants was inside. She caught him by his cloak and said, “Come to bed with me!” But he left his cloak in her hand and ran out of the house.”</a:t>
            </a:r>
          </a:p>
          <a:p>
            <a:pPr algn="l" defTabSz="758951">
              <a:lnSpc>
                <a:spcPct val="150000"/>
              </a:lnSpc>
              <a:defRPr b="1" sz="2822">
                <a:solidFill>
                  <a:srgbClr val="FFFFFF"/>
                </a:solidFill>
                <a:latin typeface="Garamond"/>
                <a:ea typeface="Garamond"/>
                <a:cs typeface="Garamond"/>
                <a:sym typeface="Garamond"/>
              </a:defRPr>
            </a:pPr>
          </a:p>
          <a:p>
            <a:pPr algn="l" defTabSz="758951">
              <a:lnSpc>
                <a:spcPct val="150000"/>
              </a:lnSpc>
              <a:defRPr b="1" sz="2822">
                <a:solidFill>
                  <a:srgbClr val="FFFFFF"/>
                </a:solidFill>
                <a:latin typeface="Garamond"/>
                <a:ea typeface="Garamond"/>
                <a:cs typeface="Garamond"/>
                <a:sym typeface="Garamond"/>
              </a:defRPr>
            </a:pPr>
            <a:r>
              <a:t>Genesis 39:11-12 NIV</a:t>
            </a:r>
          </a:p>
        </p:txBody>
      </p:sp>
      <p:pic>
        <p:nvPicPr>
          <p:cNvPr id="159"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61" name="Title 1"/>
          <p:cNvSpPr/>
          <p:nvPr>
            <p:ph type="ctrTitle"/>
          </p:nvPr>
        </p:nvSpPr>
        <p:spPr>
          <a:xfrm>
            <a:off x="685800" y="1176870"/>
            <a:ext cx="7772400" cy="4011862"/>
          </a:xfrm>
          <a:prstGeom prst="rect">
            <a:avLst/>
          </a:prstGeom>
        </p:spPr>
        <p:txBody>
          <a:bodyPr/>
          <a:lstStyle>
            <a:lvl1pPr>
              <a:lnSpc>
                <a:spcPct val="75000"/>
              </a:lnSpc>
              <a:defRPr b="1" sz="4800">
                <a:solidFill>
                  <a:srgbClr val="FFFFFF"/>
                </a:solidFill>
                <a:latin typeface="Garamond"/>
                <a:ea typeface="Garamond"/>
                <a:cs typeface="Garamond"/>
                <a:sym typeface="Garamond"/>
              </a:defRPr>
            </a:lvl1pPr>
          </a:lstStyle>
          <a:p>
            <a:pPr/>
            <a:r>
              <a:t>3) The Surprise Ending</a:t>
            </a:r>
          </a:p>
        </p:txBody>
      </p:sp>
      <p:pic>
        <p:nvPicPr>
          <p:cNvPr id="162"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64" name="Title 1"/>
          <p:cNvSpPr/>
          <p:nvPr>
            <p:ph type="ctrTitle"/>
          </p:nvPr>
        </p:nvSpPr>
        <p:spPr>
          <a:xfrm>
            <a:off x="609600" y="990600"/>
            <a:ext cx="7772400" cy="4139578"/>
          </a:xfrm>
          <a:prstGeom prst="rect">
            <a:avLst/>
          </a:prstGeom>
        </p:spPr>
        <p:txBody>
          <a:bodyPr/>
          <a:lstStyle/>
          <a:p>
            <a:pPr algn="l" defTabSz="658368">
              <a:lnSpc>
                <a:spcPct val="150000"/>
              </a:lnSpc>
              <a:defRPr b="1" sz="2448">
                <a:solidFill>
                  <a:srgbClr val="FFFFFF"/>
                </a:solidFill>
                <a:latin typeface="Garamond"/>
                <a:ea typeface="Garamond"/>
                <a:cs typeface="Garamond"/>
                <a:sym typeface="Garamond"/>
              </a:defRPr>
            </a:pPr>
            <a:r>
              <a:t> “You intended to harm me, but God intended it for good to accomplish what is now being done, the saving of many lives. So then, don’t be afraid. I will provide for you and your children.” And he reassured them and spoke kindly to them.”</a:t>
            </a:r>
          </a:p>
          <a:p>
            <a:pPr algn="l" defTabSz="658368">
              <a:lnSpc>
                <a:spcPct val="150000"/>
              </a:lnSpc>
              <a:defRPr b="1" sz="2448">
                <a:solidFill>
                  <a:srgbClr val="FFFFFF"/>
                </a:solidFill>
                <a:latin typeface="Garamond"/>
                <a:ea typeface="Garamond"/>
                <a:cs typeface="Garamond"/>
                <a:sym typeface="Garamond"/>
              </a:defRPr>
            </a:pPr>
          </a:p>
          <a:p>
            <a:pPr algn="l" defTabSz="658368">
              <a:lnSpc>
                <a:spcPct val="150000"/>
              </a:lnSpc>
              <a:defRPr b="1" sz="2448">
                <a:solidFill>
                  <a:srgbClr val="FFFFFF"/>
                </a:solidFill>
                <a:latin typeface="Garamond"/>
                <a:ea typeface="Garamond"/>
                <a:cs typeface="Garamond"/>
                <a:sym typeface="Garamond"/>
              </a:defRPr>
            </a:pPr>
            <a:r>
              <a:t>Genesis 50:20-21 NIV</a:t>
            </a:r>
          </a:p>
        </p:txBody>
      </p:sp>
      <p:pic>
        <p:nvPicPr>
          <p:cNvPr id="165"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67" name="Title 1"/>
          <p:cNvSpPr/>
          <p:nvPr>
            <p:ph type="ctrTitle"/>
          </p:nvPr>
        </p:nvSpPr>
        <p:spPr>
          <a:xfrm>
            <a:off x="609600" y="990600"/>
            <a:ext cx="7772400" cy="4139578"/>
          </a:xfrm>
          <a:prstGeom prst="rect">
            <a:avLst/>
          </a:prstGeom>
        </p:spPr>
        <p:txBody>
          <a:bodyPr/>
          <a:lstStyle>
            <a:lvl1pPr>
              <a:defRPr b="1" sz="3400">
                <a:solidFill>
                  <a:srgbClr val="FFFFFF"/>
                </a:solidFill>
                <a:latin typeface="Garamond"/>
                <a:ea typeface="Garamond"/>
                <a:cs typeface="Garamond"/>
                <a:sym typeface="Garamond"/>
              </a:defRPr>
            </a:lvl1pPr>
          </a:lstStyle>
          <a:p>
            <a:pPr/>
            <a:r>
              <a:t>Jacob's Deathbed Blessings</a:t>
            </a:r>
          </a:p>
        </p:txBody>
      </p:sp>
      <p:pic>
        <p:nvPicPr>
          <p:cNvPr id="168"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16" name="Title 1"/>
          <p:cNvSpPr/>
          <p:nvPr>
            <p:ph type="ctrTitle"/>
          </p:nvPr>
        </p:nvSpPr>
        <p:spPr>
          <a:xfrm>
            <a:off x="685800" y="255939"/>
            <a:ext cx="7772400" cy="5916260"/>
          </a:xfrm>
          <a:prstGeom prst="rect">
            <a:avLst/>
          </a:prstGeom>
        </p:spPr>
        <p:txBody>
          <a:bodyPr/>
          <a:lstStyle/>
          <a:p>
            <a:pPr algn="l" defTabSz="850391">
              <a:lnSpc>
                <a:spcPct val="150000"/>
              </a:lnSpc>
              <a:defRPr b="1" sz="3162">
                <a:solidFill>
                  <a:srgbClr val="FFFFFF"/>
                </a:solidFill>
                <a:latin typeface="Garamond"/>
                <a:ea typeface="Garamond"/>
                <a:cs typeface="Garamond"/>
                <a:sym typeface="Garamond"/>
              </a:defRPr>
            </a:pPr>
          </a:p>
          <a:p>
            <a:pPr algn="l" defTabSz="850391">
              <a:lnSpc>
                <a:spcPct val="150000"/>
              </a:lnSpc>
              <a:defRPr b="1" sz="3162">
                <a:solidFill>
                  <a:srgbClr val="FFFFFF"/>
                </a:solidFill>
                <a:latin typeface="Garamond"/>
                <a:ea typeface="Garamond"/>
                <a:cs typeface="Garamond"/>
                <a:sym typeface="Garamond"/>
              </a:defRPr>
            </a:pPr>
            <a:r>
              <a:t>“The promises were spoken to Abraham and to his seed. </a:t>
            </a:r>
          </a:p>
          <a:p>
            <a:pPr algn="l" defTabSz="850391">
              <a:lnSpc>
                <a:spcPct val="150000"/>
              </a:lnSpc>
              <a:defRPr b="1" sz="3162">
                <a:solidFill>
                  <a:srgbClr val="FFFFFF"/>
                </a:solidFill>
                <a:latin typeface="Garamond"/>
                <a:ea typeface="Garamond"/>
                <a:cs typeface="Garamond"/>
                <a:sym typeface="Garamond"/>
              </a:defRPr>
            </a:pPr>
            <a:r>
              <a:t>Scripture does not say “and to seeds,” meaning many people, but “and to your seed,” meaning one person, who is Christ.”</a:t>
            </a:r>
          </a:p>
          <a:p>
            <a:pPr algn="l" defTabSz="850391">
              <a:lnSpc>
                <a:spcPct val="150000"/>
              </a:lnSpc>
              <a:defRPr b="1" sz="3162">
                <a:solidFill>
                  <a:srgbClr val="FFFFFF"/>
                </a:solidFill>
                <a:latin typeface="Garamond"/>
                <a:ea typeface="Garamond"/>
                <a:cs typeface="Garamond"/>
                <a:sym typeface="Garamond"/>
              </a:defRPr>
            </a:pPr>
          </a:p>
          <a:p>
            <a:pPr algn="r" defTabSz="850391">
              <a:lnSpc>
                <a:spcPct val="150000"/>
              </a:lnSpc>
              <a:defRPr b="1" sz="3162">
                <a:solidFill>
                  <a:srgbClr val="FFFFFF"/>
                </a:solidFill>
                <a:latin typeface="Garamond"/>
                <a:ea typeface="Garamond"/>
                <a:cs typeface="Garamond"/>
                <a:sym typeface="Garamond"/>
              </a:defRPr>
            </a:pPr>
            <a:r>
              <a:t>Gal 3:16</a:t>
            </a:r>
          </a:p>
          <a:p>
            <a:pPr algn="l" defTabSz="425195">
              <a:lnSpc>
                <a:spcPct val="150000"/>
              </a:lnSpc>
              <a:defRPr b="1" sz="1116">
                <a:latin typeface="+mn-lt"/>
                <a:ea typeface="+mn-ea"/>
                <a:cs typeface="+mn-cs"/>
                <a:sym typeface="Helvetica"/>
              </a:defRPr>
            </a:pPr>
          </a:p>
          <a:p>
            <a:pPr algn="l" defTabSz="425195">
              <a:lnSpc>
                <a:spcPct val="150000"/>
              </a:lnSpc>
              <a:defRPr b="1" sz="1116">
                <a:latin typeface="+mn-lt"/>
                <a:ea typeface="+mn-ea"/>
                <a:cs typeface="+mn-cs"/>
                <a:sym typeface="Helvetica"/>
              </a:defRPr>
            </a:pPr>
            <a:r>
              <a:t>Galatians 3:16 N</a:t>
            </a:r>
          </a:p>
        </p:txBody>
      </p:sp>
      <p:pic>
        <p:nvPicPr>
          <p:cNvPr id="117"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70" name="Title 1"/>
          <p:cNvSpPr/>
          <p:nvPr>
            <p:ph type="ctrTitle"/>
          </p:nvPr>
        </p:nvSpPr>
        <p:spPr>
          <a:xfrm>
            <a:off x="685800" y="1447800"/>
            <a:ext cx="7772400" cy="4724399"/>
          </a:xfrm>
          <a:prstGeom prst="rect">
            <a:avLst/>
          </a:prstGeom>
        </p:spPr>
        <p:txBody>
          <a:bodyPr/>
          <a:lstStyle/>
          <a:p>
            <a:pPr algn="l" defTabSz="685800">
              <a:lnSpc>
                <a:spcPct val="150000"/>
              </a:lnSpc>
              <a:defRPr b="1" sz="2550">
                <a:solidFill>
                  <a:srgbClr val="FFFFFF"/>
                </a:solidFill>
                <a:latin typeface="Garamond"/>
                <a:ea typeface="Garamond"/>
                <a:cs typeface="Garamond"/>
                <a:sym typeface="Garamond"/>
              </a:defRPr>
            </a:pPr>
            <a:r>
              <a:t>“Reuben, you’re my firstborn, my strength, first proof of my manhood, at the top in honor and at the top in power, But like a bucket of water spilled, you’ll be at the top no more, Because you climbed into your father’s marriage bed, mounting that couch, and you defiled it.”</a:t>
            </a:r>
          </a:p>
          <a:p>
            <a:pPr algn="l" defTabSz="685800">
              <a:lnSpc>
                <a:spcPct val="150000"/>
              </a:lnSpc>
              <a:defRPr b="1" sz="2550">
                <a:solidFill>
                  <a:srgbClr val="FFFFFF"/>
                </a:solidFill>
                <a:latin typeface="Garamond"/>
                <a:ea typeface="Garamond"/>
                <a:cs typeface="Garamond"/>
                <a:sym typeface="Garamond"/>
              </a:defRPr>
            </a:pPr>
          </a:p>
          <a:p>
            <a:pPr algn="l" defTabSz="685800">
              <a:lnSpc>
                <a:spcPct val="150000"/>
              </a:lnSpc>
              <a:defRPr b="1" sz="2550">
                <a:solidFill>
                  <a:srgbClr val="FFFFFF"/>
                </a:solidFill>
                <a:latin typeface="Garamond"/>
                <a:ea typeface="Garamond"/>
                <a:cs typeface="Garamond"/>
                <a:sym typeface="Garamond"/>
              </a:defRPr>
            </a:pPr>
            <a:r>
              <a:t>Genesis 49:3-4 MSG</a:t>
            </a:r>
          </a:p>
        </p:txBody>
      </p:sp>
      <p:pic>
        <p:nvPicPr>
          <p:cNvPr id="171"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73" name="Title 1"/>
          <p:cNvSpPr/>
          <p:nvPr>
            <p:ph type="ctrTitle"/>
          </p:nvPr>
        </p:nvSpPr>
        <p:spPr>
          <a:xfrm>
            <a:off x="685800" y="1447800"/>
            <a:ext cx="7772400" cy="4724399"/>
          </a:xfrm>
          <a:prstGeom prst="rect">
            <a:avLst/>
          </a:prstGeom>
        </p:spPr>
        <p:txBody>
          <a:bodyPr/>
          <a:lstStyle/>
          <a:p>
            <a:pPr algn="l" defTabSz="667512">
              <a:lnSpc>
                <a:spcPct val="150000"/>
              </a:lnSpc>
              <a:defRPr b="1" sz="2482">
                <a:solidFill>
                  <a:srgbClr val="FFFFFF"/>
                </a:solidFill>
                <a:latin typeface="Garamond"/>
                <a:ea typeface="Garamond"/>
                <a:cs typeface="Garamond"/>
                <a:sym typeface="Garamond"/>
              </a:defRPr>
            </a:pPr>
          </a:p>
          <a:p>
            <a:pPr algn="l" defTabSz="667512">
              <a:lnSpc>
                <a:spcPct val="150000"/>
              </a:lnSpc>
              <a:defRPr b="1" sz="2482">
                <a:solidFill>
                  <a:srgbClr val="FFFFFF"/>
                </a:solidFill>
                <a:latin typeface="Garamond"/>
                <a:ea typeface="Garamond"/>
                <a:cs typeface="Garamond"/>
                <a:sym typeface="Garamond"/>
              </a:defRPr>
            </a:pPr>
            <a:r>
              <a:t>“Simeon and Levi are two of a kind, ready to fight at the drop of a hat. I don’t want anything to do with their vendettas, want no part in their bitter feuds; They kill men in fits of temper, slash oxen on a whim.”</a:t>
            </a:r>
          </a:p>
          <a:p>
            <a:pPr algn="l" defTabSz="667512">
              <a:lnSpc>
                <a:spcPct val="150000"/>
              </a:lnSpc>
              <a:defRPr b="1" sz="2482">
                <a:solidFill>
                  <a:srgbClr val="FFFFFF"/>
                </a:solidFill>
                <a:latin typeface="Garamond"/>
                <a:ea typeface="Garamond"/>
                <a:cs typeface="Garamond"/>
                <a:sym typeface="Garamond"/>
              </a:defRPr>
            </a:pPr>
          </a:p>
          <a:p>
            <a:pPr algn="l" defTabSz="667512">
              <a:lnSpc>
                <a:spcPct val="150000"/>
              </a:lnSpc>
              <a:defRPr b="1" sz="2482">
                <a:solidFill>
                  <a:srgbClr val="FFFFFF"/>
                </a:solidFill>
                <a:latin typeface="Garamond"/>
                <a:ea typeface="Garamond"/>
                <a:cs typeface="Garamond"/>
                <a:sym typeface="Garamond"/>
              </a:defRPr>
            </a:pPr>
            <a:r>
              <a:t>Genesis 49:5-6 MSG</a:t>
            </a:r>
          </a:p>
          <a:p>
            <a:pPr algn="l" defTabSz="667512">
              <a:lnSpc>
                <a:spcPct val="150000"/>
              </a:lnSpc>
              <a:defRPr b="1" sz="2482">
                <a:solidFill>
                  <a:srgbClr val="FFFFFF"/>
                </a:solidFill>
                <a:latin typeface="Garamond"/>
                <a:ea typeface="Garamond"/>
                <a:cs typeface="Garamond"/>
                <a:sym typeface="Garamond"/>
              </a:defRPr>
            </a:pPr>
          </a:p>
        </p:txBody>
      </p:sp>
      <p:pic>
        <p:nvPicPr>
          <p:cNvPr id="174"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76" name="Title 1"/>
          <p:cNvSpPr/>
          <p:nvPr>
            <p:ph type="ctrTitle"/>
          </p:nvPr>
        </p:nvSpPr>
        <p:spPr>
          <a:xfrm>
            <a:off x="685800" y="261664"/>
            <a:ext cx="7772400" cy="6334672"/>
          </a:xfrm>
          <a:prstGeom prst="rect">
            <a:avLst/>
          </a:prstGeom>
        </p:spPr>
        <p:txBody>
          <a:bodyPr/>
          <a:lstStyle/>
          <a:p>
            <a:pPr algn="l" defTabSz="886968">
              <a:lnSpc>
                <a:spcPct val="150000"/>
              </a:lnSpc>
              <a:defRPr b="1" sz="3298">
                <a:solidFill>
                  <a:srgbClr val="FFFFFF"/>
                </a:solidFill>
                <a:latin typeface="Garamond"/>
                <a:ea typeface="Garamond"/>
                <a:cs typeface="Garamond"/>
                <a:sym typeface="Garamond"/>
              </a:defRPr>
            </a:pPr>
            <a:r>
              <a:t>Genesis 49:8-10 NIV</a:t>
            </a:r>
          </a:p>
          <a:p>
            <a:pPr algn="l" defTabSz="886968">
              <a:lnSpc>
                <a:spcPct val="150000"/>
              </a:lnSpc>
              <a:defRPr b="1" sz="3298">
                <a:solidFill>
                  <a:srgbClr val="FFFFFF"/>
                </a:solidFill>
                <a:latin typeface="Garamond"/>
                <a:ea typeface="Garamond"/>
                <a:cs typeface="Garamond"/>
                <a:sym typeface="Garamond"/>
              </a:defRPr>
            </a:pPr>
          </a:p>
          <a:p>
            <a:pPr algn="l" defTabSz="886968">
              <a:lnSpc>
                <a:spcPct val="150000"/>
              </a:lnSpc>
              <a:defRPr b="1" sz="3298">
                <a:solidFill>
                  <a:srgbClr val="FFFFFF"/>
                </a:solidFill>
                <a:latin typeface="Garamond"/>
                <a:ea typeface="Garamond"/>
                <a:cs typeface="Garamond"/>
                <a:sym typeface="Garamond"/>
              </a:defRPr>
            </a:pPr>
            <a:r>
              <a:t>““Judah, your brothers will praise you; your hand will be on the neck of your enemies; your father’s sons will bow down to you. </a:t>
            </a:r>
          </a:p>
          <a:p>
            <a:pPr algn="l" defTabSz="886968">
              <a:lnSpc>
                <a:spcPct val="150000"/>
              </a:lnSpc>
              <a:defRPr b="1" sz="3298">
                <a:solidFill>
                  <a:srgbClr val="FFFFFF"/>
                </a:solidFill>
                <a:latin typeface="Garamond"/>
                <a:ea typeface="Garamond"/>
                <a:cs typeface="Garamond"/>
                <a:sym typeface="Garamond"/>
              </a:defRPr>
            </a:pPr>
          </a:p>
          <a:p>
            <a:pPr algn="l" defTabSz="886968">
              <a:lnSpc>
                <a:spcPct val="150000"/>
              </a:lnSpc>
              <a:defRPr b="1" sz="3298">
                <a:solidFill>
                  <a:srgbClr val="FEFB4B"/>
                </a:solidFill>
                <a:latin typeface="Garamond"/>
                <a:ea typeface="Garamond"/>
                <a:cs typeface="Garamond"/>
                <a:sym typeface="Garamond"/>
              </a:defRPr>
            </a:pPr>
            <a:r>
              <a:t>(Jacob appoints Judah as the leader)</a:t>
            </a:r>
          </a:p>
        </p:txBody>
      </p:sp>
      <p:pic>
        <p:nvPicPr>
          <p:cNvPr id="177"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79" name="Title 1"/>
          <p:cNvSpPr/>
          <p:nvPr>
            <p:ph type="ctrTitle"/>
          </p:nvPr>
        </p:nvSpPr>
        <p:spPr>
          <a:xfrm>
            <a:off x="685800" y="261664"/>
            <a:ext cx="7772400" cy="6334672"/>
          </a:xfrm>
          <a:prstGeom prst="rect">
            <a:avLst/>
          </a:prstGeom>
        </p:spPr>
        <p:txBody>
          <a:bodyPr/>
          <a:lstStyle/>
          <a:p>
            <a:pPr algn="l" defTabSz="822959">
              <a:lnSpc>
                <a:spcPct val="150000"/>
              </a:lnSpc>
              <a:defRPr b="1" sz="3059">
                <a:solidFill>
                  <a:srgbClr val="FFFFFF"/>
                </a:solidFill>
                <a:latin typeface="Garamond"/>
                <a:ea typeface="Garamond"/>
                <a:cs typeface="Garamond"/>
                <a:sym typeface="Garamond"/>
              </a:defRPr>
            </a:pPr>
            <a:r>
              <a:t>Genesis 49:8-10 NIV</a:t>
            </a:r>
          </a:p>
          <a:p>
            <a:pPr algn="l" defTabSz="822959">
              <a:lnSpc>
                <a:spcPct val="150000"/>
              </a:lnSpc>
              <a:defRPr b="1" sz="3059">
                <a:solidFill>
                  <a:srgbClr val="FFFFFF"/>
                </a:solidFill>
                <a:latin typeface="Garamond"/>
                <a:ea typeface="Garamond"/>
                <a:cs typeface="Garamond"/>
                <a:sym typeface="Garamond"/>
              </a:defRPr>
            </a:pPr>
            <a:r>
              <a:t>You are a lion’s cub, Judah; you return from the prey, my son. Like a lion he crouches and lies down, like a lioness—who dares to rouse him?  </a:t>
            </a:r>
          </a:p>
          <a:p>
            <a:pPr algn="l" defTabSz="822959">
              <a:lnSpc>
                <a:spcPct val="150000"/>
              </a:lnSpc>
              <a:defRPr b="1" sz="3059">
                <a:solidFill>
                  <a:srgbClr val="FFFFFF"/>
                </a:solidFill>
                <a:latin typeface="Garamond"/>
                <a:ea typeface="Garamond"/>
                <a:cs typeface="Garamond"/>
                <a:sym typeface="Garamond"/>
              </a:defRPr>
            </a:pPr>
          </a:p>
          <a:p>
            <a:pPr algn="l" defTabSz="822959">
              <a:lnSpc>
                <a:spcPct val="150000"/>
              </a:lnSpc>
              <a:defRPr b="1" sz="3059">
                <a:solidFill>
                  <a:srgbClr val="FEFB4B"/>
                </a:solidFill>
                <a:latin typeface="Garamond"/>
                <a:ea typeface="Garamond"/>
                <a:cs typeface="Garamond"/>
                <a:sym typeface="Garamond"/>
              </a:defRPr>
            </a:pPr>
            <a:r>
              <a:t>(Jesus is often referred to as the lion of Judah.)</a:t>
            </a:r>
          </a:p>
          <a:p>
            <a:pPr algn="l" defTabSz="822959">
              <a:lnSpc>
                <a:spcPct val="150000"/>
              </a:lnSpc>
              <a:defRPr b="1" sz="3059">
                <a:solidFill>
                  <a:srgbClr val="FFFFFF"/>
                </a:solidFill>
                <a:latin typeface="Garamond"/>
                <a:ea typeface="Garamond"/>
                <a:cs typeface="Garamond"/>
                <a:sym typeface="Garamond"/>
              </a:defRPr>
            </a:pPr>
          </a:p>
        </p:txBody>
      </p:sp>
      <p:pic>
        <p:nvPicPr>
          <p:cNvPr id="180"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82" name="Title 1"/>
          <p:cNvSpPr/>
          <p:nvPr>
            <p:ph type="ctrTitle"/>
          </p:nvPr>
        </p:nvSpPr>
        <p:spPr>
          <a:xfrm>
            <a:off x="685800" y="261664"/>
            <a:ext cx="7772400" cy="6334672"/>
          </a:xfrm>
          <a:prstGeom prst="rect">
            <a:avLst/>
          </a:prstGeom>
        </p:spPr>
        <p:txBody>
          <a:bodyPr/>
          <a:lstStyle/>
          <a:p>
            <a:pPr algn="l" defTabSz="667512">
              <a:lnSpc>
                <a:spcPct val="150000"/>
              </a:lnSpc>
              <a:defRPr b="1" sz="2482">
                <a:solidFill>
                  <a:srgbClr val="FFFFFF"/>
                </a:solidFill>
                <a:latin typeface="Garamond"/>
                <a:ea typeface="Garamond"/>
                <a:cs typeface="Garamond"/>
                <a:sym typeface="Garamond"/>
              </a:defRPr>
            </a:pPr>
          </a:p>
          <a:p>
            <a:pPr algn="l" defTabSz="667512">
              <a:lnSpc>
                <a:spcPct val="150000"/>
              </a:lnSpc>
              <a:defRPr b="1" sz="2482">
                <a:solidFill>
                  <a:srgbClr val="FFFFFF"/>
                </a:solidFill>
                <a:latin typeface="Garamond"/>
                <a:ea typeface="Garamond"/>
                <a:cs typeface="Garamond"/>
                <a:sym typeface="Garamond"/>
              </a:defRPr>
            </a:pPr>
            <a:r>
              <a:t>Genesis 49:8-10 NIV</a:t>
            </a:r>
          </a:p>
          <a:p>
            <a:pPr algn="l" defTabSz="667512">
              <a:lnSpc>
                <a:spcPct val="150000"/>
              </a:lnSpc>
              <a:defRPr b="1" sz="2482">
                <a:solidFill>
                  <a:srgbClr val="FFFFFF"/>
                </a:solidFill>
                <a:latin typeface="Garamond"/>
                <a:ea typeface="Garamond"/>
                <a:cs typeface="Garamond"/>
                <a:sym typeface="Garamond"/>
              </a:defRPr>
            </a:pPr>
            <a:r>
              <a:t>The scepter will not depart from Judah, nor the ruler’s staff from between his feet, </a:t>
            </a:r>
            <a:r>
              <a:rPr>
                <a:solidFill>
                  <a:srgbClr val="FEFB4B"/>
                </a:solidFill>
              </a:rPr>
              <a:t>until he to whom it belongs shall come</a:t>
            </a:r>
            <a:r>
              <a:t> and the obedience of the nations shall be his.”</a:t>
            </a:r>
          </a:p>
          <a:p>
            <a:pPr algn="l" defTabSz="667512">
              <a:lnSpc>
                <a:spcPct val="150000"/>
              </a:lnSpc>
              <a:defRPr b="1" sz="2482">
                <a:solidFill>
                  <a:srgbClr val="FFFFFF"/>
                </a:solidFill>
                <a:latin typeface="Garamond"/>
                <a:ea typeface="Garamond"/>
                <a:cs typeface="Garamond"/>
                <a:sym typeface="Garamond"/>
              </a:defRPr>
            </a:pPr>
          </a:p>
          <a:p>
            <a:pPr algn="l" defTabSz="667512">
              <a:lnSpc>
                <a:spcPct val="150000"/>
              </a:lnSpc>
              <a:defRPr b="1" sz="2482">
                <a:solidFill>
                  <a:srgbClr val="FEFB4B"/>
                </a:solidFill>
                <a:latin typeface="Garamond"/>
                <a:ea typeface="Garamond"/>
                <a:cs typeface="Garamond"/>
                <a:sym typeface="Garamond"/>
              </a:defRPr>
            </a:pPr>
            <a:r>
              <a:t>(The line of Judah will rule for generations till Christ is ultimately born thousands of years later in the line of Judah.)</a:t>
            </a:r>
          </a:p>
          <a:p>
            <a:pPr algn="l" defTabSz="667512">
              <a:lnSpc>
                <a:spcPct val="150000"/>
              </a:lnSpc>
              <a:defRPr b="1" sz="2482">
                <a:solidFill>
                  <a:srgbClr val="FFFFFF"/>
                </a:solidFill>
                <a:latin typeface="Garamond"/>
                <a:ea typeface="Garamond"/>
                <a:cs typeface="Garamond"/>
                <a:sym typeface="Garamond"/>
              </a:defRPr>
            </a:pPr>
          </a:p>
        </p:txBody>
      </p:sp>
      <p:pic>
        <p:nvPicPr>
          <p:cNvPr id="183"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85" name="Title 1"/>
          <p:cNvSpPr/>
          <p:nvPr>
            <p:ph type="ctrTitle"/>
          </p:nvPr>
        </p:nvSpPr>
        <p:spPr>
          <a:xfrm>
            <a:off x="685800" y="261664"/>
            <a:ext cx="7772400" cy="6334672"/>
          </a:xfrm>
          <a:prstGeom prst="rect">
            <a:avLst/>
          </a:prstGeom>
        </p:spPr>
        <p:txBody>
          <a:bodyPr/>
          <a:lstStyle/>
          <a:p>
            <a:pPr algn="l" defTabSz="868680">
              <a:lnSpc>
                <a:spcPct val="150000"/>
              </a:lnSpc>
              <a:defRPr b="1" sz="3230">
                <a:solidFill>
                  <a:srgbClr val="FFFFFF"/>
                </a:solidFill>
                <a:latin typeface="Garamond"/>
                <a:ea typeface="Garamond"/>
                <a:cs typeface="Garamond"/>
                <a:sym typeface="Garamond"/>
              </a:defRPr>
            </a:pPr>
          </a:p>
          <a:p>
            <a:pPr algn="l" defTabSz="868680">
              <a:lnSpc>
                <a:spcPct val="150000"/>
              </a:lnSpc>
              <a:defRPr b="1" sz="3230">
                <a:solidFill>
                  <a:srgbClr val="FFFFFF"/>
                </a:solidFill>
                <a:latin typeface="Garamond"/>
                <a:ea typeface="Garamond"/>
                <a:cs typeface="Garamond"/>
                <a:sym typeface="Garamond"/>
              </a:defRPr>
            </a:pPr>
            <a:r>
              <a:t>“Your father’s blessings are greater than the blessings of the ancient mountains, than the bounty of the age-old hills. </a:t>
            </a:r>
          </a:p>
          <a:p>
            <a:pPr algn="l" defTabSz="868680">
              <a:lnSpc>
                <a:spcPct val="150000"/>
              </a:lnSpc>
              <a:defRPr b="1" sz="3230">
                <a:solidFill>
                  <a:srgbClr val="FFFFFF"/>
                </a:solidFill>
                <a:latin typeface="Garamond"/>
                <a:ea typeface="Garamond"/>
                <a:cs typeface="Garamond"/>
                <a:sym typeface="Garamond"/>
              </a:defRPr>
            </a:pPr>
            <a:r>
              <a:t>Let all these rest on the head of Joseph, on the brow of the prince among his brothers.”</a:t>
            </a:r>
          </a:p>
          <a:p>
            <a:pPr algn="l" defTabSz="868680">
              <a:lnSpc>
                <a:spcPct val="150000"/>
              </a:lnSpc>
              <a:defRPr b="1" sz="3230">
                <a:solidFill>
                  <a:srgbClr val="FFFFFF"/>
                </a:solidFill>
                <a:latin typeface="Garamond"/>
                <a:ea typeface="Garamond"/>
                <a:cs typeface="Garamond"/>
                <a:sym typeface="Garamond"/>
              </a:defRPr>
            </a:pPr>
          </a:p>
          <a:p>
            <a:pPr algn="l" defTabSz="868680">
              <a:lnSpc>
                <a:spcPct val="150000"/>
              </a:lnSpc>
              <a:defRPr b="1" sz="3230">
                <a:solidFill>
                  <a:srgbClr val="FFFFFF"/>
                </a:solidFill>
                <a:latin typeface="Garamond"/>
                <a:ea typeface="Garamond"/>
                <a:cs typeface="Garamond"/>
                <a:sym typeface="Garamond"/>
              </a:defRPr>
            </a:pPr>
            <a:r>
              <a:t>Genesis 49:26 NIV</a:t>
            </a:r>
          </a:p>
        </p:txBody>
      </p:sp>
      <p:pic>
        <p:nvPicPr>
          <p:cNvPr id="186"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88" name="Title 1"/>
          <p:cNvSpPr/>
          <p:nvPr>
            <p:ph type="ctrTitle"/>
          </p:nvPr>
        </p:nvSpPr>
        <p:spPr>
          <a:xfrm>
            <a:off x="609600" y="990600"/>
            <a:ext cx="7772400" cy="4139578"/>
          </a:xfrm>
          <a:prstGeom prst="rect">
            <a:avLst/>
          </a:prstGeom>
        </p:spPr>
        <p:txBody>
          <a:bodyPr/>
          <a:lstStyle>
            <a:lvl1pPr>
              <a:defRPr b="1" sz="3400">
                <a:solidFill>
                  <a:srgbClr val="FFFFFF"/>
                </a:solidFill>
                <a:latin typeface="Garamond"/>
                <a:ea typeface="Garamond"/>
                <a:cs typeface="Garamond"/>
                <a:sym typeface="Garamond"/>
              </a:defRPr>
            </a:lvl1pPr>
          </a:lstStyle>
          <a:p>
            <a:pPr/>
            <a:r>
              <a:t>When Sin Reigns Darkest, Grace Shines Brightest</a:t>
            </a:r>
          </a:p>
        </p:txBody>
      </p:sp>
      <p:pic>
        <p:nvPicPr>
          <p:cNvPr id="189"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91" name="Title 1"/>
          <p:cNvSpPr/>
          <p:nvPr>
            <p:ph type="ctrTitle"/>
          </p:nvPr>
        </p:nvSpPr>
        <p:spPr>
          <a:xfrm>
            <a:off x="609600" y="152193"/>
            <a:ext cx="7772400" cy="5470383"/>
          </a:xfrm>
          <a:prstGeom prst="rect">
            <a:avLst/>
          </a:prstGeom>
        </p:spPr>
        <p:txBody>
          <a:bodyPr/>
          <a:lstStyle/>
          <a:p>
            <a:pPr>
              <a:lnSpc>
                <a:spcPct val="150000"/>
              </a:lnSpc>
              <a:defRPr b="1" sz="3400">
                <a:solidFill>
                  <a:srgbClr val="FFFFFF"/>
                </a:solidFill>
                <a:latin typeface="Garamond"/>
                <a:ea typeface="Garamond"/>
                <a:cs typeface="Garamond"/>
                <a:sym typeface="Garamond"/>
              </a:defRPr>
            </a:pPr>
            <a:r>
              <a:t>Judah was promiscuous.</a:t>
            </a:r>
          </a:p>
          <a:p>
            <a:pPr>
              <a:lnSpc>
                <a:spcPct val="150000"/>
              </a:lnSpc>
              <a:defRPr b="1" sz="3400">
                <a:solidFill>
                  <a:srgbClr val="FFFFFF"/>
                </a:solidFill>
                <a:latin typeface="Garamond"/>
                <a:ea typeface="Garamond"/>
                <a:cs typeface="Garamond"/>
                <a:sym typeface="Garamond"/>
              </a:defRPr>
            </a:pPr>
            <a:r>
              <a:t>Joseph was pure. </a:t>
            </a:r>
          </a:p>
          <a:p>
            <a:pPr>
              <a:lnSpc>
                <a:spcPct val="150000"/>
              </a:lnSpc>
              <a:defRPr b="1" sz="3400">
                <a:solidFill>
                  <a:srgbClr val="FFFFFF"/>
                </a:solidFill>
                <a:latin typeface="Garamond"/>
                <a:ea typeface="Garamond"/>
                <a:cs typeface="Garamond"/>
                <a:sym typeface="Garamond"/>
              </a:defRPr>
            </a:pPr>
          </a:p>
          <a:p>
            <a:pPr>
              <a:lnSpc>
                <a:spcPct val="150000"/>
              </a:lnSpc>
              <a:defRPr b="1" sz="3400">
                <a:solidFill>
                  <a:srgbClr val="FFFFFF"/>
                </a:solidFill>
                <a:latin typeface="Garamond"/>
                <a:ea typeface="Garamond"/>
                <a:cs typeface="Garamond"/>
                <a:sym typeface="Garamond"/>
              </a:defRPr>
            </a:pPr>
            <a:r>
              <a:t>But Jesus set the narrative of the Gospel by descending from sinful Judah; not from righteous Joseph.</a:t>
            </a:r>
          </a:p>
        </p:txBody>
      </p:sp>
      <p:pic>
        <p:nvPicPr>
          <p:cNvPr id="192"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94" name="Title 1"/>
          <p:cNvSpPr/>
          <p:nvPr>
            <p:ph type="ctrTitle"/>
          </p:nvPr>
        </p:nvSpPr>
        <p:spPr>
          <a:xfrm>
            <a:off x="609600" y="990600"/>
            <a:ext cx="7772400" cy="4139578"/>
          </a:xfrm>
          <a:prstGeom prst="rect">
            <a:avLst/>
          </a:prstGeom>
        </p:spPr>
        <p:txBody>
          <a:bodyPr/>
          <a:lstStyle/>
          <a:p>
            <a:pPr algn="l" defTabSz="886968">
              <a:lnSpc>
                <a:spcPct val="150000"/>
              </a:lnSpc>
              <a:defRPr b="1" sz="3298">
                <a:solidFill>
                  <a:srgbClr val="FFFFFF"/>
                </a:solidFill>
                <a:latin typeface="Garamond"/>
                <a:ea typeface="Garamond"/>
                <a:cs typeface="Garamond"/>
                <a:sym typeface="Garamond"/>
              </a:defRPr>
            </a:pPr>
            <a:r>
              <a:t>“It is not the healthy who need a doctor, but the sick. I have not come to call the righteous, but sinners.”</a:t>
            </a:r>
          </a:p>
          <a:p>
            <a:pPr algn="l" defTabSz="886968">
              <a:lnSpc>
                <a:spcPct val="150000"/>
              </a:lnSpc>
              <a:defRPr b="1" sz="3298">
                <a:solidFill>
                  <a:srgbClr val="FFFFFF"/>
                </a:solidFill>
                <a:latin typeface="Garamond"/>
                <a:ea typeface="Garamond"/>
                <a:cs typeface="Garamond"/>
                <a:sym typeface="Garamond"/>
              </a:defRPr>
            </a:pPr>
          </a:p>
          <a:p>
            <a:pPr algn="l" defTabSz="886968">
              <a:lnSpc>
                <a:spcPct val="150000"/>
              </a:lnSpc>
              <a:defRPr b="1" sz="3298">
                <a:solidFill>
                  <a:srgbClr val="FFFFFF"/>
                </a:solidFill>
                <a:latin typeface="Garamond"/>
                <a:ea typeface="Garamond"/>
                <a:cs typeface="Garamond"/>
                <a:sym typeface="Garamond"/>
              </a:defRPr>
            </a:pPr>
            <a:r>
              <a:t>Mark 2:15-17 NIV </a:t>
            </a:r>
          </a:p>
        </p:txBody>
      </p:sp>
      <p:pic>
        <p:nvPicPr>
          <p:cNvPr id="195"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97" name="Title 1"/>
          <p:cNvSpPr/>
          <p:nvPr>
            <p:ph type="ctrTitle"/>
          </p:nvPr>
        </p:nvSpPr>
        <p:spPr>
          <a:xfrm>
            <a:off x="685800" y="571396"/>
            <a:ext cx="7772400" cy="5715208"/>
          </a:xfrm>
          <a:prstGeom prst="rect">
            <a:avLst/>
          </a:prstGeom>
        </p:spPr>
        <p:txBody>
          <a:bodyPr/>
          <a:lstStyle>
            <a:lvl1pPr algn="l">
              <a:lnSpc>
                <a:spcPct val="150000"/>
              </a:lnSpc>
              <a:defRPr b="1" sz="3400">
                <a:solidFill>
                  <a:srgbClr val="FFFFFF"/>
                </a:solidFill>
                <a:latin typeface="Garamond"/>
                <a:ea typeface="Garamond"/>
                <a:cs typeface="Garamond"/>
                <a:sym typeface="Garamond"/>
              </a:defRPr>
            </a:lvl1pPr>
          </a:lstStyle>
          <a:p>
            <a:pPr/>
            <a:r>
              <a:t>In placing two contrasting chapters on Judah's promiscuity and Joseph's purity adjacent to each other and then showing us that Jesus descended from sinful Judah,  the Bible is inviting us to see that Jesus Christ desires to make Himself accessible to sinners.</a:t>
            </a:r>
          </a:p>
        </p:txBody>
      </p:sp>
      <p:pic>
        <p:nvPicPr>
          <p:cNvPr id="198"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19" name="Title 1"/>
          <p:cNvSpPr/>
          <p:nvPr>
            <p:ph type="ctrTitle"/>
          </p:nvPr>
        </p:nvSpPr>
        <p:spPr>
          <a:xfrm>
            <a:off x="685800" y="255939"/>
            <a:ext cx="7772400" cy="5916260"/>
          </a:xfrm>
          <a:prstGeom prst="rect">
            <a:avLst/>
          </a:prstGeom>
        </p:spPr>
        <p:txBody>
          <a:bodyPr/>
          <a:lstStyle/>
          <a:p>
            <a:pPr algn="l" defTabSz="822959">
              <a:lnSpc>
                <a:spcPct val="150000"/>
              </a:lnSpc>
              <a:defRPr b="1" sz="3059">
                <a:solidFill>
                  <a:srgbClr val="FFFFFF"/>
                </a:solidFill>
                <a:latin typeface="Garamond"/>
                <a:ea typeface="Garamond"/>
                <a:cs typeface="Garamond"/>
                <a:sym typeface="Garamond"/>
              </a:defRPr>
            </a:pPr>
            <a:r>
              <a:t>“Jacob lived in the land where his father had stayed, the land of Canaan. This is the account of Jacob’s family line. Joseph, a young man of seventeen, was tending the flocks with his brothers, the sons of Bilhah and the sons of Zilpah, his father’s wives, and he brought their father a bad report about them. </a:t>
            </a:r>
          </a:p>
          <a:p>
            <a:pPr algn="l" defTabSz="822959">
              <a:lnSpc>
                <a:spcPct val="150000"/>
              </a:lnSpc>
              <a:defRPr b="1" sz="3059">
                <a:solidFill>
                  <a:srgbClr val="FFFFFF"/>
                </a:solidFill>
                <a:latin typeface="Garamond"/>
                <a:ea typeface="Garamond"/>
                <a:cs typeface="Garamond"/>
                <a:sym typeface="Garamond"/>
              </a:defRPr>
            </a:pPr>
          </a:p>
          <a:p>
            <a:pPr algn="l" defTabSz="822959">
              <a:lnSpc>
                <a:spcPct val="150000"/>
              </a:lnSpc>
              <a:defRPr b="1" sz="3059">
                <a:solidFill>
                  <a:srgbClr val="FFFFFF"/>
                </a:solidFill>
                <a:latin typeface="Garamond"/>
                <a:ea typeface="Garamond"/>
                <a:cs typeface="Garamond"/>
                <a:sym typeface="Garamond"/>
              </a:defRPr>
            </a:pPr>
            <a:r>
              <a:t>Genesis 37:1-8 NIV</a:t>
            </a:r>
          </a:p>
        </p:txBody>
      </p:sp>
      <p:pic>
        <p:nvPicPr>
          <p:cNvPr id="120"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00" name="Title 1"/>
          <p:cNvSpPr/>
          <p:nvPr>
            <p:ph type="ctrTitle"/>
          </p:nvPr>
        </p:nvSpPr>
        <p:spPr>
          <a:xfrm>
            <a:off x="685800" y="571396"/>
            <a:ext cx="7772400" cy="5715208"/>
          </a:xfrm>
          <a:prstGeom prst="rect">
            <a:avLst/>
          </a:prstGeom>
        </p:spPr>
        <p:txBody>
          <a:bodyPr/>
          <a:lstStyle/>
          <a:p>
            <a:pPr algn="l">
              <a:lnSpc>
                <a:spcPct val="150000"/>
              </a:lnSpc>
              <a:defRPr b="1" sz="3400">
                <a:solidFill>
                  <a:srgbClr val="FFFFFF"/>
                </a:solidFill>
                <a:latin typeface="Garamond"/>
                <a:ea typeface="Garamond"/>
                <a:cs typeface="Garamond"/>
                <a:sym typeface="Garamond"/>
              </a:defRPr>
            </a:pPr>
            <a:r>
              <a:t>“Judah recognized them and said, “She is more righteous than I, since I wouldn’t give her to my son.” </a:t>
            </a:r>
          </a:p>
          <a:p>
            <a:pPr algn="l">
              <a:lnSpc>
                <a:spcPct val="150000"/>
              </a:lnSpc>
              <a:defRPr b="1" sz="3400">
                <a:solidFill>
                  <a:srgbClr val="FFFFFF"/>
                </a:solidFill>
                <a:latin typeface="Garamond"/>
                <a:ea typeface="Garamond"/>
                <a:cs typeface="Garamond"/>
                <a:sym typeface="Garamond"/>
              </a:defRPr>
            </a:pPr>
            <a:r>
              <a:t>And he did not sleep with her again.”</a:t>
            </a:r>
          </a:p>
          <a:p>
            <a:pPr algn="l">
              <a:lnSpc>
                <a:spcPct val="150000"/>
              </a:lnSpc>
              <a:defRPr b="1" sz="3400">
                <a:solidFill>
                  <a:srgbClr val="FFFFFF"/>
                </a:solidFill>
                <a:latin typeface="Garamond"/>
                <a:ea typeface="Garamond"/>
                <a:cs typeface="Garamond"/>
                <a:sym typeface="Garamond"/>
              </a:defRPr>
            </a:pPr>
          </a:p>
          <a:p>
            <a:pPr algn="l">
              <a:lnSpc>
                <a:spcPct val="150000"/>
              </a:lnSpc>
              <a:defRPr b="1" sz="3400">
                <a:solidFill>
                  <a:srgbClr val="FFFFFF"/>
                </a:solidFill>
                <a:latin typeface="Garamond"/>
                <a:ea typeface="Garamond"/>
                <a:cs typeface="Garamond"/>
                <a:sym typeface="Garamond"/>
              </a:defRPr>
            </a:pPr>
            <a:r>
              <a:t>Genesis 38:26 NIV</a:t>
            </a:r>
          </a:p>
          <a:p>
            <a:pPr algn="l">
              <a:lnSpc>
                <a:spcPct val="150000"/>
              </a:lnSpc>
              <a:defRPr b="1" sz="3400">
                <a:solidFill>
                  <a:srgbClr val="FFFFFF"/>
                </a:solidFill>
                <a:latin typeface="Garamond"/>
                <a:ea typeface="Garamond"/>
                <a:cs typeface="Garamond"/>
                <a:sym typeface="Garamond"/>
              </a:defRPr>
            </a:pPr>
          </a:p>
        </p:txBody>
      </p:sp>
      <p:pic>
        <p:nvPicPr>
          <p:cNvPr id="201"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03" name="Title 1"/>
          <p:cNvSpPr/>
          <p:nvPr>
            <p:ph type="ctrTitle"/>
          </p:nvPr>
        </p:nvSpPr>
        <p:spPr>
          <a:xfrm>
            <a:off x="685800" y="571396"/>
            <a:ext cx="7772400" cy="5715208"/>
          </a:xfrm>
          <a:prstGeom prst="rect">
            <a:avLst/>
          </a:prstGeom>
        </p:spPr>
        <p:txBody>
          <a:bodyPr/>
          <a:lstStyle>
            <a:lvl1pPr algn="l">
              <a:lnSpc>
                <a:spcPct val="150000"/>
              </a:lnSpc>
              <a:defRPr b="1" sz="3400">
                <a:solidFill>
                  <a:srgbClr val="FFFFFF"/>
                </a:solidFill>
                <a:latin typeface="Garamond"/>
                <a:ea typeface="Garamond"/>
                <a:cs typeface="Garamond"/>
                <a:sym typeface="Garamond"/>
              </a:defRPr>
            </a:lvl1pPr>
          </a:lstStyle>
          <a:p>
            <a:pPr/>
            <a:r>
              <a:t>Grace does not give us a license to keep sinning. But grace gives us the power to overcome sin</a:t>
            </a:r>
          </a:p>
        </p:txBody>
      </p:sp>
      <p:pic>
        <p:nvPicPr>
          <p:cNvPr id="204" name="Picture 3" descr="Picture 3"/>
          <p:cNvPicPr>
            <a:picLocks noChangeAspect="1"/>
          </p:cNvPicPr>
          <p:nvPr/>
        </p:nvPicPr>
        <p:blipFill>
          <a:blip r:embed="rId2">
            <a:extLst/>
          </a:blip>
          <a:stretch>
            <a:fillRect/>
          </a:stretch>
        </p:blipFill>
        <p:spPr>
          <a:xfrm>
            <a:off x="4017725" y="6260875"/>
            <a:ext cx="1600201" cy="53240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22" name="Title 1"/>
          <p:cNvSpPr/>
          <p:nvPr>
            <p:ph type="ctrTitle"/>
          </p:nvPr>
        </p:nvSpPr>
        <p:spPr>
          <a:xfrm>
            <a:off x="685800" y="255939"/>
            <a:ext cx="7772400" cy="5916260"/>
          </a:xfrm>
          <a:prstGeom prst="rect">
            <a:avLst/>
          </a:prstGeom>
        </p:spPr>
        <p:txBody>
          <a:bodyPr/>
          <a:lstStyle/>
          <a:p>
            <a:pPr algn="l" defTabSz="850391">
              <a:lnSpc>
                <a:spcPct val="150000"/>
              </a:lnSpc>
              <a:defRPr b="1" sz="3162">
                <a:solidFill>
                  <a:srgbClr val="FFFFFF"/>
                </a:solidFill>
                <a:latin typeface="Garamond"/>
                <a:ea typeface="Garamond"/>
                <a:cs typeface="Garamond"/>
                <a:sym typeface="Garamond"/>
              </a:defRPr>
            </a:pPr>
            <a:r>
              <a:t> Now Israel loved Joseph more than any of his other sons, because he had been born to him in his old age; and he made an ornate robe for him. When his brothers saw that their father loved him more than any of them, they hated him and could not speak a kind word to him. </a:t>
            </a:r>
          </a:p>
          <a:p>
            <a:pPr algn="l" defTabSz="850391">
              <a:lnSpc>
                <a:spcPct val="150000"/>
              </a:lnSpc>
              <a:defRPr b="1" sz="3162">
                <a:solidFill>
                  <a:srgbClr val="FFFFFF"/>
                </a:solidFill>
                <a:latin typeface="Garamond"/>
                <a:ea typeface="Garamond"/>
                <a:cs typeface="Garamond"/>
                <a:sym typeface="Garamond"/>
              </a:defRPr>
            </a:pPr>
          </a:p>
          <a:p>
            <a:pPr algn="l" defTabSz="850391">
              <a:lnSpc>
                <a:spcPct val="150000"/>
              </a:lnSpc>
              <a:defRPr b="1" sz="3162">
                <a:solidFill>
                  <a:srgbClr val="FFFFFF"/>
                </a:solidFill>
                <a:latin typeface="Garamond"/>
                <a:ea typeface="Garamond"/>
                <a:cs typeface="Garamond"/>
                <a:sym typeface="Garamond"/>
              </a:defRPr>
            </a:pPr>
            <a:r>
              <a:t>Genesis 37:1-8 NIV</a:t>
            </a:r>
          </a:p>
        </p:txBody>
      </p:sp>
      <p:pic>
        <p:nvPicPr>
          <p:cNvPr id="123"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25" name="Title 1"/>
          <p:cNvSpPr/>
          <p:nvPr>
            <p:ph type="ctrTitle"/>
          </p:nvPr>
        </p:nvSpPr>
        <p:spPr>
          <a:xfrm>
            <a:off x="685800" y="255939"/>
            <a:ext cx="7772400" cy="5916260"/>
          </a:xfrm>
          <a:prstGeom prst="rect">
            <a:avLst/>
          </a:prstGeom>
        </p:spPr>
        <p:txBody>
          <a:bodyPr/>
          <a:lstStyle/>
          <a:p>
            <a:pPr algn="l" defTabSz="850391">
              <a:lnSpc>
                <a:spcPct val="150000"/>
              </a:lnSpc>
              <a:defRPr b="1" sz="3162">
                <a:solidFill>
                  <a:srgbClr val="FFFFFF"/>
                </a:solidFill>
                <a:latin typeface="Garamond"/>
                <a:ea typeface="Garamond"/>
                <a:cs typeface="Garamond"/>
                <a:sym typeface="Garamond"/>
              </a:defRPr>
            </a:pPr>
            <a:r>
              <a:t>Joseph had a dream, and when he told it to his brothers, they hated him all the more. He said to them, “Listen to this dream I had: We were binding sheaves of grain out in the field when suddenly my sheaf rose and stood upright, while your sheaves gathered around mine and bowed down to it.” </a:t>
            </a:r>
          </a:p>
          <a:p>
            <a:pPr algn="l" defTabSz="850391">
              <a:lnSpc>
                <a:spcPct val="150000"/>
              </a:lnSpc>
              <a:defRPr b="1" sz="3162">
                <a:solidFill>
                  <a:srgbClr val="FFFFFF"/>
                </a:solidFill>
                <a:latin typeface="Garamond"/>
                <a:ea typeface="Garamond"/>
                <a:cs typeface="Garamond"/>
                <a:sym typeface="Garamond"/>
              </a:defRPr>
            </a:pPr>
          </a:p>
          <a:p>
            <a:pPr algn="l" defTabSz="850391">
              <a:lnSpc>
                <a:spcPct val="150000"/>
              </a:lnSpc>
              <a:defRPr b="1" sz="3162">
                <a:solidFill>
                  <a:srgbClr val="FFFFFF"/>
                </a:solidFill>
                <a:latin typeface="Garamond"/>
                <a:ea typeface="Garamond"/>
                <a:cs typeface="Garamond"/>
                <a:sym typeface="Garamond"/>
              </a:defRPr>
            </a:pPr>
            <a:r>
              <a:t>Genesis 37:1-8 NIV</a:t>
            </a:r>
          </a:p>
        </p:txBody>
      </p:sp>
      <p:pic>
        <p:nvPicPr>
          <p:cNvPr id="126"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28" name="Title 1"/>
          <p:cNvSpPr/>
          <p:nvPr>
            <p:ph type="ctrTitle"/>
          </p:nvPr>
        </p:nvSpPr>
        <p:spPr>
          <a:xfrm>
            <a:off x="685800" y="255939"/>
            <a:ext cx="7772400" cy="5916260"/>
          </a:xfrm>
          <a:prstGeom prst="rect">
            <a:avLst/>
          </a:prstGeom>
        </p:spPr>
        <p:txBody>
          <a:bodyPr/>
          <a:lstStyle/>
          <a:p>
            <a:pPr algn="l">
              <a:lnSpc>
                <a:spcPct val="150000"/>
              </a:lnSpc>
              <a:defRPr b="1" sz="3400">
                <a:solidFill>
                  <a:srgbClr val="FFFFFF"/>
                </a:solidFill>
                <a:latin typeface="Garamond"/>
                <a:ea typeface="Garamond"/>
                <a:cs typeface="Garamond"/>
                <a:sym typeface="Garamond"/>
              </a:defRPr>
            </a:pPr>
            <a:r>
              <a:t>His brothers said to him, “Do you intend to reign over us? Will you actually rule us?” And they hated him all the more because of his dream and what he had said.”</a:t>
            </a:r>
          </a:p>
          <a:p>
            <a:pPr algn="l">
              <a:lnSpc>
                <a:spcPct val="150000"/>
              </a:lnSpc>
              <a:defRPr b="1" sz="3400">
                <a:solidFill>
                  <a:srgbClr val="FFFFFF"/>
                </a:solidFill>
                <a:latin typeface="Garamond"/>
                <a:ea typeface="Garamond"/>
                <a:cs typeface="Garamond"/>
                <a:sym typeface="Garamond"/>
              </a:defRPr>
            </a:pPr>
          </a:p>
          <a:p>
            <a:pPr algn="l">
              <a:lnSpc>
                <a:spcPct val="150000"/>
              </a:lnSpc>
              <a:defRPr b="1" sz="3400">
                <a:solidFill>
                  <a:srgbClr val="FFFFFF"/>
                </a:solidFill>
                <a:latin typeface="Garamond"/>
                <a:ea typeface="Garamond"/>
                <a:cs typeface="Garamond"/>
                <a:sym typeface="Garamond"/>
              </a:defRPr>
            </a:pPr>
            <a:r>
              <a:t>Genesis 37:1-8 NIV</a:t>
            </a:r>
          </a:p>
        </p:txBody>
      </p:sp>
      <p:pic>
        <p:nvPicPr>
          <p:cNvPr id="129"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31" name="Title 1"/>
          <p:cNvSpPr/>
          <p:nvPr>
            <p:ph type="ctrTitle"/>
          </p:nvPr>
        </p:nvSpPr>
        <p:spPr>
          <a:xfrm>
            <a:off x="685800" y="1176870"/>
            <a:ext cx="7772400" cy="4011862"/>
          </a:xfrm>
          <a:prstGeom prst="rect">
            <a:avLst/>
          </a:prstGeom>
        </p:spPr>
        <p:txBody>
          <a:bodyPr/>
          <a:lstStyle/>
          <a:p>
            <a:pPr>
              <a:lnSpc>
                <a:spcPct val="75000"/>
              </a:lnSpc>
              <a:defRPr b="1" sz="3200">
                <a:solidFill>
                  <a:srgbClr val="FFFFFF"/>
                </a:solidFill>
                <a:latin typeface="Garamond"/>
                <a:ea typeface="Garamond"/>
                <a:cs typeface="Garamond"/>
                <a:sym typeface="Garamond"/>
              </a:defRPr>
            </a:pPr>
            <a:r>
              <a:t>1) Five Terrible Sins</a:t>
            </a:r>
          </a:p>
          <a:p>
            <a:pPr>
              <a:lnSpc>
                <a:spcPct val="75000"/>
              </a:lnSpc>
              <a:defRPr b="1" sz="3200">
                <a:solidFill>
                  <a:srgbClr val="FFFFFF"/>
                </a:solidFill>
                <a:latin typeface="Garamond"/>
                <a:ea typeface="Garamond"/>
                <a:cs typeface="Garamond"/>
                <a:sym typeface="Garamond"/>
              </a:defRPr>
            </a:pPr>
          </a:p>
          <a:p>
            <a:pPr>
              <a:lnSpc>
                <a:spcPct val="75000"/>
              </a:lnSpc>
              <a:defRPr b="1" sz="3200">
                <a:solidFill>
                  <a:srgbClr val="FFFFFF"/>
                </a:solidFill>
                <a:latin typeface="Garamond"/>
                <a:ea typeface="Garamond"/>
                <a:cs typeface="Garamond"/>
                <a:sym typeface="Garamond"/>
              </a:defRPr>
            </a:pPr>
            <a:r>
              <a:t>2) One Spectacular Success</a:t>
            </a:r>
          </a:p>
          <a:p>
            <a:pPr>
              <a:lnSpc>
                <a:spcPct val="75000"/>
              </a:lnSpc>
              <a:defRPr b="1" sz="3200">
                <a:solidFill>
                  <a:srgbClr val="FFFFFF"/>
                </a:solidFill>
                <a:latin typeface="Garamond"/>
                <a:ea typeface="Garamond"/>
                <a:cs typeface="Garamond"/>
                <a:sym typeface="Garamond"/>
              </a:defRPr>
            </a:pPr>
          </a:p>
          <a:p>
            <a:pPr>
              <a:lnSpc>
                <a:spcPct val="75000"/>
              </a:lnSpc>
              <a:defRPr b="1" sz="3200">
                <a:solidFill>
                  <a:srgbClr val="FFFFFF"/>
                </a:solidFill>
                <a:latin typeface="Garamond"/>
                <a:ea typeface="Garamond"/>
                <a:cs typeface="Garamond"/>
                <a:sym typeface="Garamond"/>
              </a:defRPr>
            </a:pPr>
            <a:r>
              <a:t>3) The Surprise Ending </a:t>
            </a:r>
          </a:p>
        </p:txBody>
      </p:sp>
      <p:pic>
        <p:nvPicPr>
          <p:cNvPr id="132"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34" name="Title 1"/>
          <p:cNvSpPr/>
          <p:nvPr>
            <p:ph type="ctrTitle"/>
          </p:nvPr>
        </p:nvSpPr>
        <p:spPr>
          <a:xfrm>
            <a:off x="685800" y="1176870"/>
            <a:ext cx="7772400" cy="4011862"/>
          </a:xfrm>
          <a:prstGeom prst="rect">
            <a:avLst/>
          </a:prstGeom>
        </p:spPr>
        <p:txBody>
          <a:bodyPr/>
          <a:lstStyle>
            <a:lvl1pPr>
              <a:lnSpc>
                <a:spcPct val="75000"/>
              </a:lnSpc>
              <a:defRPr b="1" sz="3200">
                <a:solidFill>
                  <a:srgbClr val="FFFFFF"/>
                </a:solidFill>
                <a:latin typeface="Garamond"/>
                <a:ea typeface="Garamond"/>
                <a:cs typeface="Garamond"/>
                <a:sym typeface="Garamond"/>
              </a:defRPr>
            </a:lvl1pPr>
          </a:lstStyle>
          <a:p>
            <a:pPr/>
            <a:r>
              <a:t>First Terrible Sin: Jacob's Partiality</a:t>
            </a:r>
          </a:p>
        </p:txBody>
      </p:sp>
      <p:pic>
        <p:nvPicPr>
          <p:cNvPr id="135" name="Picture 3" descr="Picture 3"/>
          <p:cNvPicPr>
            <a:picLocks noChangeAspect="1"/>
          </p:cNvPicPr>
          <p:nvPr/>
        </p:nvPicPr>
        <p:blipFill>
          <a:blip r:embed="rId2">
            <a:extLst/>
          </a:blip>
          <a:stretch>
            <a:fillRect/>
          </a:stretch>
        </p:blipFill>
        <p:spPr>
          <a:xfrm>
            <a:off x="4114800" y="6325592"/>
            <a:ext cx="1600200" cy="53240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37" name="Title 1"/>
          <p:cNvSpPr/>
          <p:nvPr>
            <p:ph type="ctrTitle"/>
          </p:nvPr>
        </p:nvSpPr>
        <p:spPr>
          <a:xfrm>
            <a:off x="685800" y="1447800"/>
            <a:ext cx="7772400" cy="4724399"/>
          </a:xfrm>
          <a:prstGeom prst="rect">
            <a:avLst/>
          </a:prstGeom>
        </p:spPr>
        <p:txBody>
          <a:bodyPr/>
          <a:lstStyle/>
          <a:p>
            <a:pPr algn="l" defTabSz="685800">
              <a:lnSpc>
                <a:spcPct val="150000"/>
              </a:lnSpc>
              <a:defRPr b="1" sz="2550">
                <a:solidFill>
                  <a:srgbClr val="FFFFFF"/>
                </a:solidFill>
                <a:latin typeface="Garamond"/>
                <a:ea typeface="Garamond"/>
                <a:cs typeface="Garamond"/>
                <a:sym typeface="Garamond"/>
              </a:defRPr>
            </a:pPr>
            <a:r>
              <a:t>“He put the female servants and their children in front, Leah and her children next, and Rachel and Joseph in the rear. He himself went on ahead and bowed down to the ground seven times as he approached his brother.”</a:t>
            </a:r>
          </a:p>
          <a:p>
            <a:pPr algn="l" defTabSz="685800">
              <a:lnSpc>
                <a:spcPct val="150000"/>
              </a:lnSpc>
              <a:defRPr b="1" sz="2550">
                <a:solidFill>
                  <a:srgbClr val="FFFFFF"/>
                </a:solidFill>
                <a:latin typeface="Garamond"/>
                <a:ea typeface="Garamond"/>
                <a:cs typeface="Garamond"/>
                <a:sym typeface="Garamond"/>
              </a:defRPr>
            </a:pPr>
          </a:p>
          <a:p>
            <a:pPr algn="l" defTabSz="685800">
              <a:lnSpc>
                <a:spcPct val="150000"/>
              </a:lnSpc>
              <a:defRPr b="1" sz="2550">
                <a:solidFill>
                  <a:srgbClr val="FFFFFF"/>
                </a:solidFill>
                <a:latin typeface="Garamond"/>
                <a:ea typeface="Garamond"/>
                <a:cs typeface="Garamond"/>
                <a:sym typeface="Garamond"/>
              </a:defRPr>
            </a:pPr>
            <a:r>
              <a:t>Genesis 33:2-3 NIV</a:t>
            </a:r>
          </a:p>
          <a:p>
            <a:pPr algn="l" defTabSz="685800">
              <a:lnSpc>
                <a:spcPct val="150000"/>
              </a:lnSpc>
              <a:defRPr b="1" sz="2550">
                <a:solidFill>
                  <a:srgbClr val="FFFFFF"/>
                </a:solidFill>
                <a:latin typeface="Garamond"/>
                <a:ea typeface="Garamond"/>
                <a:cs typeface="Garamond"/>
                <a:sym typeface="Garamond"/>
              </a:defRPr>
            </a:pPr>
            <a:br/>
          </a:p>
        </p:txBody>
      </p:sp>
      <p:pic>
        <p:nvPicPr>
          <p:cNvPr id="138" name="Picture 3" descr="Picture 3"/>
          <p:cNvPicPr>
            <a:picLocks noChangeAspect="1"/>
          </p:cNvPicPr>
          <p:nvPr/>
        </p:nvPicPr>
        <p:blipFill>
          <a:blip r:embed="rId2">
            <a:extLst/>
          </a:blip>
          <a:stretch>
            <a:fillRect/>
          </a:stretch>
        </p:blipFill>
        <p:spPr>
          <a:xfrm>
            <a:off x="4038600" y="6316638"/>
            <a:ext cx="1603180" cy="5334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