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tif" ContentType="image/t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9" r:id="rId3"/>
    <p:sldId id="260" r:id="rId4"/>
    <p:sldId id="261" r:id="rId5"/>
    <p:sldId id="262" r:id="rId6"/>
    <p:sldId id="264" r:id="rId7"/>
    <p:sldId id="265" r:id="rId8"/>
    <p:sldId id="266" r:id="rId9"/>
    <p:sldId id="267" r:id="rId10"/>
    <p:sldId id="268" r:id="rId11"/>
    <p:sldId id="269" r:id="rId12"/>
    <p:sldId id="270" r:id="rId13"/>
    <p:sldId id="271" r:id="rId14"/>
    <p:sldId id="277" r:id="rId15"/>
    <p:sldId id="272" r:id="rId16"/>
    <p:sldId id="278" r:id="rId17"/>
    <p:sldId id="280" r:id="rId18"/>
    <p:sldId id="279" r:id="rId19"/>
    <p:sldId id="283" r:id="rId20"/>
    <p:sldId id="282" r:id="rId21"/>
    <p:sldId id="281" r:id="rId22"/>
    <p:sldId id="286" r:id="rId23"/>
    <p:sldId id="291" r:id="rId24"/>
    <p:sldId id="290" r:id="rId25"/>
    <p:sldId id="289" r:id="rId26"/>
    <p:sldId id="288" r:id="rId27"/>
  </p:sldIdLst>
  <p:sldSz cx="13004800" cy="9753600"/>
  <p:notesSz cx="6858000" cy="9144000"/>
  <p:defaultTextStyle>
    <a:lvl1pPr algn="ctr" defTabSz="584200">
      <a:defRPr sz="3600">
        <a:solidFill>
          <a:srgbClr val="FFFFFF"/>
        </a:solidFill>
        <a:latin typeface="+mn-lt"/>
        <a:ea typeface="+mn-ea"/>
        <a:cs typeface="+mn-cs"/>
        <a:sym typeface="Helvetica Light"/>
      </a:defRPr>
    </a:lvl1pPr>
    <a:lvl2pPr indent="228600" algn="ctr" defTabSz="584200">
      <a:defRPr sz="3600">
        <a:solidFill>
          <a:srgbClr val="FFFFFF"/>
        </a:solidFill>
        <a:latin typeface="+mn-lt"/>
        <a:ea typeface="+mn-ea"/>
        <a:cs typeface="+mn-cs"/>
        <a:sym typeface="Helvetica Light"/>
      </a:defRPr>
    </a:lvl2pPr>
    <a:lvl3pPr indent="457200" algn="ctr" defTabSz="584200">
      <a:defRPr sz="3600">
        <a:solidFill>
          <a:srgbClr val="FFFFFF"/>
        </a:solidFill>
        <a:latin typeface="+mn-lt"/>
        <a:ea typeface="+mn-ea"/>
        <a:cs typeface="+mn-cs"/>
        <a:sym typeface="Helvetica Light"/>
      </a:defRPr>
    </a:lvl3pPr>
    <a:lvl4pPr indent="685800" algn="ctr" defTabSz="584200">
      <a:defRPr sz="3600">
        <a:solidFill>
          <a:srgbClr val="FFFFFF"/>
        </a:solidFill>
        <a:latin typeface="+mn-lt"/>
        <a:ea typeface="+mn-ea"/>
        <a:cs typeface="+mn-cs"/>
        <a:sym typeface="Helvetica Light"/>
      </a:defRPr>
    </a:lvl4pPr>
    <a:lvl5pPr indent="914400" algn="ctr" defTabSz="584200">
      <a:defRPr sz="3600">
        <a:solidFill>
          <a:srgbClr val="FFFFFF"/>
        </a:solidFill>
        <a:latin typeface="+mn-lt"/>
        <a:ea typeface="+mn-ea"/>
        <a:cs typeface="+mn-cs"/>
        <a:sym typeface="Helvetica Light"/>
      </a:defRPr>
    </a:lvl5pPr>
    <a:lvl6pPr indent="1143000" algn="ctr" defTabSz="584200">
      <a:defRPr sz="3600">
        <a:solidFill>
          <a:srgbClr val="FFFFFF"/>
        </a:solidFill>
        <a:latin typeface="+mn-lt"/>
        <a:ea typeface="+mn-ea"/>
        <a:cs typeface="+mn-cs"/>
        <a:sym typeface="Helvetica Light"/>
      </a:defRPr>
    </a:lvl6pPr>
    <a:lvl7pPr indent="1371600" algn="ctr" defTabSz="584200">
      <a:defRPr sz="3600">
        <a:solidFill>
          <a:srgbClr val="FFFFFF"/>
        </a:solidFill>
        <a:latin typeface="+mn-lt"/>
        <a:ea typeface="+mn-ea"/>
        <a:cs typeface="+mn-cs"/>
        <a:sym typeface="Helvetica Light"/>
      </a:defRPr>
    </a:lvl7pPr>
    <a:lvl8pPr indent="1600200" algn="ctr" defTabSz="584200">
      <a:defRPr sz="3600">
        <a:solidFill>
          <a:srgbClr val="FFFFFF"/>
        </a:solidFill>
        <a:latin typeface="+mn-lt"/>
        <a:ea typeface="+mn-ea"/>
        <a:cs typeface="+mn-cs"/>
        <a:sym typeface="Helvetica Light"/>
      </a:defRPr>
    </a:lvl8pPr>
    <a:lvl9pPr indent="1828800" algn="ctr" defTabSz="584200">
      <a:defRPr sz="3600">
        <a:solidFill>
          <a:srgbClr val="FFFFFF"/>
        </a:solidFill>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3" d="100"/>
          <a:sy n="53" d="100"/>
        </p:scale>
        <p:origin x="-2056" y="-80"/>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055270754"/>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1638300"/>
            <a:ext cx="10464800" cy="3302000"/>
          </a:xfrm>
          <a:prstGeom prst="rect">
            <a:avLst/>
          </a:prstGeom>
        </p:spPr>
        <p:txBody>
          <a:bodyPr anchor="b"/>
          <a:lstStyle/>
          <a:p>
            <a:pPr lvl="0">
              <a:defRPr sz="1800">
                <a:solidFill>
                  <a:srgbClr val="000000"/>
                </a:solidFill>
              </a:defRPr>
            </a:pPr>
            <a:r>
              <a:rPr sz="8000">
                <a:solidFill>
                  <a:srgbClr val="FFFFFF"/>
                </a:solidFill>
              </a:rPr>
              <a:t>Title Text</a:t>
            </a:r>
          </a:p>
        </p:txBody>
      </p:sp>
      <p:sp>
        <p:nvSpPr>
          <p:cNvPr id="6" name="Shape 6"/>
          <p:cNvSpPr>
            <a:spLocks noGrp="1"/>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1270000" y="6718300"/>
            <a:ext cx="10464800" cy="1422400"/>
          </a:xfrm>
          <a:prstGeom prst="rect">
            <a:avLst/>
          </a:prstGeom>
        </p:spPr>
        <p:txBody>
          <a:bodyPr/>
          <a:lstStyle/>
          <a:p>
            <a:pPr lvl="0">
              <a:defRPr sz="1800">
                <a:solidFill>
                  <a:srgbClr val="000000"/>
                </a:solidFill>
              </a:defRPr>
            </a:pPr>
            <a:r>
              <a:rPr sz="8000">
                <a:solidFill>
                  <a:srgbClr val="FFFFFF"/>
                </a:solidFill>
              </a:rPr>
              <a:t>Title Text</a:t>
            </a:r>
          </a:p>
        </p:txBody>
      </p:sp>
      <p:sp>
        <p:nvSpPr>
          <p:cNvPr id="9" name="Shape 9"/>
          <p:cNvSpPr>
            <a:spLocks noGrp="1"/>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225800"/>
            <a:ext cx="10464800" cy="3302000"/>
          </a:xfrm>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952500" y="635000"/>
            <a:ext cx="5334000" cy="3987800"/>
          </a:xfrm>
          <a:prstGeom prst="rect">
            <a:avLst/>
          </a:prstGeom>
        </p:spPr>
        <p:txBody>
          <a:bodyPr anchor="b"/>
          <a:lstStyle>
            <a:lvl1pPr>
              <a:defRPr sz="6000"/>
            </a:lvl1pPr>
          </a:lstStyle>
          <a:p>
            <a:pPr lvl="0">
              <a:defRPr sz="1800">
                <a:solidFill>
                  <a:srgbClr val="000000"/>
                </a:solidFill>
              </a:defRPr>
            </a:pPr>
            <a:r>
              <a:rPr sz="6000">
                <a:solidFill>
                  <a:srgbClr val="FFFFFF"/>
                </a:solidFill>
              </a:rPr>
              <a:t>Title Text</a:t>
            </a:r>
          </a:p>
        </p:txBody>
      </p:sp>
      <p:sp>
        <p:nvSpPr>
          <p:cNvPr id="14" name="Shape 14"/>
          <p:cNvSpPr>
            <a:spLocks noGrp="1"/>
          </p:cNvSpPr>
          <p:nvPr>
            <p:ph type="body"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19" name="Shape 19"/>
          <p:cNvSpPr>
            <a:spLocks noGrp="1"/>
          </p:cNvSpPr>
          <p:nvPr>
            <p:ph type="body" idx="1"/>
          </p:nvPr>
        </p:nvSpPr>
        <p:spPr>
          <a:prstGeom prst="rect">
            <a:avLst/>
          </a:prstGeom>
        </p:spPr>
        <p:txBody>
          <a:bodyPr/>
          <a:lstStyle/>
          <a:p>
            <a:pPr lvl="0">
              <a:defRPr sz="1800">
                <a:solidFill>
                  <a:srgbClr val="000000"/>
                </a:solidFill>
              </a:defRPr>
            </a:pPr>
            <a:r>
              <a:rPr sz="3800">
                <a:solidFill>
                  <a:srgbClr val="FFFFFF"/>
                </a:solidFill>
              </a:rPr>
              <a:t>Body Level One</a:t>
            </a:r>
          </a:p>
          <a:p>
            <a:pPr lvl="1">
              <a:defRPr sz="1800">
                <a:solidFill>
                  <a:srgbClr val="000000"/>
                </a:solidFill>
              </a:defRPr>
            </a:pPr>
            <a:r>
              <a:rPr sz="3800">
                <a:solidFill>
                  <a:srgbClr val="FFFFFF"/>
                </a:solidFill>
              </a:rPr>
              <a:t>Body Level Two</a:t>
            </a:r>
          </a:p>
          <a:p>
            <a:pPr lvl="2">
              <a:defRPr sz="1800">
                <a:solidFill>
                  <a:srgbClr val="000000"/>
                </a:solidFill>
              </a:defRPr>
            </a:pPr>
            <a:r>
              <a:rPr sz="3800">
                <a:solidFill>
                  <a:srgbClr val="FFFFFF"/>
                </a:solidFill>
              </a:rPr>
              <a:t>Body Level Three</a:t>
            </a:r>
          </a:p>
          <a:p>
            <a:pPr lvl="3">
              <a:defRPr sz="1800">
                <a:solidFill>
                  <a:srgbClr val="000000"/>
                </a:solidFill>
              </a:defRPr>
            </a:pPr>
            <a:r>
              <a:rPr sz="3800">
                <a:solidFill>
                  <a:srgbClr val="FFFFFF"/>
                </a:solidFill>
              </a:rPr>
              <a:t>Body Level Four</a:t>
            </a:r>
          </a:p>
          <a:p>
            <a:pPr lvl="4">
              <a:defRPr sz="1800">
                <a:solidFill>
                  <a:srgbClr val="000000"/>
                </a:solidFill>
              </a:defRPr>
            </a:pPr>
            <a:r>
              <a:rPr sz="3800">
                <a:solidFill>
                  <a:srgbClr val="FFFFFF"/>
                </a:solidFill>
              </a:rPr>
              <a:t>Body Level Five</a:t>
            </a: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22" name="Shape 22"/>
          <p:cNvSpPr>
            <a:spLocks noGrp="1"/>
          </p:cNvSpPr>
          <p:nvPr>
            <p:ph type="body"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pPr lvl="0">
              <a:defRPr sz="1800">
                <a:solidFill>
                  <a:srgbClr val="000000"/>
                </a:solidFill>
              </a:defRPr>
            </a:pPr>
            <a:r>
              <a:rPr sz="2800">
                <a:solidFill>
                  <a:srgbClr val="FFFFFF"/>
                </a:solidFill>
              </a:rPr>
              <a:t>Body Level One</a:t>
            </a:r>
          </a:p>
          <a:p>
            <a:pPr lvl="1">
              <a:defRPr sz="1800">
                <a:solidFill>
                  <a:srgbClr val="000000"/>
                </a:solidFill>
              </a:defRPr>
            </a:pPr>
            <a:r>
              <a:rPr sz="2800">
                <a:solidFill>
                  <a:srgbClr val="FFFFFF"/>
                </a:solidFill>
              </a:rPr>
              <a:t>Body Level Two</a:t>
            </a:r>
          </a:p>
          <a:p>
            <a:pPr lvl="2">
              <a:defRPr sz="1800">
                <a:solidFill>
                  <a:srgbClr val="000000"/>
                </a:solidFill>
              </a:defRPr>
            </a:pPr>
            <a:r>
              <a:rPr sz="2800">
                <a:solidFill>
                  <a:srgbClr val="FFFFFF"/>
                </a:solidFill>
              </a:rPr>
              <a:t>Body Level Three</a:t>
            </a:r>
          </a:p>
          <a:p>
            <a:pPr lvl="3">
              <a:defRPr sz="1800">
                <a:solidFill>
                  <a:srgbClr val="000000"/>
                </a:solidFill>
              </a:defRPr>
            </a:pPr>
            <a:r>
              <a:rPr sz="2800">
                <a:solidFill>
                  <a:srgbClr val="FFFFFF"/>
                </a:solidFill>
              </a:rPr>
              <a:t>Body Level Four</a:t>
            </a:r>
          </a:p>
          <a:p>
            <a:pPr lvl="4">
              <a:defRPr sz="1800">
                <a:solidFill>
                  <a:srgbClr val="000000"/>
                </a:solidFill>
              </a:defRPr>
            </a:pPr>
            <a:r>
              <a:rPr sz="2800">
                <a:solidFill>
                  <a:srgbClr val="FFFFFF"/>
                </a:solidFill>
              </a:rPr>
              <a:t>Body Level Five</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bg>
      <p:bgPr>
        <a:solidFill>
          <a:srgbClr val="FFFFFF"/>
        </a:solidFill>
        <a:effectLst/>
      </p:bgPr>
    </p:bg>
    <p:spTree>
      <p:nvGrpSpPr>
        <p:cNvPr id="1" name=""/>
        <p:cNvGrpSpPr/>
        <p:nvPr/>
      </p:nvGrpSpPr>
      <p:grpSpPr>
        <a:xfrm>
          <a:off x="0" y="0"/>
          <a:ext cx="0" cy="0"/>
          <a:chOff x="0" y="0"/>
          <a:chExt cx="0" cy="0"/>
        </a:xfrm>
      </p:grpSpPr>
      <p:sp>
        <p:nvSpPr>
          <p:cNvPr id="24" name="Shape 24"/>
          <p:cNvSpPr>
            <a:spLocks noGrp="1"/>
          </p:cNvSpPr>
          <p:nvPr>
            <p:ph type="body" idx="1"/>
          </p:nvPr>
        </p:nvSpPr>
        <p:spPr>
          <a:xfrm>
            <a:off x="952500" y="1270000"/>
            <a:ext cx="11099800" cy="7213600"/>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defRPr sz="1800"/>
            </a:pPr>
            <a:r>
              <a:rPr sz="3800"/>
              <a:t>Body Level One</a:t>
            </a:r>
          </a:p>
          <a:p>
            <a:pPr lvl="1">
              <a:defRPr sz="1800"/>
            </a:pPr>
            <a:r>
              <a:rPr sz="3800"/>
              <a:t>Body Level Two</a:t>
            </a:r>
          </a:p>
          <a:p>
            <a:pPr lvl="2">
              <a:defRPr sz="1800"/>
            </a:pPr>
            <a:r>
              <a:rPr sz="3800"/>
              <a:t>Body Level Three</a:t>
            </a:r>
          </a:p>
          <a:p>
            <a:pPr lvl="3">
              <a:defRPr sz="1800"/>
            </a:pPr>
            <a:r>
              <a:rPr sz="3800"/>
              <a:t>Body Level Four</a:t>
            </a:r>
          </a:p>
          <a:p>
            <a:pPr lvl="4">
              <a:defRPr sz="1800"/>
            </a:pPr>
            <a:r>
              <a:rPr sz="3800"/>
              <a:t>Body Level Five</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solidFill>
                  <a:srgbClr val="000000"/>
                </a:solidFill>
              </a:defRPr>
            </a:pPr>
            <a:r>
              <a:rPr sz="8000">
                <a:solidFill>
                  <a:srgbClr val="FFFFFF"/>
                </a:solidFill>
              </a:rPr>
              <a:t>Title Text</a:t>
            </a:r>
          </a:p>
        </p:txBody>
      </p:sp>
      <p:sp>
        <p:nvSpPr>
          <p:cNvPr id="3" name="Shape 3"/>
          <p:cNvSpPr>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solidFill>
                  <a:srgbClr val="000000"/>
                </a:solidFill>
              </a:defRPr>
            </a:pPr>
            <a:r>
              <a:rPr sz="3800">
                <a:solidFill>
                  <a:srgbClr val="FFFFFF"/>
                </a:solidFill>
              </a:rPr>
              <a:t>Body Level One</a:t>
            </a:r>
          </a:p>
          <a:p>
            <a:pPr lvl="1">
              <a:defRPr sz="1800">
                <a:solidFill>
                  <a:srgbClr val="000000"/>
                </a:solidFill>
              </a:defRPr>
            </a:pPr>
            <a:r>
              <a:rPr sz="3800">
                <a:solidFill>
                  <a:srgbClr val="FFFFFF"/>
                </a:solidFill>
              </a:rPr>
              <a:t>Body Level Two</a:t>
            </a:r>
          </a:p>
          <a:p>
            <a:pPr lvl="2">
              <a:defRPr sz="1800">
                <a:solidFill>
                  <a:srgbClr val="000000"/>
                </a:solidFill>
              </a:defRPr>
            </a:pPr>
            <a:r>
              <a:rPr sz="3800">
                <a:solidFill>
                  <a:srgbClr val="FFFFFF"/>
                </a:solidFill>
              </a:rPr>
              <a:t>Body Level Three</a:t>
            </a:r>
          </a:p>
          <a:p>
            <a:pPr lvl="3">
              <a:defRPr sz="1800">
                <a:solidFill>
                  <a:srgbClr val="000000"/>
                </a:solidFill>
              </a:defRPr>
            </a:pPr>
            <a:r>
              <a:rPr sz="3800">
                <a:solidFill>
                  <a:srgbClr val="FFFFFF"/>
                </a:solidFill>
              </a:rPr>
              <a:t>Body Level Four</a:t>
            </a:r>
          </a:p>
          <a:p>
            <a:pPr lvl="4">
              <a:defRPr sz="1800">
                <a:solidFill>
                  <a:srgbClr val="000000"/>
                </a:solidFill>
              </a:defRPr>
            </a:pPr>
            <a:r>
              <a:rPr sz="38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algn="ctr" defTabSz="584200">
        <a:defRPr sz="8000">
          <a:solidFill>
            <a:srgbClr val="FFFFFF"/>
          </a:solidFill>
          <a:latin typeface="+mn-lt"/>
          <a:ea typeface="+mn-ea"/>
          <a:cs typeface="+mn-cs"/>
          <a:sym typeface="Helvetica Light"/>
        </a:defRPr>
      </a:lvl1pPr>
      <a:lvl2pPr indent="228600" algn="ctr" defTabSz="584200">
        <a:defRPr sz="8000">
          <a:solidFill>
            <a:srgbClr val="FFFFFF"/>
          </a:solidFill>
          <a:latin typeface="+mn-lt"/>
          <a:ea typeface="+mn-ea"/>
          <a:cs typeface="+mn-cs"/>
          <a:sym typeface="Helvetica Light"/>
        </a:defRPr>
      </a:lvl2pPr>
      <a:lvl3pPr indent="457200" algn="ctr" defTabSz="584200">
        <a:defRPr sz="8000">
          <a:solidFill>
            <a:srgbClr val="FFFFFF"/>
          </a:solidFill>
          <a:latin typeface="+mn-lt"/>
          <a:ea typeface="+mn-ea"/>
          <a:cs typeface="+mn-cs"/>
          <a:sym typeface="Helvetica Light"/>
        </a:defRPr>
      </a:lvl3pPr>
      <a:lvl4pPr indent="685800" algn="ctr" defTabSz="584200">
        <a:defRPr sz="8000">
          <a:solidFill>
            <a:srgbClr val="FFFFFF"/>
          </a:solidFill>
          <a:latin typeface="+mn-lt"/>
          <a:ea typeface="+mn-ea"/>
          <a:cs typeface="+mn-cs"/>
          <a:sym typeface="Helvetica Light"/>
        </a:defRPr>
      </a:lvl4pPr>
      <a:lvl5pPr indent="914400" algn="ctr" defTabSz="584200">
        <a:defRPr sz="8000">
          <a:solidFill>
            <a:srgbClr val="FFFFFF"/>
          </a:solidFill>
          <a:latin typeface="+mn-lt"/>
          <a:ea typeface="+mn-ea"/>
          <a:cs typeface="+mn-cs"/>
          <a:sym typeface="Helvetica Light"/>
        </a:defRPr>
      </a:lvl5pPr>
      <a:lvl6pPr indent="1143000" algn="ctr" defTabSz="584200">
        <a:defRPr sz="8000">
          <a:solidFill>
            <a:srgbClr val="FFFFFF"/>
          </a:solidFill>
          <a:latin typeface="+mn-lt"/>
          <a:ea typeface="+mn-ea"/>
          <a:cs typeface="+mn-cs"/>
          <a:sym typeface="Helvetica Light"/>
        </a:defRPr>
      </a:lvl6pPr>
      <a:lvl7pPr indent="1371600" algn="ctr" defTabSz="584200">
        <a:defRPr sz="8000">
          <a:solidFill>
            <a:srgbClr val="FFFFFF"/>
          </a:solidFill>
          <a:latin typeface="+mn-lt"/>
          <a:ea typeface="+mn-ea"/>
          <a:cs typeface="+mn-cs"/>
          <a:sym typeface="Helvetica Light"/>
        </a:defRPr>
      </a:lvl7pPr>
      <a:lvl8pPr indent="1600200" algn="ctr" defTabSz="584200">
        <a:defRPr sz="8000">
          <a:solidFill>
            <a:srgbClr val="FFFFFF"/>
          </a:solidFill>
          <a:latin typeface="+mn-lt"/>
          <a:ea typeface="+mn-ea"/>
          <a:cs typeface="+mn-cs"/>
          <a:sym typeface="Helvetica Light"/>
        </a:defRPr>
      </a:lvl8pPr>
      <a:lvl9pPr indent="1828800" algn="ctr" defTabSz="584200">
        <a:defRPr sz="8000">
          <a:solidFill>
            <a:srgbClr val="FFFFFF"/>
          </a:solidFill>
          <a:latin typeface="+mn-lt"/>
          <a:ea typeface="+mn-ea"/>
          <a:cs typeface="+mn-cs"/>
          <a:sym typeface="Helvetica Light"/>
        </a:defRPr>
      </a:lvl9pPr>
    </p:titleStyle>
    <p:bodyStyle>
      <a:lvl1pPr marL="444500" indent="-444500" defTabSz="584200">
        <a:spcBef>
          <a:spcPts val="4200"/>
        </a:spcBef>
        <a:buSzPct val="75000"/>
        <a:buChar char="•"/>
        <a:defRPr sz="3800">
          <a:solidFill>
            <a:srgbClr val="FFFFFF"/>
          </a:solidFill>
          <a:latin typeface="+mn-lt"/>
          <a:ea typeface="+mn-ea"/>
          <a:cs typeface="+mn-cs"/>
          <a:sym typeface="Helvetica Light"/>
        </a:defRPr>
      </a:lvl1pPr>
      <a:lvl2pPr marL="889000" indent="-444500" defTabSz="584200">
        <a:spcBef>
          <a:spcPts val="4200"/>
        </a:spcBef>
        <a:buSzPct val="75000"/>
        <a:buChar char="•"/>
        <a:defRPr sz="3800">
          <a:solidFill>
            <a:srgbClr val="FFFFFF"/>
          </a:solidFill>
          <a:latin typeface="+mn-lt"/>
          <a:ea typeface="+mn-ea"/>
          <a:cs typeface="+mn-cs"/>
          <a:sym typeface="Helvetica Light"/>
        </a:defRPr>
      </a:lvl2pPr>
      <a:lvl3pPr marL="1333500" indent="-444500" defTabSz="584200">
        <a:spcBef>
          <a:spcPts val="4200"/>
        </a:spcBef>
        <a:buSzPct val="75000"/>
        <a:buChar char="•"/>
        <a:defRPr sz="3800">
          <a:solidFill>
            <a:srgbClr val="FFFFFF"/>
          </a:solidFill>
          <a:latin typeface="+mn-lt"/>
          <a:ea typeface="+mn-ea"/>
          <a:cs typeface="+mn-cs"/>
          <a:sym typeface="Helvetica Light"/>
        </a:defRPr>
      </a:lvl3pPr>
      <a:lvl4pPr marL="1778000" indent="-444500" defTabSz="584200">
        <a:spcBef>
          <a:spcPts val="4200"/>
        </a:spcBef>
        <a:buSzPct val="75000"/>
        <a:buChar char="•"/>
        <a:defRPr sz="3800">
          <a:solidFill>
            <a:srgbClr val="FFFFFF"/>
          </a:solidFill>
          <a:latin typeface="+mn-lt"/>
          <a:ea typeface="+mn-ea"/>
          <a:cs typeface="+mn-cs"/>
          <a:sym typeface="Helvetica Light"/>
        </a:defRPr>
      </a:lvl4pPr>
      <a:lvl5pPr marL="2222500" indent="-444500" defTabSz="584200">
        <a:spcBef>
          <a:spcPts val="4200"/>
        </a:spcBef>
        <a:buSzPct val="75000"/>
        <a:buChar char="•"/>
        <a:defRPr sz="3800">
          <a:solidFill>
            <a:srgbClr val="FFFFFF"/>
          </a:solidFill>
          <a:latin typeface="+mn-lt"/>
          <a:ea typeface="+mn-ea"/>
          <a:cs typeface="+mn-cs"/>
          <a:sym typeface="Helvetica Light"/>
        </a:defRPr>
      </a:lvl5pPr>
      <a:lvl6pPr marL="2667000" indent="-444500" defTabSz="584200">
        <a:spcBef>
          <a:spcPts val="4200"/>
        </a:spcBef>
        <a:buSzPct val="75000"/>
        <a:buChar char="•"/>
        <a:defRPr sz="3800">
          <a:solidFill>
            <a:srgbClr val="FFFFFF"/>
          </a:solidFill>
          <a:latin typeface="+mn-lt"/>
          <a:ea typeface="+mn-ea"/>
          <a:cs typeface="+mn-cs"/>
          <a:sym typeface="Helvetica Light"/>
        </a:defRPr>
      </a:lvl6pPr>
      <a:lvl7pPr marL="3111500" indent="-444500" defTabSz="584200">
        <a:spcBef>
          <a:spcPts val="4200"/>
        </a:spcBef>
        <a:buSzPct val="75000"/>
        <a:buChar char="•"/>
        <a:defRPr sz="3800">
          <a:solidFill>
            <a:srgbClr val="FFFFFF"/>
          </a:solidFill>
          <a:latin typeface="+mn-lt"/>
          <a:ea typeface="+mn-ea"/>
          <a:cs typeface="+mn-cs"/>
          <a:sym typeface="Helvetica Light"/>
        </a:defRPr>
      </a:lvl7pPr>
      <a:lvl8pPr marL="3556000" indent="-444500" defTabSz="584200">
        <a:spcBef>
          <a:spcPts val="4200"/>
        </a:spcBef>
        <a:buSzPct val="75000"/>
        <a:buChar char="•"/>
        <a:defRPr sz="3800">
          <a:solidFill>
            <a:srgbClr val="FFFFFF"/>
          </a:solidFill>
          <a:latin typeface="+mn-lt"/>
          <a:ea typeface="+mn-ea"/>
          <a:cs typeface="+mn-cs"/>
          <a:sym typeface="Helvetica Light"/>
        </a:defRPr>
      </a:lvl8pPr>
      <a:lvl9pPr marL="4000500" indent="-444500" defTabSz="584200">
        <a:spcBef>
          <a:spcPts val="4200"/>
        </a:spcBef>
        <a:buSzPct val="75000"/>
        <a:buChar char="•"/>
        <a:defRPr sz="3800">
          <a:solidFill>
            <a:srgbClr val="FFFFFF"/>
          </a:solidFill>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pPr lvl="0"/>
            <a:endParaRPr/>
          </a:p>
        </p:txBody>
      </p:sp>
      <p:sp>
        <p:nvSpPr>
          <p:cNvPr id="33" name="Shape 33"/>
          <p:cNvSpPr>
            <a:spLocks noGrp="1"/>
          </p:cNvSpPr>
          <p:nvPr>
            <p:ph type="body" idx="1"/>
          </p:nvPr>
        </p:nvSpPr>
        <p:spPr>
          <a:prstGeom prst="rect">
            <a:avLst/>
          </a:prstGeom>
        </p:spPr>
        <p:txBody>
          <a:bodyPr/>
          <a:lstStyle/>
          <a:p>
            <a:pPr lvl="0"/>
            <a:endParaRPr/>
          </a:p>
        </p:txBody>
      </p:sp>
      <p:pic>
        <p:nvPicPr>
          <p:cNvPr id="34" name="pasted-image.tif"/>
          <p:cNvPicPr/>
          <p:nvPr/>
        </p:nvPicPr>
        <p:blipFill>
          <a:blip r:embed="rId2">
            <a:extLst/>
          </a:blip>
          <a:stretch>
            <a:fillRect/>
          </a:stretch>
        </p:blipFill>
        <p:spPr>
          <a:xfrm>
            <a:off x="-1" y="1625600"/>
            <a:ext cx="13004801" cy="6502400"/>
          </a:xfrm>
          <a:prstGeom prst="rect">
            <a:avLst/>
          </a:prstGeom>
          <a:ln w="12700">
            <a:miter lim="400000"/>
          </a:ln>
        </p:spPr>
      </p:pic>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p:cNvSpPr>
          <p:nvPr>
            <p:ph type="title"/>
          </p:nvPr>
        </p:nvSpPr>
        <p:spPr>
          <a:xfrm>
            <a:off x="1270000" y="304800"/>
            <a:ext cx="10464800" cy="8858672"/>
          </a:xfrm>
          <a:prstGeom prst="rect">
            <a:avLst/>
          </a:prstGeom>
        </p:spPr>
        <p:txBody>
          <a:bodyPr>
            <a:noAutofit/>
          </a:bodyPr>
          <a:lstStyle/>
          <a:p>
            <a:pPr lvl="0" defTabSz="233679">
              <a:defRPr sz="1800">
                <a:solidFill>
                  <a:srgbClr val="000000"/>
                </a:solidFill>
              </a:defRPr>
            </a:pPr>
            <a:r>
              <a:rPr sz="3600" b="1" dirty="0" smtClean="0">
                <a:solidFill>
                  <a:srgbClr val="FFFFFF"/>
                </a:solidFill>
                <a:latin typeface="Helvetica"/>
                <a:ea typeface="Helvetica"/>
                <a:cs typeface="Helvetica"/>
                <a:sym typeface="Helvetica"/>
              </a:rPr>
              <a:t>AFTER </a:t>
            </a:r>
            <a:r>
              <a:rPr sz="3600" b="1" dirty="0">
                <a:solidFill>
                  <a:srgbClr val="FFFFFF"/>
                </a:solidFill>
                <a:latin typeface="Helvetica"/>
                <a:ea typeface="Helvetica"/>
                <a:cs typeface="Helvetica"/>
                <a:sym typeface="Helvetica"/>
              </a:rPr>
              <a:t>THE SIN IN EGYPT….</a:t>
            </a:r>
          </a:p>
          <a:p>
            <a:pPr lvl="0" defTabSz="233679">
              <a:defRPr sz="1800">
                <a:solidFill>
                  <a:srgbClr val="000000"/>
                </a:solidFill>
              </a:defRPr>
            </a:pPr>
            <a:r>
              <a:rPr lang="en-US" sz="3600" b="1" dirty="0">
                <a:latin typeface="Helvetica"/>
                <a:ea typeface="Helvetica"/>
                <a:cs typeface="Helvetica"/>
                <a:sym typeface="Helvetica"/>
              </a:rPr>
              <a:t/>
            </a:r>
            <a:br>
              <a:rPr lang="en-US" sz="3600" b="1" dirty="0">
                <a:latin typeface="Helvetica"/>
                <a:ea typeface="Helvetica"/>
                <a:cs typeface="Helvetica"/>
                <a:sym typeface="Helvetica"/>
              </a:rPr>
            </a:br>
            <a:r>
              <a:rPr sz="3600" b="1" dirty="0" smtClean="0">
                <a:solidFill>
                  <a:srgbClr val="FFFFFF"/>
                </a:solidFill>
                <a:latin typeface="Helvetica"/>
                <a:ea typeface="Helvetica"/>
                <a:cs typeface="Helvetica"/>
                <a:sym typeface="Helvetica"/>
              </a:rPr>
              <a:t>Genesis 13</a:t>
            </a:r>
            <a:r>
              <a:rPr lang="en-US" sz="3600" b="1" dirty="0" smtClean="0">
                <a:solidFill>
                  <a:srgbClr val="FFFFFF"/>
                </a:solidFill>
                <a:latin typeface="Helvetica"/>
                <a:ea typeface="Helvetica"/>
                <a:cs typeface="Helvetica"/>
                <a:sym typeface="Helvetica"/>
              </a:rPr>
              <a:t> : 1-6,15-16</a:t>
            </a:r>
            <a:endParaRPr sz="3600" b="1" dirty="0">
              <a:solidFill>
                <a:srgbClr val="FFFFFF"/>
              </a:solidFill>
              <a:latin typeface="Helvetica"/>
              <a:ea typeface="Helvetica"/>
              <a:cs typeface="Helvetica"/>
              <a:sym typeface="Helvetica"/>
            </a:endParaRPr>
          </a:p>
          <a:p>
            <a:r>
              <a:rPr lang="en-US" sz="3600" dirty="0" smtClean="0"/>
              <a:t>Now </a:t>
            </a:r>
            <a:r>
              <a:rPr lang="en-US" sz="3600" dirty="0"/>
              <a:t>Sarai, Abram’s wife, had borne him no</a:t>
            </a:r>
            <a:br>
              <a:rPr lang="en-US" sz="3600" dirty="0"/>
            </a:br>
            <a:r>
              <a:rPr lang="en-US" sz="3600" dirty="0"/>
              <a:t>children. But she had an Egyptian slave named</a:t>
            </a:r>
            <a:br>
              <a:rPr lang="en-US" sz="3600" dirty="0"/>
            </a:br>
            <a:r>
              <a:rPr lang="en-US" sz="3600" dirty="0"/>
              <a:t>Hagar; </a:t>
            </a:r>
            <a:r>
              <a:rPr lang="en-US" sz="3600" b="1" dirty="0"/>
              <a:t>2 </a:t>
            </a:r>
            <a:r>
              <a:rPr lang="en-US" sz="3600" dirty="0"/>
              <a:t>so she said to Abram, “The LORD has kept</a:t>
            </a:r>
            <a:br>
              <a:rPr lang="en-US" sz="3600" dirty="0"/>
            </a:br>
            <a:r>
              <a:rPr lang="en-US" sz="3600" dirty="0"/>
              <a:t>me from having children. Go, sleep with my slave;</a:t>
            </a:r>
            <a:br>
              <a:rPr lang="en-US" sz="3600" dirty="0"/>
            </a:br>
            <a:r>
              <a:rPr lang="en-US" sz="3600" dirty="0"/>
              <a:t>perhaps I can build a family through her.”</a:t>
            </a:r>
            <a:br>
              <a:rPr lang="en-US" sz="3600" dirty="0"/>
            </a:br>
            <a:r>
              <a:rPr lang="en-US" sz="3600" dirty="0"/>
              <a:t>Abram agreed to what Sarai said. </a:t>
            </a:r>
            <a:r>
              <a:rPr lang="en-US" sz="3600" b="1" dirty="0"/>
              <a:t>3 </a:t>
            </a:r>
            <a:r>
              <a:rPr lang="en-US" sz="3600" dirty="0"/>
              <a:t>So after Abram</a:t>
            </a:r>
            <a:br>
              <a:rPr lang="en-US" sz="3600" dirty="0"/>
            </a:br>
            <a:r>
              <a:rPr lang="en-US" sz="3600" dirty="0"/>
              <a:t>had been living in Canaan ten years, Sarai his wife</a:t>
            </a:r>
            <a:br>
              <a:rPr lang="en-US" sz="3600" dirty="0"/>
            </a:br>
            <a:r>
              <a:rPr lang="en-US" sz="3600" dirty="0"/>
              <a:t>took her Egyptian slave Hagar and gave her to her</a:t>
            </a:r>
            <a:br>
              <a:rPr lang="en-US" sz="3600" dirty="0"/>
            </a:br>
            <a:r>
              <a:rPr lang="en-US" sz="3600" dirty="0"/>
              <a:t>husband to be his wife. </a:t>
            </a:r>
            <a:r>
              <a:rPr lang="en-US" sz="3600" b="1" dirty="0"/>
              <a:t>4 </a:t>
            </a:r>
            <a:r>
              <a:rPr lang="en-US" sz="3600" dirty="0"/>
              <a:t>He slept with Hagar, and</a:t>
            </a:r>
            <a:br>
              <a:rPr lang="en-US" sz="3600" dirty="0"/>
            </a:br>
            <a:r>
              <a:rPr lang="en-US" sz="3600" dirty="0"/>
              <a:t>she conceived.</a:t>
            </a:r>
            <a:br>
              <a:rPr lang="en-US" sz="3600" dirty="0"/>
            </a:br>
            <a:r>
              <a:rPr lang="en-US" sz="3600" dirty="0"/>
              <a:t>When she knew she was pregnant, she began to</a:t>
            </a:r>
            <a:br>
              <a:rPr lang="en-US" sz="3600" dirty="0"/>
            </a:br>
            <a:r>
              <a:rPr lang="en-US" sz="3600" dirty="0"/>
              <a:t>despise her mistress. </a:t>
            </a:r>
            <a:endParaRPr sz="3600" b="1" dirty="0">
              <a:solidFill>
                <a:srgbClr val="FFFFFF"/>
              </a:solidFill>
              <a:latin typeface="Helvetica"/>
              <a:ea typeface="Helvetica"/>
              <a:cs typeface="Helvetica"/>
              <a:sym typeface="Helvetica"/>
            </a:endParaRPr>
          </a:p>
        </p:txBody>
      </p:sp>
      <p:pic>
        <p:nvPicPr>
          <p:cNvPr id="70" name="image2.png"/>
          <p:cNvPicPr/>
          <p:nvPr/>
        </p:nvPicPr>
        <p:blipFill>
          <a:blip r:embed="rId2">
            <a:extLst/>
          </a:blip>
          <a:stretch>
            <a:fillRect/>
          </a:stretch>
        </p:blipFill>
        <p:spPr>
          <a:xfrm>
            <a:off x="10772199" y="8975124"/>
            <a:ext cx="1808526" cy="603748"/>
          </a:xfrm>
          <a:prstGeom prst="rect">
            <a:avLst/>
          </a:prstGeom>
          <a:ln w="12700">
            <a:miter lim="400000"/>
          </a:ln>
        </p:spPr>
      </p:pic>
    </p:spTree>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xfrm>
            <a:off x="145708" y="141081"/>
            <a:ext cx="12713384" cy="9471438"/>
          </a:xfrm>
          <a:prstGeom prst="rect">
            <a:avLst/>
          </a:prstGeom>
        </p:spPr>
        <p:txBody>
          <a:bodyPr>
            <a:normAutofit/>
          </a:bodyPr>
          <a:lstStyle/>
          <a:p>
            <a:r>
              <a:rPr lang="en-US" sz="4000" b="1" dirty="0"/>
              <a:t>5 </a:t>
            </a:r>
            <a:r>
              <a:rPr lang="en-US" sz="4000" dirty="0"/>
              <a:t>Then Sarai said to Abram,</a:t>
            </a:r>
            <a:br>
              <a:rPr lang="en-US" sz="4000" dirty="0"/>
            </a:br>
            <a:r>
              <a:rPr lang="en-US" sz="4000" dirty="0"/>
              <a:t>“You are responsible for the wrong I am suffering.</a:t>
            </a:r>
            <a:br>
              <a:rPr lang="en-US" sz="4000" dirty="0"/>
            </a:br>
            <a:r>
              <a:rPr lang="en-US" sz="4000" dirty="0"/>
              <a:t>I put my slave in your arms, and now that she</a:t>
            </a:r>
            <a:br>
              <a:rPr lang="en-US" sz="4000" dirty="0"/>
            </a:br>
            <a:r>
              <a:rPr lang="en-US" sz="4000" dirty="0"/>
              <a:t>knows she is pregnant, she despises me. May the</a:t>
            </a:r>
            <a:br>
              <a:rPr lang="en-US" sz="4000" dirty="0"/>
            </a:br>
            <a:r>
              <a:rPr lang="en-US" sz="4000" dirty="0"/>
              <a:t>LORD judge between you and me.”</a:t>
            </a:r>
            <a:br>
              <a:rPr lang="en-US" sz="4000" dirty="0"/>
            </a:br>
            <a:r>
              <a:rPr lang="en-US" sz="4000" b="1" dirty="0"/>
              <a:t>6 </a:t>
            </a:r>
            <a:r>
              <a:rPr lang="en-US" sz="4000" dirty="0"/>
              <a:t>“Your slave is in your hands,” Abram said. “Do</a:t>
            </a:r>
            <a:br>
              <a:rPr lang="en-US" sz="4000" dirty="0"/>
            </a:br>
            <a:r>
              <a:rPr lang="en-US" sz="4000" dirty="0"/>
              <a:t>with her whatever you think best.” Then Sarai</a:t>
            </a:r>
            <a:br>
              <a:rPr lang="en-US" sz="4000" dirty="0"/>
            </a:br>
            <a:r>
              <a:rPr lang="en-US" sz="4000" dirty="0"/>
              <a:t>mistreated Hagar; so she fled from her</a:t>
            </a:r>
            <a:r>
              <a:rPr lang="en-US" sz="4000" dirty="0" smtClean="0"/>
              <a:t>.</a:t>
            </a:r>
            <a:br>
              <a:rPr lang="en-US" sz="4000" dirty="0" smtClean="0"/>
            </a:br>
            <a:r>
              <a:rPr lang="en-US" sz="4000" b="1" dirty="0"/>
              <a:t>15 </a:t>
            </a:r>
            <a:r>
              <a:rPr lang="en-US" sz="4000" dirty="0"/>
              <a:t>So Hagar bore Abram a son, and Abram gave</a:t>
            </a:r>
            <a:br>
              <a:rPr lang="en-US" sz="4000" dirty="0"/>
            </a:br>
            <a:r>
              <a:rPr lang="en-US" sz="4000" dirty="0"/>
              <a:t>the name Ishmael to the son she had borne. </a:t>
            </a:r>
            <a:r>
              <a:rPr lang="en-US" sz="4000" b="1" dirty="0"/>
              <a:t>16</a:t>
            </a:r>
            <a:br>
              <a:rPr lang="en-US" sz="4000" b="1" dirty="0"/>
            </a:br>
            <a:r>
              <a:rPr lang="en-US" sz="4000" dirty="0"/>
              <a:t>Abram was </a:t>
            </a:r>
            <a:r>
              <a:rPr lang="en-US" sz="4000" b="1" dirty="0">
                <a:solidFill>
                  <a:srgbClr val="FF0000"/>
                </a:solidFill>
              </a:rPr>
              <a:t>eighty-six years</a:t>
            </a:r>
            <a:r>
              <a:rPr lang="en-US" sz="4000" b="1" dirty="0"/>
              <a:t> </a:t>
            </a:r>
            <a:r>
              <a:rPr lang="en-US" sz="4000" dirty="0"/>
              <a:t>old when Hagar bore</a:t>
            </a:r>
            <a:br>
              <a:rPr lang="en-US" sz="4000" dirty="0"/>
            </a:br>
            <a:r>
              <a:rPr lang="en-US" sz="4000" dirty="0"/>
              <a:t>him Ishmael.</a:t>
            </a:r>
            <a:br>
              <a:rPr lang="en-US" sz="4000" dirty="0"/>
            </a:br>
            <a:r>
              <a:rPr lang="en-US" sz="4000" b="1" dirty="0">
                <a:solidFill>
                  <a:srgbClr val="FF0000"/>
                </a:solidFill>
              </a:rPr>
              <a:t>Abram called his son Ishmael</a:t>
            </a:r>
            <a:r>
              <a:rPr lang="en-US" sz="4000" b="1" dirty="0"/>
              <a:t>…</a:t>
            </a:r>
            <a:endParaRPr sz="4000" b="1" dirty="0">
              <a:solidFill>
                <a:srgbClr val="FF2600"/>
              </a:solidFill>
              <a:latin typeface="Helvetica"/>
              <a:ea typeface="Helvetica"/>
              <a:cs typeface="Helvetica"/>
              <a:sym typeface="Helvetica"/>
            </a:endParaRPr>
          </a:p>
        </p:txBody>
      </p:sp>
      <p:pic>
        <p:nvPicPr>
          <p:cNvPr id="73" name="image2.png"/>
          <p:cNvPicPr/>
          <p:nvPr/>
        </p:nvPicPr>
        <p:blipFill>
          <a:blip r:embed="rId2">
            <a:extLst/>
          </a:blip>
          <a:stretch>
            <a:fillRect/>
          </a:stretch>
        </p:blipFill>
        <p:spPr>
          <a:xfrm>
            <a:off x="10772199" y="8975124"/>
            <a:ext cx="1808526" cy="603748"/>
          </a:xfrm>
          <a:prstGeom prst="rect">
            <a:avLst/>
          </a:prstGeom>
          <a:ln w="12700">
            <a:miter lim="400000"/>
          </a:ln>
        </p:spPr>
      </p:pic>
    </p:spTree>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p:cNvSpPr>
          <p:nvPr>
            <p:ph type="title"/>
          </p:nvPr>
        </p:nvSpPr>
        <p:spPr>
          <a:xfrm>
            <a:off x="1270000" y="2438400"/>
            <a:ext cx="10464800" cy="4191000"/>
          </a:xfrm>
          <a:prstGeom prst="rect">
            <a:avLst/>
          </a:prstGeom>
        </p:spPr>
        <p:txBody>
          <a:bodyPr>
            <a:normAutofit/>
          </a:bodyPr>
          <a:lstStyle/>
          <a:p>
            <a:r>
              <a:rPr lang="en-US" sz="4000" b="1" dirty="0" smtClean="0"/>
              <a:t/>
            </a:r>
            <a:br>
              <a:rPr lang="en-US" sz="4000" b="1" dirty="0" smtClean="0"/>
            </a:br>
            <a:r>
              <a:rPr lang="en-US" sz="4000" b="1" dirty="0"/>
              <a:t/>
            </a:r>
            <a:br>
              <a:rPr lang="en-US" sz="4000" b="1" dirty="0"/>
            </a:br>
            <a:r>
              <a:rPr lang="en-US" sz="4400" b="1" dirty="0" smtClean="0"/>
              <a:t>First </a:t>
            </a:r>
            <a:r>
              <a:rPr lang="en-US" sz="4400" b="1" dirty="0"/>
              <a:t>Abraham offer his wife to </a:t>
            </a:r>
            <a:r>
              <a:rPr lang="en-US" sz="4400" b="1" dirty="0" smtClean="0"/>
              <a:t/>
            </a:r>
            <a:br>
              <a:rPr lang="en-US" sz="4400" b="1" dirty="0" smtClean="0"/>
            </a:br>
            <a:r>
              <a:rPr lang="en-US" sz="4400" b="1" dirty="0" smtClean="0"/>
              <a:t>another </a:t>
            </a:r>
            <a:r>
              <a:rPr lang="en-US" sz="4400" b="1" dirty="0"/>
              <a:t>man.</a:t>
            </a:r>
            <a:br>
              <a:rPr lang="en-US" sz="4400" b="1" dirty="0"/>
            </a:br>
            <a:r>
              <a:rPr lang="en-US" sz="4400" b="1" dirty="0"/>
              <a:t>Now, Sarah is offering her husband to</a:t>
            </a:r>
            <a:br>
              <a:rPr lang="en-US" sz="4400" b="1" dirty="0"/>
            </a:br>
            <a:r>
              <a:rPr lang="en-US" sz="4400" b="1" dirty="0"/>
              <a:t>another woman!</a:t>
            </a:r>
            <a:endParaRPr sz="4400" b="1" dirty="0">
              <a:solidFill>
                <a:srgbClr val="FFFFFF"/>
              </a:solidFill>
              <a:latin typeface="Helvetica"/>
              <a:ea typeface="Helvetica"/>
              <a:cs typeface="Helvetica"/>
              <a:sym typeface="Helvetica"/>
            </a:endParaRPr>
          </a:p>
        </p:txBody>
      </p:sp>
      <p:pic>
        <p:nvPicPr>
          <p:cNvPr id="76" name="image2.png"/>
          <p:cNvPicPr/>
          <p:nvPr/>
        </p:nvPicPr>
        <p:blipFill>
          <a:blip r:embed="rId2">
            <a:extLst/>
          </a:blip>
          <a:stretch>
            <a:fillRect/>
          </a:stretch>
        </p:blipFill>
        <p:spPr>
          <a:xfrm>
            <a:off x="10772199" y="8987824"/>
            <a:ext cx="1808526" cy="603748"/>
          </a:xfrm>
          <a:prstGeom prst="rect">
            <a:avLst/>
          </a:prstGeom>
          <a:ln w="12700">
            <a:miter lim="400000"/>
          </a:ln>
        </p:spPr>
      </p:pic>
    </p:spTree>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p:cNvSpPr>
          <p:nvPr>
            <p:ph type="title"/>
          </p:nvPr>
        </p:nvSpPr>
        <p:spPr>
          <a:xfrm>
            <a:off x="1168400" y="-381000"/>
            <a:ext cx="10566400" cy="9681238"/>
          </a:xfrm>
          <a:prstGeom prst="rect">
            <a:avLst/>
          </a:prstGeom>
        </p:spPr>
        <p:txBody>
          <a:bodyPr>
            <a:normAutofit/>
          </a:bodyPr>
          <a:lstStyle/>
          <a:p>
            <a:r>
              <a:rPr lang="en-US" sz="5400" dirty="0"/>
              <a:t>1. A basic question on </a:t>
            </a:r>
            <a:r>
              <a:rPr lang="en-US" sz="5400" dirty="0" smtClean="0"/>
              <a:t>waiting</a:t>
            </a:r>
            <a:br>
              <a:rPr lang="en-US" sz="5400" dirty="0" smtClean="0"/>
            </a:br>
            <a:r>
              <a:rPr lang="en-US" sz="5400" dirty="0"/>
              <a:t/>
            </a:r>
            <a:br>
              <a:rPr lang="en-US" sz="5400" dirty="0"/>
            </a:br>
            <a:r>
              <a:rPr lang="en-US" sz="5400" dirty="0"/>
              <a:t>2. What we do in the </a:t>
            </a:r>
            <a:r>
              <a:rPr lang="en-US" sz="5400" dirty="0" smtClean="0"/>
              <a:t>waiting</a:t>
            </a:r>
            <a:br>
              <a:rPr lang="en-US" sz="5400" dirty="0" smtClean="0"/>
            </a:br>
            <a:r>
              <a:rPr lang="en-US" sz="5400" dirty="0"/>
              <a:t/>
            </a:r>
            <a:br>
              <a:rPr lang="en-US" sz="5400" dirty="0"/>
            </a:br>
            <a:r>
              <a:rPr lang="en-US" sz="5400" dirty="0"/>
              <a:t>3. What God does in the </a:t>
            </a:r>
            <a:r>
              <a:rPr lang="en-US" sz="5400" dirty="0" smtClean="0"/>
              <a:t>waiting</a:t>
            </a:r>
            <a:br>
              <a:rPr lang="en-US" sz="5400" dirty="0" smtClean="0"/>
            </a:br>
            <a:r>
              <a:rPr lang="en-US" sz="5400" dirty="0"/>
              <a:t/>
            </a:r>
            <a:br>
              <a:rPr lang="en-US" sz="5400" dirty="0"/>
            </a:br>
            <a:r>
              <a:rPr lang="en-US" sz="5400" dirty="0"/>
              <a:t>4. The fruit of waiting</a:t>
            </a:r>
            <a:endParaRPr sz="5400" b="1" dirty="0">
              <a:solidFill>
                <a:srgbClr val="FFFFFF"/>
              </a:solidFill>
              <a:latin typeface="Helvetica"/>
              <a:ea typeface="Helvetica"/>
              <a:cs typeface="Helvetica"/>
              <a:sym typeface="Helvetica"/>
            </a:endParaRPr>
          </a:p>
        </p:txBody>
      </p:sp>
      <p:pic>
        <p:nvPicPr>
          <p:cNvPr id="79" name="image2.png"/>
          <p:cNvPicPr/>
          <p:nvPr/>
        </p:nvPicPr>
        <p:blipFill>
          <a:blip r:embed="rId2">
            <a:extLst/>
          </a:blip>
          <a:stretch>
            <a:fillRect/>
          </a:stretch>
        </p:blipFill>
        <p:spPr>
          <a:xfrm>
            <a:off x="10772199" y="8987824"/>
            <a:ext cx="1808526" cy="603748"/>
          </a:xfrm>
          <a:prstGeom prst="rect">
            <a:avLst/>
          </a:prstGeom>
          <a:ln w="12700">
            <a:miter lim="400000"/>
          </a:ln>
        </p:spPr>
      </p:pic>
    </p:spTree>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p:cNvSpPr>
          <p:nvPr>
            <p:ph type="title"/>
          </p:nvPr>
        </p:nvSpPr>
        <p:spPr>
          <a:xfrm>
            <a:off x="1168400" y="-381000"/>
            <a:ext cx="10566400" cy="9681238"/>
          </a:xfrm>
          <a:prstGeom prst="rect">
            <a:avLst/>
          </a:prstGeom>
        </p:spPr>
        <p:txBody>
          <a:bodyPr>
            <a:normAutofit/>
          </a:bodyPr>
          <a:lstStyle/>
          <a:p>
            <a:r>
              <a:rPr lang="en-US" sz="5400" dirty="0" smtClean="0"/>
              <a:t/>
            </a:r>
            <a:br>
              <a:rPr lang="en-US" sz="5400" dirty="0" smtClean="0"/>
            </a:br>
            <a:r>
              <a:rPr lang="en-US" sz="5400" dirty="0"/>
              <a:t/>
            </a:r>
            <a:br>
              <a:rPr lang="en-US" sz="5400" dirty="0"/>
            </a:br>
            <a:r>
              <a:rPr lang="en-US" sz="6000" dirty="0" smtClean="0"/>
              <a:t>1</a:t>
            </a:r>
            <a:r>
              <a:rPr lang="en-US" sz="6000" dirty="0"/>
              <a:t>. A basic question on </a:t>
            </a:r>
            <a:r>
              <a:rPr lang="en-US" sz="6000" dirty="0" smtClean="0"/>
              <a:t>waiting</a:t>
            </a:r>
            <a:r>
              <a:rPr lang="en-US" sz="5400" dirty="0" smtClean="0"/>
              <a:t/>
            </a:r>
            <a:br>
              <a:rPr lang="en-US" sz="5400" dirty="0" smtClean="0"/>
            </a:br>
            <a:r>
              <a:rPr lang="en-US" sz="5400" dirty="0"/>
              <a:t/>
            </a:r>
            <a:br>
              <a:rPr lang="en-US" sz="5400" dirty="0"/>
            </a:br>
            <a:endParaRPr sz="5400" b="1" dirty="0">
              <a:solidFill>
                <a:srgbClr val="FFFFFF"/>
              </a:solidFill>
              <a:latin typeface="Helvetica"/>
              <a:ea typeface="Helvetica"/>
              <a:cs typeface="Helvetica"/>
              <a:sym typeface="Helvetica"/>
            </a:endParaRPr>
          </a:p>
        </p:txBody>
      </p:sp>
      <p:pic>
        <p:nvPicPr>
          <p:cNvPr id="79" name="image2.png"/>
          <p:cNvPicPr/>
          <p:nvPr/>
        </p:nvPicPr>
        <p:blipFill>
          <a:blip r:embed="rId2">
            <a:extLst/>
          </a:blip>
          <a:stretch>
            <a:fillRect/>
          </a:stretch>
        </p:blipFill>
        <p:spPr>
          <a:xfrm>
            <a:off x="10772199" y="8987824"/>
            <a:ext cx="1808526" cy="603748"/>
          </a:xfrm>
          <a:prstGeom prst="rect">
            <a:avLst/>
          </a:prstGeom>
          <a:ln w="12700">
            <a:miter lim="400000"/>
          </a:ln>
        </p:spPr>
      </p:pic>
    </p:spTree>
    <p:extLst>
      <p:ext uri="{BB962C8B-B14F-4D97-AF65-F5344CB8AC3E}">
        <p14:creationId xmlns:p14="http://schemas.microsoft.com/office/powerpoint/2010/main" val="2315859822"/>
      </p:ext>
    </p:extLst>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p:cNvSpPr>
          <p:nvPr>
            <p:ph type="title"/>
          </p:nvPr>
        </p:nvSpPr>
        <p:spPr>
          <a:xfrm>
            <a:off x="1270000" y="36590"/>
            <a:ext cx="10464800" cy="9535385"/>
          </a:xfrm>
          <a:prstGeom prst="rect">
            <a:avLst/>
          </a:prstGeom>
        </p:spPr>
        <p:txBody>
          <a:bodyPr>
            <a:normAutofit/>
          </a:bodyPr>
          <a:lstStyle/>
          <a:p>
            <a:r>
              <a:rPr lang="en-US" sz="4800" b="1" dirty="0"/>
              <a:t>God is not ignorant; </a:t>
            </a:r>
            <a:r>
              <a:rPr lang="en-US" sz="4800" b="1" dirty="0" smtClean="0"/>
              <a:t/>
            </a:r>
            <a:br>
              <a:rPr lang="en-US" sz="4800" b="1" dirty="0" smtClean="0"/>
            </a:br>
            <a:r>
              <a:rPr lang="en-US" sz="4800" b="1" dirty="0" smtClean="0"/>
              <a:t>not </a:t>
            </a:r>
            <a:r>
              <a:rPr lang="en-US" sz="4800" b="1" dirty="0"/>
              <a:t>impotent; indifferent,</a:t>
            </a:r>
            <a:br>
              <a:rPr lang="en-US" sz="4800" b="1" dirty="0"/>
            </a:br>
            <a:r>
              <a:rPr lang="en-US" sz="4800" b="1" dirty="0"/>
              <a:t>is involved in all our waiting.</a:t>
            </a:r>
            <a:br>
              <a:rPr lang="en-US" sz="4800" b="1" dirty="0"/>
            </a:br>
            <a:r>
              <a:rPr lang="en-US" sz="4800" b="1" dirty="0"/>
              <a:t>God was shaping Abraham </a:t>
            </a:r>
            <a:r>
              <a:rPr lang="en-US" sz="4800" b="1" dirty="0" smtClean="0"/>
              <a:t/>
            </a:r>
            <a:br>
              <a:rPr lang="en-US" sz="4800" b="1" dirty="0" smtClean="0"/>
            </a:br>
            <a:r>
              <a:rPr lang="en-US" sz="4800" b="1" dirty="0" smtClean="0"/>
              <a:t>in </a:t>
            </a:r>
            <a:r>
              <a:rPr lang="en-US" sz="4800" b="1" dirty="0"/>
              <a:t>the waiting.</a:t>
            </a:r>
            <a:endParaRPr sz="4800" b="1" dirty="0">
              <a:solidFill>
                <a:srgbClr val="FFFFFF"/>
              </a:solidFill>
              <a:latin typeface="Helvetica"/>
              <a:ea typeface="Helvetica"/>
              <a:cs typeface="Helvetica"/>
              <a:sym typeface="Helvetica"/>
            </a:endParaRPr>
          </a:p>
        </p:txBody>
      </p:sp>
      <p:pic>
        <p:nvPicPr>
          <p:cNvPr id="82" name="image2.png"/>
          <p:cNvPicPr/>
          <p:nvPr/>
        </p:nvPicPr>
        <p:blipFill>
          <a:blip r:embed="rId2">
            <a:extLst/>
          </a:blip>
          <a:stretch>
            <a:fillRect/>
          </a:stretch>
        </p:blipFill>
        <p:spPr>
          <a:xfrm>
            <a:off x="10772199" y="8975124"/>
            <a:ext cx="1808526" cy="603748"/>
          </a:xfrm>
          <a:prstGeom prst="rect">
            <a:avLst/>
          </a:prstGeom>
          <a:ln w="12700">
            <a:miter lim="400000"/>
          </a:ln>
        </p:spPr>
      </p:pic>
    </p:spTree>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2743200"/>
            <a:ext cx="10464800" cy="3784600"/>
          </a:xfrm>
        </p:spPr>
        <p:txBody>
          <a:bodyPr>
            <a:normAutofit/>
          </a:bodyPr>
          <a:lstStyle/>
          <a:p>
            <a:r>
              <a:rPr lang="en-US" sz="6000" dirty="0"/>
              <a:t>2. What we do in the waiting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5971" y="9035673"/>
            <a:ext cx="1854200" cy="618067"/>
          </a:xfrm>
          <a:prstGeom prst="rect">
            <a:avLst/>
          </a:prstGeom>
        </p:spPr>
      </p:pic>
    </p:spTree>
    <p:extLst>
      <p:ext uri="{BB962C8B-B14F-4D97-AF65-F5344CB8AC3E}">
        <p14:creationId xmlns:p14="http://schemas.microsoft.com/office/powerpoint/2010/main" val="2992333247"/>
      </p:ext>
    </p:extLst>
  </p:cSld>
  <p:clrMapOvr>
    <a:masterClrMapping/>
  </p:clrMapOvr>
  <p:transition xmlns:p14="http://schemas.microsoft.com/office/powerpoint/2010/mai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First, </a:t>
            </a:r>
            <a:r>
              <a:rPr lang="en-US" sz="4800" b="1" dirty="0" smtClean="0"/>
              <a:t>Abraham sinned in </a:t>
            </a:r>
            <a:r>
              <a:rPr lang="en-US" sz="4800" b="1" dirty="0"/>
              <a:t>his fear and lack of trust </a:t>
            </a:r>
            <a:r>
              <a:rPr lang="en-US" sz="4800" b="1" dirty="0" smtClean="0"/>
              <a:t/>
            </a:r>
            <a:br>
              <a:rPr lang="en-US" sz="4800" b="1" dirty="0" smtClean="0"/>
            </a:br>
            <a:r>
              <a:rPr lang="en-US" sz="4800" b="1" dirty="0" smtClean="0"/>
              <a:t>in </a:t>
            </a:r>
            <a:r>
              <a:rPr lang="en-US" sz="4800" b="1" dirty="0"/>
              <a:t>God!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3400" y="8839200"/>
            <a:ext cx="1943100" cy="647700"/>
          </a:xfrm>
          <a:prstGeom prst="rect">
            <a:avLst/>
          </a:prstGeom>
        </p:spPr>
      </p:pic>
    </p:spTree>
    <p:extLst>
      <p:ext uri="{BB962C8B-B14F-4D97-AF65-F5344CB8AC3E}">
        <p14:creationId xmlns:p14="http://schemas.microsoft.com/office/powerpoint/2010/main" val="3282385822"/>
      </p:ext>
    </p:extLst>
  </p:cSld>
  <p:clrMapOvr>
    <a:masterClrMapping/>
  </p:clrMapOvr>
  <p:transition xmlns:p14="http://schemas.microsoft.com/office/powerpoint/2010/mai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838200"/>
            <a:ext cx="10464800" cy="8305800"/>
          </a:xfrm>
        </p:spPr>
        <p:txBody>
          <a:bodyPr>
            <a:normAutofit/>
          </a:bodyPr>
          <a:lstStyle/>
          <a:p>
            <a:r>
              <a:rPr lang="en-US" sz="4900" b="1" dirty="0"/>
              <a:t>Second way Abraham and </a:t>
            </a:r>
            <a:r>
              <a:rPr lang="en-US" sz="4900" b="1" dirty="0" smtClean="0"/>
              <a:t>Sarah </a:t>
            </a:r>
            <a:r>
              <a:rPr lang="en-US" sz="4900" b="1" dirty="0"/>
              <a:t>sinned in </a:t>
            </a:r>
            <a:r>
              <a:rPr lang="en-US" sz="4900" b="1" dirty="0" smtClean="0"/>
              <a:t>their</a:t>
            </a:r>
            <a:r>
              <a:rPr lang="en-US" sz="4900" b="1" dirty="0"/>
              <a:t/>
            </a:r>
            <a:br>
              <a:rPr lang="en-US" sz="4900" b="1" dirty="0"/>
            </a:br>
            <a:r>
              <a:rPr lang="en-US" sz="4900" b="1" dirty="0"/>
              <a:t>waiting was this: </a:t>
            </a:r>
            <a:r>
              <a:rPr lang="en-US" sz="4900" b="1" dirty="0" smtClean="0"/>
              <a:t/>
            </a:r>
            <a:br>
              <a:rPr lang="en-US" sz="4900" b="1" dirty="0" smtClean="0"/>
            </a:br>
            <a:r>
              <a:rPr lang="en-US" sz="4900" b="1" dirty="0" smtClean="0"/>
              <a:t>They </a:t>
            </a:r>
            <a:r>
              <a:rPr lang="en-US" sz="4900" b="1" dirty="0"/>
              <a:t>tried to manufacture</a:t>
            </a:r>
            <a:br>
              <a:rPr lang="en-US" sz="4900" b="1" dirty="0"/>
            </a:br>
            <a:r>
              <a:rPr lang="en-US" sz="4900" b="1" dirty="0"/>
              <a:t>on their own the blessing only God </a:t>
            </a:r>
            <a:r>
              <a:rPr lang="en-US" sz="4900" b="1" dirty="0" smtClean="0"/>
              <a:t>could bring</a:t>
            </a:r>
            <a:r>
              <a:rPr lang="en-US" sz="4900" b="1" dirty="0"/>
              <a:t>!</a:t>
            </a:r>
            <a:r>
              <a:rPr lang="en-US" b="1" dirty="0"/>
              <a:t/>
            </a:r>
            <a:br>
              <a:rPr lang="en-US" b="1" dirty="0"/>
            </a:b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9600" y="8911006"/>
            <a:ext cx="1905000" cy="718608"/>
          </a:xfrm>
          <a:prstGeom prst="rect">
            <a:avLst/>
          </a:prstGeom>
        </p:spPr>
      </p:pic>
    </p:spTree>
    <p:extLst>
      <p:ext uri="{BB962C8B-B14F-4D97-AF65-F5344CB8AC3E}">
        <p14:creationId xmlns:p14="http://schemas.microsoft.com/office/powerpoint/2010/main" val="1570228097"/>
      </p:ext>
    </p:extLst>
  </p:cSld>
  <p:clrMapOvr>
    <a:masterClrMapping/>
  </p:clrMapOvr>
  <p:transition xmlns:p14="http://schemas.microsoft.com/office/powerpoint/2010/mai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3200400"/>
            <a:ext cx="11176000" cy="3327400"/>
          </a:xfrm>
        </p:spPr>
        <p:txBody>
          <a:bodyPr>
            <a:normAutofit/>
          </a:bodyPr>
          <a:lstStyle/>
          <a:p>
            <a:r>
              <a:rPr lang="en-US" sz="6000" dirty="0"/>
              <a:t>3. What God does in the waiting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1999" y="9029700"/>
            <a:ext cx="1950571" cy="723900"/>
          </a:xfrm>
          <a:prstGeom prst="rect">
            <a:avLst/>
          </a:prstGeom>
        </p:spPr>
      </p:pic>
    </p:spTree>
    <p:extLst>
      <p:ext uri="{BB962C8B-B14F-4D97-AF65-F5344CB8AC3E}">
        <p14:creationId xmlns:p14="http://schemas.microsoft.com/office/powerpoint/2010/main" val="2891965442"/>
      </p:ext>
    </p:extLst>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title"/>
          </p:nvPr>
        </p:nvSpPr>
        <p:spPr>
          <a:prstGeom prst="rect">
            <a:avLst/>
          </a:prstGeom>
        </p:spPr>
        <p:txBody>
          <a:bodyPr>
            <a:normAutofit fontScale="90000"/>
          </a:bodyPr>
          <a:lstStyle/>
          <a:p>
            <a:pPr lvl="0" defTabSz="379729">
              <a:lnSpc>
                <a:spcPct val="150000"/>
              </a:lnSpc>
              <a:defRPr sz="1800">
                <a:solidFill>
                  <a:srgbClr val="000000"/>
                </a:solidFill>
              </a:defRPr>
            </a:pPr>
            <a:r>
              <a:rPr sz="5200" b="1" dirty="0">
                <a:solidFill>
                  <a:srgbClr val="FFFFFF"/>
                </a:solidFill>
                <a:latin typeface="Helvetica"/>
                <a:ea typeface="Helvetica"/>
                <a:cs typeface="Helvetica"/>
                <a:sym typeface="Helvetica"/>
              </a:rPr>
              <a:t>1) CALLING</a:t>
            </a:r>
          </a:p>
          <a:p>
            <a:pPr lvl="0" defTabSz="379729">
              <a:lnSpc>
                <a:spcPct val="150000"/>
              </a:lnSpc>
              <a:defRPr sz="1800">
                <a:solidFill>
                  <a:srgbClr val="000000"/>
                </a:solidFill>
              </a:defRPr>
            </a:pPr>
            <a:r>
              <a:rPr sz="5200" b="1" dirty="0">
                <a:solidFill>
                  <a:srgbClr val="FFFFFF"/>
                </a:solidFill>
                <a:latin typeface="Helvetica"/>
                <a:ea typeface="Helvetica"/>
                <a:cs typeface="Helvetica"/>
                <a:sym typeface="Helvetica"/>
              </a:rPr>
              <a:t>2) MAKING</a:t>
            </a:r>
          </a:p>
          <a:p>
            <a:pPr lvl="0" defTabSz="379729">
              <a:lnSpc>
                <a:spcPct val="150000"/>
              </a:lnSpc>
              <a:defRPr sz="1800">
                <a:solidFill>
                  <a:srgbClr val="000000"/>
                </a:solidFill>
              </a:defRPr>
            </a:pPr>
            <a:r>
              <a:rPr sz="5200" b="1" dirty="0">
                <a:solidFill>
                  <a:srgbClr val="FFFFFF"/>
                </a:solidFill>
                <a:latin typeface="Helvetica"/>
                <a:ea typeface="Helvetica"/>
                <a:cs typeface="Helvetica"/>
                <a:sym typeface="Helvetica"/>
              </a:rPr>
              <a:t>3) WAITING</a:t>
            </a:r>
          </a:p>
        </p:txBody>
      </p:sp>
      <p:pic>
        <p:nvPicPr>
          <p:cNvPr id="43" name="image2.png"/>
          <p:cNvPicPr/>
          <p:nvPr/>
        </p:nvPicPr>
        <p:blipFill>
          <a:blip r:embed="rId2">
            <a:extLst/>
          </a:blip>
          <a:stretch>
            <a:fillRect/>
          </a:stretch>
        </p:blipFill>
        <p:spPr>
          <a:xfrm>
            <a:off x="10772199" y="8987824"/>
            <a:ext cx="1808526" cy="603748"/>
          </a:xfrm>
          <a:prstGeom prst="rect">
            <a:avLst/>
          </a:prstGeom>
          <a:ln w="12700">
            <a:miter lim="400000"/>
          </a:ln>
        </p:spPr>
      </p:pic>
    </p:spTree>
  </p:cSld>
  <p:clrMapOvr>
    <a:masterClrMapping/>
  </p:clrMapOvr>
  <p:transition xmlns:p14="http://schemas.microsoft.com/office/powerpoint/2010/mai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600" y="914400"/>
            <a:ext cx="10464800" cy="8534400"/>
          </a:xfrm>
        </p:spPr>
        <p:txBody>
          <a:bodyPr>
            <a:normAutofit/>
          </a:bodyPr>
          <a:lstStyle/>
          <a:p>
            <a:r>
              <a:rPr lang="en-US" sz="4800" dirty="0"/>
              <a:t>God does three things in our </a:t>
            </a:r>
            <a:r>
              <a:rPr lang="en-US" sz="4800" dirty="0" smtClean="0"/>
              <a:t>waiting</a:t>
            </a:r>
            <a:r>
              <a:rPr lang="en-US" sz="4800" dirty="0" smtClean="0"/>
              <a:t>:</a:t>
            </a:r>
            <a:br>
              <a:rPr lang="en-US" sz="4800" dirty="0" smtClean="0"/>
            </a:br>
            <a:r>
              <a:rPr lang="en-US" sz="4800" dirty="0" smtClean="0"/>
              <a:t/>
            </a:r>
            <a:br>
              <a:rPr lang="en-US" sz="4800" dirty="0" smtClean="0"/>
            </a:br>
            <a:r>
              <a:rPr lang="en-US" sz="4800" dirty="0" smtClean="0"/>
              <a:t>1.Helps </a:t>
            </a:r>
            <a:r>
              <a:rPr lang="en-US" sz="4800" dirty="0"/>
              <a:t>us see our </a:t>
            </a:r>
            <a:r>
              <a:rPr lang="en-US" sz="4800" dirty="0" smtClean="0"/>
              <a:t>sins</a:t>
            </a:r>
            <a:br>
              <a:rPr lang="en-US" sz="4800" dirty="0" smtClean="0"/>
            </a:br>
            <a:r>
              <a:rPr lang="en-US" sz="4800" dirty="0"/>
              <a:t/>
            </a:r>
            <a:br>
              <a:rPr lang="en-US" sz="4800" dirty="0"/>
            </a:br>
            <a:r>
              <a:rPr lang="en-US" sz="4800" dirty="0" smtClean="0"/>
              <a:t>2. </a:t>
            </a:r>
            <a:r>
              <a:rPr lang="en-US" sz="4800" dirty="0"/>
              <a:t>Helps us see the futility of our flesh</a:t>
            </a:r>
            <a:br>
              <a:rPr lang="en-US" sz="4800" dirty="0"/>
            </a:br>
            <a:r>
              <a:rPr lang="en-US" sz="4800" dirty="0" smtClean="0"/>
              <a:t/>
            </a:r>
            <a:br>
              <a:rPr lang="en-US" sz="4800" dirty="0" smtClean="0"/>
            </a:br>
            <a:r>
              <a:rPr lang="en-US" sz="4800" dirty="0" smtClean="0"/>
              <a:t>3</a:t>
            </a:r>
            <a:r>
              <a:rPr lang="en-US" sz="4800" dirty="0" smtClean="0"/>
              <a:t>.Helps </a:t>
            </a:r>
            <a:r>
              <a:rPr lang="en-US" sz="4800" dirty="0"/>
              <a:t>us see what is our </a:t>
            </a:r>
            <a:r>
              <a:rPr lang="en-US" sz="4800" dirty="0" smtClean="0"/>
              <a:t/>
            </a:r>
            <a:br>
              <a:rPr lang="en-US" sz="4800" dirty="0" smtClean="0"/>
            </a:br>
            <a:r>
              <a:rPr lang="en-US" sz="4800" u="sng" dirty="0" smtClean="0">
                <a:solidFill>
                  <a:srgbClr val="FF0000"/>
                </a:solidFill>
              </a:rPr>
              <a:t>primary </a:t>
            </a:r>
            <a:r>
              <a:rPr lang="en-US" sz="4800" u="sng" dirty="0">
                <a:solidFill>
                  <a:srgbClr val="FF0000"/>
                </a:solidFill>
              </a:rPr>
              <a:t>love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8200" y="9030916"/>
            <a:ext cx="2006600" cy="608384"/>
          </a:xfrm>
          <a:prstGeom prst="rect">
            <a:avLst/>
          </a:prstGeom>
        </p:spPr>
      </p:pic>
    </p:spTree>
    <p:extLst>
      <p:ext uri="{BB962C8B-B14F-4D97-AF65-F5344CB8AC3E}">
        <p14:creationId xmlns:p14="http://schemas.microsoft.com/office/powerpoint/2010/main" val="2304755107"/>
      </p:ext>
    </p:extLst>
  </p:cSld>
  <p:clrMapOvr>
    <a:masterClrMapping/>
  </p:clrMapOvr>
  <p:transition xmlns:p14="http://schemas.microsoft.com/office/powerpoint/2010/mai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3225800"/>
            <a:ext cx="11506200" cy="3302000"/>
          </a:xfrm>
        </p:spPr>
        <p:txBody>
          <a:bodyPr>
            <a:normAutofit/>
          </a:bodyPr>
          <a:lstStyle/>
          <a:p>
            <a:r>
              <a:rPr lang="en-US" sz="5400" b="1" dirty="0"/>
              <a:t>Our making after our calling </a:t>
            </a:r>
            <a:r>
              <a:rPr lang="en-US" sz="5400" b="1" dirty="0" smtClean="0"/>
              <a:t/>
            </a:r>
            <a:br>
              <a:rPr lang="en-US" sz="5400" b="1" dirty="0" smtClean="0"/>
            </a:br>
            <a:r>
              <a:rPr lang="en-US" sz="5400" b="1" dirty="0" smtClean="0"/>
              <a:t>happens </a:t>
            </a:r>
            <a:r>
              <a:rPr lang="en-US" sz="5400" b="1" dirty="0"/>
              <a:t>in </a:t>
            </a:r>
            <a:r>
              <a:rPr lang="en-US" sz="5400" b="1" dirty="0" smtClean="0"/>
              <a:t>the waiting</a:t>
            </a:r>
            <a:r>
              <a:rPr lang="en-US" sz="5400" b="1" dirty="0"/>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4676" y="9042400"/>
            <a:ext cx="1790700" cy="596900"/>
          </a:xfrm>
          <a:prstGeom prst="rect">
            <a:avLst/>
          </a:prstGeom>
        </p:spPr>
      </p:pic>
    </p:spTree>
    <p:extLst>
      <p:ext uri="{BB962C8B-B14F-4D97-AF65-F5344CB8AC3E}">
        <p14:creationId xmlns:p14="http://schemas.microsoft.com/office/powerpoint/2010/main" val="3407421883"/>
      </p:ext>
    </p:extLst>
  </p:cSld>
  <p:clrMapOvr>
    <a:masterClrMapping/>
  </p:clrMapOvr>
  <p:transition xmlns:p14="http://schemas.microsoft.com/office/powerpoint/2010/mai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3225800"/>
            <a:ext cx="11506200" cy="3302000"/>
          </a:xfrm>
        </p:spPr>
        <p:txBody>
          <a:bodyPr>
            <a:normAutofit/>
          </a:bodyPr>
          <a:lstStyle/>
          <a:p>
            <a:r>
              <a:rPr lang="en-US" sz="6000" dirty="0"/>
              <a:t>4. The fruit of waiting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4676" y="9042400"/>
            <a:ext cx="1790700" cy="596900"/>
          </a:xfrm>
          <a:prstGeom prst="rect">
            <a:avLst/>
          </a:prstGeom>
        </p:spPr>
      </p:pic>
    </p:spTree>
    <p:extLst>
      <p:ext uri="{BB962C8B-B14F-4D97-AF65-F5344CB8AC3E}">
        <p14:creationId xmlns:p14="http://schemas.microsoft.com/office/powerpoint/2010/main" val="3214425931"/>
      </p:ext>
    </p:extLst>
  </p:cSld>
  <p:clrMapOvr>
    <a:masterClrMapping/>
  </p:clrMapOvr>
  <p:transition xmlns:p14="http://schemas.microsoft.com/office/powerpoint/2010/mai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3225800"/>
            <a:ext cx="11506200" cy="3302000"/>
          </a:xfrm>
        </p:spPr>
        <p:txBody>
          <a:bodyPr>
            <a:normAutofit fontScale="90000"/>
          </a:bodyPr>
          <a:lstStyle/>
          <a:p>
            <a:r>
              <a:rPr lang="en-US" sz="6000" dirty="0"/>
              <a:t>Grace we experience in a moment….</a:t>
            </a:r>
            <a:r>
              <a:rPr lang="en-US" sz="6000" dirty="0" smtClean="0"/>
              <a:t>.</a:t>
            </a:r>
            <a:br>
              <a:rPr lang="en-US" sz="6000" dirty="0" smtClean="0"/>
            </a:br>
            <a:r>
              <a:rPr lang="en-US" sz="6000" dirty="0"/>
              <a:t/>
            </a:r>
            <a:br>
              <a:rPr lang="en-US" sz="6000" dirty="0"/>
            </a:br>
            <a:r>
              <a:rPr lang="en-US" sz="6000" dirty="0" smtClean="0"/>
              <a:t>Grace</a:t>
            </a:r>
            <a:r>
              <a:rPr lang="en-US" sz="6000" dirty="0"/>
              <a:t/>
            </a:r>
            <a:br>
              <a:rPr lang="en-US" sz="6000" dirty="0"/>
            </a:br>
            <a:r>
              <a:rPr lang="en-US" sz="6000" dirty="0"/>
              <a:t>we experience in a flow of time…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4676" y="9042400"/>
            <a:ext cx="1790700" cy="596900"/>
          </a:xfrm>
          <a:prstGeom prst="rect">
            <a:avLst/>
          </a:prstGeom>
        </p:spPr>
      </p:pic>
    </p:spTree>
    <p:extLst>
      <p:ext uri="{BB962C8B-B14F-4D97-AF65-F5344CB8AC3E}">
        <p14:creationId xmlns:p14="http://schemas.microsoft.com/office/powerpoint/2010/main" val="1742164646"/>
      </p:ext>
    </p:extLst>
  </p:cSld>
  <p:clrMapOvr>
    <a:masterClrMapping/>
  </p:clrMapOvr>
  <p:transition xmlns:p14="http://schemas.microsoft.com/office/powerpoint/2010/mai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152400"/>
            <a:ext cx="11506200" cy="9753600"/>
          </a:xfrm>
        </p:spPr>
        <p:txBody>
          <a:bodyPr>
            <a:noAutofit/>
          </a:bodyPr>
          <a:lstStyle/>
          <a:p>
            <a:r>
              <a:rPr lang="en-US" sz="3600" dirty="0" smtClean="0"/>
              <a:t>Genesis 22: 1-6</a:t>
            </a:r>
            <a:r>
              <a:rPr lang="en-US" sz="3200" dirty="0" smtClean="0"/>
              <a:t/>
            </a:r>
            <a:br>
              <a:rPr lang="en-US" sz="3200" dirty="0" smtClean="0"/>
            </a:br>
            <a:r>
              <a:rPr lang="en-US" sz="3200" dirty="0" smtClean="0"/>
              <a:t/>
            </a:r>
            <a:br>
              <a:rPr lang="en-US" sz="3200" dirty="0" smtClean="0"/>
            </a:br>
            <a:r>
              <a:rPr lang="en-US" sz="3600" dirty="0" smtClean="0"/>
              <a:t>Some </a:t>
            </a:r>
            <a:r>
              <a:rPr lang="en-US" sz="3600" dirty="0"/>
              <a:t>time later God tested Abraham. He said to</a:t>
            </a:r>
            <a:br>
              <a:rPr lang="en-US" sz="3600" dirty="0"/>
            </a:br>
            <a:r>
              <a:rPr lang="en-US" sz="3600" dirty="0"/>
              <a:t>him, “Abraham!”</a:t>
            </a:r>
            <a:br>
              <a:rPr lang="en-US" sz="3600" dirty="0"/>
            </a:br>
            <a:r>
              <a:rPr lang="en-US" sz="3600" dirty="0"/>
              <a:t>“Here I am,” he replied.</a:t>
            </a:r>
            <a:br>
              <a:rPr lang="en-US" sz="3600" dirty="0"/>
            </a:br>
            <a:r>
              <a:rPr lang="en-US" sz="3600" b="1" dirty="0"/>
              <a:t>2 </a:t>
            </a:r>
            <a:r>
              <a:rPr lang="en-US" sz="3600" dirty="0"/>
              <a:t>Then God said, “Take your son, your only son,</a:t>
            </a:r>
            <a:br>
              <a:rPr lang="en-US" sz="3600" dirty="0"/>
            </a:br>
            <a:r>
              <a:rPr lang="en-US" sz="3600" dirty="0"/>
              <a:t>whom you love—Isaac—and go to the region of</a:t>
            </a:r>
            <a:br>
              <a:rPr lang="en-US" sz="3600" dirty="0"/>
            </a:br>
            <a:r>
              <a:rPr lang="en-US" sz="3600" dirty="0"/>
              <a:t>Moriah. Sacrifice him there as a burnt offering on a</a:t>
            </a:r>
            <a:br>
              <a:rPr lang="en-US" sz="3600" dirty="0"/>
            </a:br>
            <a:r>
              <a:rPr lang="en-US" sz="3600" dirty="0"/>
              <a:t>mountain I will show you.”</a:t>
            </a:r>
            <a:br>
              <a:rPr lang="en-US" sz="3600" dirty="0"/>
            </a:br>
            <a:r>
              <a:rPr lang="en-US" sz="3600" b="1" dirty="0"/>
              <a:t>3 </a:t>
            </a:r>
            <a:r>
              <a:rPr lang="en-US" sz="3600" dirty="0"/>
              <a:t>Early the next morning Abraham got up and</a:t>
            </a:r>
            <a:br>
              <a:rPr lang="en-US" sz="3600" dirty="0"/>
            </a:br>
            <a:r>
              <a:rPr lang="en-US" sz="3600" dirty="0"/>
              <a:t>loaded his donkey. He took with him two of his</a:t>
            </a:r>
            <a:br>
              <a:rPr lang="en-US" sz="3600" dirty="0"/>
            </a:br>
            <a:r>
              <a:rPr lang="en-US" sz="3600" dirty="0"/>
              <a:t>servants and his son Isaac. When he had cut</a:t>
            </a:r>
            <a:br>
              <a:rPr lang="en-US" sz="3600" dirty="0"/>
            </a:br>
            <a:r>
              <a:rPr lang="en-US" sz="3600" dirty="0"/>
              <a:t>enough wood for the burnt offering, he set out for</a:t>
            </a:r>
            <a:br>
              <a:rPr lang="en-US" sz="3600" dirty="0"/>
            </a:br>
            <a:r>
              <a:rPr lang="en-US" sz="3600" dirty="0"/>
              <a:t>the place God had told him about. </a:t>
            </a:r>
            <a:r>
              <a:rPr lang="en-US" sz="3600" b="1" dirty="0"/>
              <a:t>4 </a:t>
            </a:r>
            <a:r>
              <a:rPr lang="en-US" sz="3600" dirty="0"/>
              <a:t>On the third</a:t>
            </a:r>
            <a:br>
              <a:rPr lang="en-US" sz="3600" dirty="0"/>
            </a:br>
            <a:r>
              <a:rPr lang="en-US" sz="3600" dirty="0"/>
              <a:t>day Abraham looked up and saw the place in the</a:t>
            </a:r>
            <a:br>
              <a:rPr lang="en-US" sz="3600" dirty="0"/>
            </a:br>
            <a:r>
              <a:rPr lang="en-US" sz="3600" dirty="0"/>
              <a:t>distance.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4676" y="9042400"/>
            <a:ext cx="1790700" cy="596900"/>
          </a:xfrm>
          <a:prstGeom prst="rect">
            <a:avLst/>
          </a:prstGeom>
        </p:spPr>
      </p:pic>
    </p:spTree>
    <p:extLst>
      <p:ext uri="{BB962C8B-B14F-4D97-AF65-F5344CB8AC3E}">
        <p14:creationId xmlns:p14="http://schemas.microsoft.com/office/powerpoint/2010/main" val="4197016133"/>
      </p:ext>
    </p:extLst>
  </p:cSld>
  <p:clrMapOvr>
    <a:masterClrMapping/>
  </p:clrMapOvr>
  <p:transition xmlns:p14="http://schemas.microsoft.com/office/powerpoint/2010/mai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609600"/>
            <a:ext cx="11506200" cy="7924800"/>
          </a:xfrm>
        </p:spPr>
        <p:txBody>
          <a:bodyPr>
            <a:normAutofit/>
          </a:bodyPr>
          <a:lstStyle/>
          <a:p>
            <a:r>
              <a:rPr lang="en-US" sz="3600" b="1" dirty="0"/>
              <a:t>5 </a:t>
            </a:r>
            <a:r>
              <a:rPr lang="en-US" sz="3600" dirty="0"/>
              <a:t>He said to his servants, “Stay here with</a:t>
            </a:r>
            <a:br>
              <a:rPr lang="en-US" sz="3600" dirty="0"/>
            </a:br>
            <a:r>
              <a:rPr lang="en-US" sz="3600" dirty="0"/>
              <a:t>the donkey while I and the boy go over there. We</a:t>
            </a:r>
            <a:br>
              <a:rPr lang="en-US" sz="3600" dirty="0"/>
            </a:br>
            <a:r>
              <a:rPr lang="en-US" sz="3600" dirty="0"/>
              <a:t>will worship and then we will come back to you.”</a:t>
            </a:r>
            <a:br>
              <a:rPr lang="en-US" sz="3600" dirty="0"/>
            </a:br>
            <a:r>
              <a:rPr lang="en-US" sz="3600" b="1" dirty="0"/>
              <a:t>6 </a:t>
            </a:r>
            <a:r>
              <a:rPr lang="en-US" sz="3600" dirty="0"/>
              <a:t>Abraham took the wood for the burnt offering</a:t>
            </a:r>
            <a:br>
              <a:rPr lang="en-US" sz="3600" dirty="0"/>
            </a:br>
            <a:r>
              <a:rPr lang="en-US" sz="3600" dirty="0"/>
              <a:t>and placed it on his son Isaac, and he himself</a:t>
            </a:r>
            <a:br>
              <a:rPr lang="en-US" sz="3600" dirty="0"/>
            </a:br>
            <a:r>
              <a:rPr lang="en-US" sz="3600" dirty="0"/>
              <a:t>carried the fire and the knife.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8200" y="9042400"/>
            <a:ext cx="1790700" cy="596900"/>
          </a:xfrm>
          <a:prstGeom prst="rect">
            <a:avLst/>
          </a:prstGeom>
        </p:spPr>
      </p:pic>
    </p:spTree>
    <p:extLst>
      <p:ext uri="{BB962C8B-B14F-4D97-AF65-F5344CB8AC3E}">
        <p14:creationId xmlns:p14="http://schemas.microsoft.com/office/powerpoint/2010/main" val="3995261038"/>
      </p:ext>
    </p:extLst>
  </p:cSld>
  <p:clrMapOvr>
    <a:masterClrMapping/>
  </p:clrMapOvr>
  <p:transition xmlns:p14="http://schemas.microsoft.com/office/powerpoint/2010/mai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3225800"/>
            <a:ext cx="11506200" cy="3302000"/>
          </a:xfrm>
        </p:spPr>
        <p:txBody>
          <a:bodyPr>
            <a:normAutofit/>
          </a:bodyPr>
          <a:lstStyle/>
          <a:p>
            <a:endParaRPr lang="en-US" sz="5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4676" y="9042400"/>
            <a:ext cx="1790700" cy="596900"/>
          </a:xfrm>
          <a:prstGeom prst="rect">
            <a:avLst/>
          </a:prstGeom>
        </p:spPr>
      </p:pic>
    </p:spTree>
    <p:extLst>
      <p:ext uri="{BB962C8B-B14F-4D97-AF65-F5344CB8AC3E}">
        <p14:creationId xmlns:p14="http://schemas.microsoft.com/office/powerpoint/2010/main" val="3763233621"/>
      </p:ext>
    </p:extLst>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series poster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635" y="762000"/>
            <a:ext cx="11658600" cy="8686800"/>
          </a:xfrm>
          <a:prstGeom prst="rect">
            <a:avLst/>
          </a:prstGeom>
        </p:spPr>
      </p:pic>
    </p:spTree>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normAutofit/>
          </a:bodyPr>
          <a:lstStyle>
            <a:lvl1pPr>
              <a:lnSpc>
                <a:spcPct val="150000"/>
              </a:lnSpc>
              <a:defRPr b="1">
                <a:latin typeface="Helvetica"/>
                <a:ea typeface="Helvetica"/>
                <a:cs typeface="Helvetica"/>
                <a:sym typeface="Helvetica"/>
              </a:defRPr>
            </a:lvl1pPr>
          </a:lstStyle>
          <a:p>
            <a:pPr lvl="0">
              <a:defRPr sz="1800" b="0">
                <a:solidFill>
                  <a:srgbClr val="000000"/>
                </a:solidFill>
              </a:defRPr>
            </a:pPr>
            <a:r>
              <a:rPr lang="en-US" sz="8800" dirty="0" smtClean="0">
                <a:solidFill>
                  <a:schemeClr val="tx1"/>
                </a:solidFill>
              </a:rPr>
              <a:t>WAITING</a:t>
            </a:r>
            <a:endParaRPr sz="8800" dirty="0">
              <a:solidFill>
                <a:schemeClr val="tx1"/>
              </a:solidFill>
            </a:endParaRPr>
          </a:p>
        </p:txBody>
      </p:sp>
      <p:pic>
        <p:nvPicPr>
          <p:cNvPr id="49" name="image2.png"/>
          <p:cNvPicPr/>
          <p:nvPr/>
        </p:nvPicPr>
        <p:blipFill>
          <a:blip r:embed="rId2">
            <a:extLst/>
          </a:blip>
          <a:stretch>
            <a:fillRect/>
          </a:stretch>
        </p:blipFill>
        <p:spPr>
          <a:xfrm>
            <a:off x="10772199" y="8975124"/>
            <a:ext cx="1808526" cy="603748"/>
          </a:xfrm>
          <a:prstGeom prst="rect">
            <a:avLst/>
          </a:prstGeom>
          <a:ln w="12700">
            <a:miter lim="400000"/>
          </a:ln>
        </p:spPr>
      </p:pic>
    </p:spTree>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a:spLocks noGrp="1"/>
          </p:cNvSpPr>
          <p:nvPr>
            <p:ph type="title"/>
          </p:nvPr>
        </p:nvSpPr>
        <p:spPr>
          <a:xfrm>
            <a:off x="1270000" y="135155"/>
            <a:ext cx="10464800" cy="8852669"/>
          </a:xfrm>
          <a:prstGeom prst="rect">
            <a:avLst/>
          </a:prstGeom>
        </p:spPr>
        <p:txBody>
          <a:bodyPr>
            <a:normAutofit fontScale="90000"/>
          </a:bodyPr>
          <a:lstStyle/>
          <a:p>
            <a:r>
              <a:rPr lang="en-US" sz="3600" b="1" dirty="0" smtClean="0"/>
              <a:t/>
            </a:r>
            <a:br>
              <a:rPr lang="en-US" sz="3600" b="1" dirty="0" smtClean="0"/>
            </a:br>
            <a:r>
              <a:rPr lang="en-US" sz="3600" b="1" dirty="0"/>
              <a:t> </a:t>
            </a:r>
            <a:r>
              <a:rPr lang="en-US" sz="3600" b="1" dirty="0" smtClean="0"/>
              <a:t/>
            </a:r>
            <a:br>
              <a:rPr lang="en-US" sz="3600" b="1" dirty="0" smtClean="0"/>
            </a:br>
            <a:r>
              <a:rPr lang="en-US" sz="3600" b="1" dirty="0"/>
              <a:t>Genesis 12</a:t>
            </a:r>
            <a:r>
              <a:rPr lang="en-US" sz="3600" b="1" dirty="0" smtClean="0"/>
              <a:t>: 1-4</a:t>
            </a:r>
            <a:br>
              <a:rPr lang="en-US" sz="3600" b="1" dirty="0" smtClean="0"/>
            </a:br>
            <a:r>
              <a:rPr lang="en-US" sz="4000" dirty="0" smtClean="0"/>
              <a:t>The</a:t>
            </a:r>
            <a:r>
              <a:rPr lang="en-US" sz="4000" dirty="0"/>
              <a:t> </a:t>
            </a:r>
            <a:r>
              <a:rPr lang="en-US" sz="4000" cap="small" dirty="0"/>
              <a:t>Lord</a:t>
            </a:r>
            <a:r>
              <a:rPr lang="en-US" sz="4000" dirty="0"/>
              <a:t> had said to Abram, “Go from your country, your people and your father’s household to the land I will show you.</a:t>
            </a:r>
            <a:br>
              <a:rPr lang="en-US" sz="4000" dirty="0"/>
            </a:br>
            <a:r>
              <a:rPr lang="en-US" sz="4000" b="1" baseline="30000" dirty="0"/>
              <a:t>2 </a:t>
            </a:r>
            <a:r>
              <a:rPr lang="en-US" sz="4000" dirty="0"/>
              <a:t>“I will make you into a great nation,</a:t>
            </a:r>
            <a:br>
              <a:rPr lang="en-US" sz="4000" dirty="0"/>
            </a:br>
            <a:r>
              <a:rPr lang="en-US" sz="4000" dirty="0"/>
              <a:t>    and I will bless you;</a:t>
            </a:r>
            <a:br>
              <a:rPr lang="en-US" sz="4000" dirty="0"/>
            </a:br>
            <a:r>
              <a:rPr lang="en-US" sz="4000" dirty="0"/>
              <a:t>I will make your name great,</a:t>
            </a:r>
            <a:br>
              <a:rPr lang="en-US" sz="4000" dirty="0"/>
            </a:br>
            <a:r>
              <a:rPr lang="en-US" sz="4000" dirty="0"/>
              <a:t>    and you will be a blessing</a:t>
            </a:r>
            <a:r>
              <a:rPr lang="en-US" sz="4000" dirty="0" smtClean="0"/>
              <a:t>.</a:t>
            </a:r>
            <a:r>
              <a:rPr lang="en-US" sz="4000" dirty="0"/>
              <a:t/>
            </a:r>
            <a:br>
              <a:rPr lang="en-US" sz="4000" dirty="0"/>
            </a:br>
            <a:r>
              <a:rPr lang="en-US" sz="4000" b="1" baseline="30000" dirty="0"/>
              <a:t>3 </a:t>
            </a:r>
            <a:r>
              <a:rPr lang="en-US" sz="4000" dirty="0"/>
              <a:t>I will bless those who bless you,</a:t>
            </a:r>
            <a:br>
              <a:rPr lang="en-US" sz="4000" dirty="0"/>
            </a:br>
            <a:r>
              <a:rPr lang="en-US" sz="4000" dirty="0"/>
              <a:t>    and whoever curses you I will curse;</a:t>
            </a:r>
            <a:br>
              <a:rPr lang="en-US" sz="4000" dirty="0"/>
            </a:br>
            <a:r>
              <a:rPr lang="en-US" sz="4000" dirty="0"/>
              <a:t>and all peoples on earth</a:t>
            </a:r>
            <a:br>
              <a:rPr lang="en-US" sz="4000" dirty="0"/>
            </a:br>
            <a:r>
              <a:rPr lang="en-US" sz="4000" dirty="0"/>
              <a:t>    will be blessed through you</a:t>
            </a:r>
            <a:r>
              <a:rPr lang="en-US" sz="4000" dirty="0" smtClean="0"/>
              <a:t>.”</a:t>
            </a:r>
            <a:r>
              <a:rPr lang="en-US" sz="4000" dirty="0"/>
              <a:t/>
            </a:r>
            <a:br>
              <a:rPr lang="en-US" sz="4000" dirty="0"/>
            </a:br>
            <a:r>
              <a:rPr lang="en-US" sz="4000" b="1" baseline="30000" dirty="0"/>
              <a:t>4 </a:t>
            </a:r>
            <a:r>
              <a:rPr lang="en-US" sz="4000" dirty="0"/>
              <a:t>So Abram went, as the </a:t>
            </a:r>
            <a:r>
              <a:rPr lang="en-US" sz="4000" cap="small" dirty="0"/>
              <a:t>Lord</a:t>
            </a:r>
            <a:r>
              <a:rPr lang="en-US" sz="4000" dirty="0"/>
              <a:t> had told him; and Lot went with him. </a:t>
            </a:r>
            <a:r>
              <a:rPr lang="en-US" sz="4000" dirty="0">
                <a:solidFill>
                  <a:srgbClr val="FF0000"/>
                </a:solidFill>
              </a:rPr>
              <a:t>Abram was seventy-five years old when he set out from Harran</a:t>
            </a:r>
            <a:br>
              <a:rPr lang="en-US" sz="4000" dirty="0">
                <a:solidFill>
                  <a:srgbClr val="FF0000"/>
                </a:solidFill>
              </a:rPr>
            </a:br>
            <a:endParaRPr sz="4000" b="1" dirty="0">
              <a:solidFill>
                <a:srgbClr val="FF0000"/>
              </a:solidFill>
              <a:latin typeface="Helvetica"/>
              <a:ea typeface="Helvetica"/>
              <a:cs typeface="Helvetica"/>
              <a:sym typeface="Helvetica"/>
            </a:endParaRPr>
          </a:p>
        </p:txBody>
      </p:sp>
      <p:pic>
        <p:nvPicPr>
          <p:cNvPr id="52" name="image2.png"/>
          <p:cNvPicPr/>
          <p:nvPr/>
        </p:nvPicPr>
        <p:blipFill>
          <a:blip r:embed="rId2">
            <a:extLst/>
          </a:blip>
          <a:stretch>
            <a:fillRect/>
          </a:stretch>
        </p:blipFill>
        <p:spPr>
          <a:xfrm>
            <a:off x="10772199" y="8987824"/>
            <a:ext cx="1808526" cy="603748"/>
          </a:xfrm>
          <a:prstGeom prst="rect">
            <a:avLst/>
          </a:prstGeom>
          <a:ln w="12700">
            <a:miter lim="400000"/>
          </a:ln>
        </p:spPr>
      </p:pic>
    </p:spTree>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a:spLocks noGrp="1"/>
          </p:cNvSpPr>
          <p:nvPr>
            <p:ph type="title"/>
          </p:nvPr>
        </p:nvSpPr>
        <p:spPr>
          <a:xfrm>
            <a:off x="1270000" y="-3855"/>
            <a:ext cx="10464800" cy="9442726"/>
          </a:xfrm>
          <a:prstGeom prst="rect">
            <a:avLst/>
          </a:prstGeom>
        </p:spPr>
        <p:txBody>
          <a:bodyPr/>
          <a:lstStyle/>
          <a:p>
            <a:r>
              <a:rPr lang="en-US" sz="3200" dirty="0" smtClean="0"/>
              <a:t>Genesis 21: 1-5</a:t>
            </a:r>
            <a:br>
              <a:rPr lang="en-US" sz="3200" dirty="0" smtClean="0"/>
            </a:br>
            <a:r>
              <a:rPr lang="en-US" sz="3200" dirty="0" smtClean="0"/>
              <a:t>Now </a:t>
            </a:r>
            <a:r>
              <a:rPr lang="en-US" sz="3200" dirty="0"/>
              <a:t>the LORD was gracious to Sarah as he had</a:t>
            </a:r>
            <a:br>
              <a:rPr lang="en-US" sz="3200" dirty="0"/>
            </a:br>
            <a:r>
              <a:rPr lang="en-US" sz="3200" dirty="0"/>
              <a:t>said, and the LORD did for </a:t>
            </a:r>
            <a:r>
              <a:rPr lang="en-US" sz="3200" dirty="0" smtClean="0"/>
              <a:t> Sarah </a:t>
            </a:r>
            <a:r>
              <a:rPr lang="en-US" sz="3200" dirty="0"/>
              <a:t>what he had</a:t>
            </a:r>
            <a:br>
              <a:rPr lang="en-US" sz="3200" dirty="0"/>
            </a:br>
            <a:r>
              <a:rPr lang="en-US" sz="3200" dirty="0"/>
              <a:t>promised. </a:t>
            </a:r>
            <a:r>
              <a:rPr lang="en-US" sz="3200" b="1" dirty="0"/>
              <a:t>2 </a:t>
            </a:r>
            <a:r>
              <a:rPr lang="en-US" sz="3200" dirty="0"/>
              <a:t>Sarah became pregnant and bore a</a:t>
            </a:r>
            <a:br>
              <a:rPr lang="en-US" sz="3200" dirty="0"/>
            </a:br>
            <a:r>
              <a:rPr lang="en-US" sz="3200" dirty="0"/>
              <a:t>son to Abraham in his old age, at the very </a:t>
            </a:r>
            <a:r>
              <a:rPr lang="en-US" sz="3200" dirty="0" smtClean="0"/>
              <a:t>time</a:t>
            </a:r>
            <a:br>
              <a:rPr lang="en-US" sz="3200" dirty="0" smtClean="0"/>
            </a:br>
            <a:r>
              <a:rPr lang="en-US" sz="3200" dirty="0"/>
              <a:t>God had promised him. </a:t>
            </a:r>
            <a:r>
              <a:rPr lang="en-US" sz="3200" b="1" dirty="0"/>
              <a:t>3 </a:t>
            </a:r>
            <a:r>
              <a:rPr lang="en-US" sz="3200" dirty="0"/>
              <a:t>Abraham gave the name</a:t>
            </a:r>
            <a:br>
              <a:rPr lang="en-US" sz="3200" dirty="0"/>
            </a:br>
            <a:r>
              <a:rPr lang="en-US" sz="3200" dirty="0" smtClean="0"/>
              <a:t>Isaac </a:t>
            </a:r>
            <a:r>
              <a:rPr lang="en-US" sz="3200" dirty="0"/>
              <a:t>to the son Sarah bore him. </a:t>
            </a:r>
            <a:r>
              <a:rPr lang="en-US" sz="3200" b="1" dirty="0"/>
              <a:t>4 </a:t>
            </a:r>
            <a:r>
              <a:rPr lang="en-US" sz="3200" dirty="0"/>
              <a:t>When his son</a:t>
            </a:r>
            <a:br>
              <a:rPr lang="en-US" sz="3200" dirty="0"/>
            </a:br>
            <a:r>
              <a:rPr lang="en-US" sz="3200" dirty="0"/>
              <a:t>Isaac was eight days old, Abraham circumcised</a:t>
            </a:r>
            <a:br>
              <a:rPr lang="en-US" sz="3200" dirty="0"/>
            </a:br>
            <a:r>
              <a:rPr lang="en-US" sz="3200" dirty="0"/>
              <a:t>him, as God commanded him.</a:t>
            </a:r>
            <a:br>
              <a:rPr lang="en-US" sz="3200" dirty="0"/>
            </a:br>
            <a:r>
              <a:rPr lang="en-US" sz="3200" b="1" dirty="0"/>
              <a:t>5 </a:t>
            </a:r>
            <a:r>
              <a:rPr lang="en-US" sz="3200" b="1" dirty="0">
                <a:solidFill>
                  <a:srgbClr val="FF0000"/>
                </a:solidFill>
              </a:rPr>
              <a:t>Abraham was a hundred years old when his</a:t>
            </a:r>
            <a:br>
              <a:rPr lang="en-US" sz="3200" b="1" dirty="0">
                <a:solidFill>
                  <a:srgbClr val="FF0000"/>
                </a:solidFill>
              </a:rPr>
            </a:br>
            <a:r>
              <a:rPr lang="en-US" sz="3200" b="1" dirty="0">
                <a:solidFill>
                  <a:srgbClr val="FF0000"/>
                </a:solidFill>
              </a:rPr>
              <a:t>son Isaac was born to him</a:t>
            </a:r>
            <a:r>
              <a:rPr lang="en-US" sz="3200" b="1" dirty="0" smtClean="0">
                <a:solidFill>
                  <a:srgbClr val="FF0000"/>
                </a:solidFill>
              </a:rPr>
              <a:t>.</a:t>
            </a:r>
            <a:endParaRPr sz="3200" b="1" u="sng" dirty="0">
              <a:solidFill>
                <a:srgbClr val="FFFFFF"/>
              </a:solidFill>
              <a:latin typeface="Helvetica"/>
              <a:ea typeface="Helvetica"/>
              <a:cs typeface="Helvetica"/>
              <a:sym typeface="Helvetica"/>
            </a:endParaRPr>
          </a:p>
        </p:txBody>
      </p:sp>
      <p:pic>
        <p:nvPicPr>
          <p:cNvPr id="58" name="image2.png"/>
          <p:cNvPicPr/>
          <p:nvPr/>
        </p:nvPicPr>
        <p:blipFill>
          <a:blip r:embed="rId2">
            <a:extLst/>
          </a:blip>
          <a:stretch>
            <a:fillRect/>
          </a:stretch>
        </p:blipFill>
        <p:spPr>
          <a:xfrm>
            <a:off x="10772199" y="8987824"/>
            <a:ext cx="1808526" cy="603748"/>
          </a:xfrm>
          <a:prstGeom prst="rect">
            <a:avLst/>
          </a:prstGeom>
          <a:ln w="12700">
            <a:miter lim="400000"/>
          </a:ln>
        </p:spPr>
      </p:pic>
    </p:spTree>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p:cNvSpPr>
          <p:nvPr>
            <p:ph type="title"/>
          </p:nvPr>
        </p:nvSpPr>
        <p:spPr>
          <a:xfrm>
            <a:off x="1270000" y="352604"/>
            <a:ext cx="10464800" cy="8700350"/>
          </a:xfrm>
          <a:prstGeom prst="rect">
            <a:avLst/>
          </a:prstGeom>
        </p:spPr>
        <p:txBody>
          <a:bodyPr>
            <a:normAutofit/>
          </a:bodyPr>
          <a:lstStyle/>
          <a:p>
            <a:r>
              <a:rPr lang="en-US" sz="4000" dirty="0"/>
              <a:t>Gen 11:30</a:t>
            </a:r>
            <a:br>
              <a:rPr lang="en-US" sz="4000" dirty="0"/>
            </a:br>
            <a:r>
              <a:rPr lang="en-US" sz="4000" dirty="0"/>
              <a:t>Now Sarai was childless because </a:t>
            </a:r>
            <a:r>
              <a:rPr lang="en-US" sz="4000" dirty="0" smtClean="0"/>
              <a:t/>
            </a:r>
            <a:br>
              <a:rPr lang="en-US" sz="4000" dirty="0" smtClean="0"/>
            </a:br>
            <a:r>
              <a:rPr lang="en-US" sz="4000" dirty="0" smtClean="0"/>
              <a:t>she </a:t>
            </a:r>
            <a:r>
              <a:rPr lang="en-US" sz="4000" dirty="0"/>
              <a:t>was not able</a:t>
            </a:r>
            <a:br>
              <a:rPr lang="en-US" sz="4000" dirty="0"/>
            </a:br>
            <a:r>
              <a:rPr lang="en-US" sz="4000" dirty="0"/>
              <a:t>to conceive.</a:t>
            </a:r>
            <a:endParaRPr sz="4000" b="1" dirty="0">
              <a:solidFill>
                <a:srgbClr val="FFFFFF"/>
              </a:solidFill>
              <a:latin typeface="Helvetica"/>
              <a:ea typeface="Helvetica"/>
              <a:cs typeface="Helvetica"/>
              <a:sym typeface="Helvetica"/>
            </a:endParaRPr>
          </a:p>
        </p:txBody>
      </p:sp>
      <p:pic>
        <p:nvPicPr>
          <p:cNvPr id="61" name="image2.png"/>
          <p:cNvPicPr/>
          <p:nvPr/>
        </p:nvPicPr>
        <p:blipFill>
          <a:blip r:embed="rId2">
            <a:extLst/>
          </a:blip>
          <a:stretch>
            <a:fillRect/>
          </a:stretch>
        </p:blipFill>
        <p:spPr>
          <a:xfrm>
            <a:off x="10772199" y="8987824"/>
            <a:ext cx="1808526" cy="603748"/>
          </a:xfrm>
          <a:prstGeom prst="rect">
            <a:avLst/>
          </a:prstGeom>
          <a:ln w="12700">
            <a:miter lim="400000"/>
          </a:ln>
        </p:spPr>
      </p:pic>
    </p:spTree>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p:cNvSpPr>
          <p:nvPr>
            <p:ph type="title"/>
          </p:nvPr>
        </p:nvSpPr>
        <p:spPr>
          <a:xfrm>
            <a:off x="1270000" y="236159"/>
            <a:ext cx="10464800" cy="9306681"/>
          </a:xfrm>
          <a:prstGeom prst="rect">
            <a:avLst/>
          </a:prstGeom>
        </p:spPr>
        <p:txBody>
          <a:bodyPr>
            <a:normAutofit/>
          </a:bodyPr>
          <a:lstStyle/>
          <a:p>
            <a:r>
              <a:rPr lang="en-US" sz="4800" b="1" dirty="0"/>
              <a:t>Abraham and Sarai waited </a:t>
            </a:r>
            <a:r>
              <a:rPr lang="en-US" sz="4800" b="1" dirty="0" smtClean="0"/>
              <a:t/>
            </a:r>
            <a:br>
              <a:rPr lang="en-US" sz="4800" b="1" dirty="0" smtClean="0"/>
            </a:br>
            <a:r>
              <a:rPr lang="en-US" sz="4800" b="1" dirty="0" smtClean="0"/>
              <a:t>25 </a:t>
            </a:r>
            <a:r>
              <a:rPr lang="en-US" sz="4800" b="1" dirty="0"/>
              <a:t>long years for</a:t>
            </a:r>
            <a:br>
              <a:rPr lang="en-US" sz="4800" b="1" dirty="0"/>
            </a:br>
            <a:r>
              <a:rPr lang="en-US" sz="4800" b="1" dirty="0"/>
              <a:t>God to fulfill his promise.</a:t>
            </a:r>
            <a:endParaRPr sz="4800" b="1" dirty="0">
              <a:solidFill>
                <a:srgbClr val="FFFFFF"/>
              </a:solidFill>
              <a:latin typeface="Helvetica"/>
              <a:ea typeface="Helvetica"/>
              <a:cs typeface="Helvetica"/>
              <a:sym typeface="Helvetica"/>
            </a:endParaRPr>
          </a:p>
        </p:txBody>
      </p:sp>
      <p:pic>
        <p:nvPicPr>
          <p:cNvPr id="64" name="image2.png"/>
          <p:cNvPicPr/>
          <p:nvPr/>
        </p:nvPicPr>
        <p:blipFill>
          <a:blip r:embed="rId2">
            <a:extLst/>
          </a:blip>
          <a:stretch>
            <a:fillRect/>
          </a:stretch>
        </p:blipFill>
        <p:spPr>
          <a:xfrm>
            <a:off x="10772199" y="8975124"/>
            <a:ext cx="1808526" cy="603748"/>
          </a:xfrm>
          <a:prstGeom prst="rect">
            <a:avLst/>
          </a:prstGeom>
          <a:ln w="12700">
            <a:miter lim="400000"/>
          </a:ln>
        </p:spPr>
      </p:pic>
    </p:spTree>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p:nvPr>
        </p:nvSpPr>
        <p:spPr>
          <a:xfrm>
            <a:off x="1223615" y="3048000"/>
            <a:ext cx="10464800" cy="3987800"/>
          </a:xfrm>
          <a:prstGeom prst="rect">
            <a:avLst/>
          </a:prstGeom>
        </p:spPr>
        <p:txBody>
          <a:bodyPr>
            <a:normAutofit fontScale="90000"/>
          </a:bodyPr>
          <a:lstStyle/>
          <a:p>
            <a:r>
              <a:rPr lang="en-US" sz="5400" b="1" dirty="0"/>
              <a:t>This is a pattern. </a:t>
            </a:r>
            <a:r>
              <a:rPr lang="en-US" sz="5400" b="1" dirty="0" smtClean="0"/>
              <a:t/>
            </a:r>
            <a:br>
              <a:rPr lang="en-US" sz="5400" b="1" dirty="0" smtClean="0"/>
            </a:br>
            <a:r>
              <a:rPr lang="en-US" sz="5400" b="1" dirty="0" smtClean="0"/>
              <a:t>The </a:t>
            </a:r>
            <a:r>
              <a:rPr lang="en-US" sz="5400" b="1" dirty="0"/>
              <a:t>grace of God triumphing</a:t>
            </a:r>
            <a:br>
              <a:rPr lang="en-US" sz="5400" b="1" dirty="0"/>
            </a:br>
            <a:r>
              <a:rPr lang="en-US" sz="5400" b="1" dirty="0"/>
              <a:t>over the flaws and failures of </a:t>
            </a:r>
            <a:r>
              <a:rPr lang="en-US" sz="5400" b="1" dirty="0" smtClean="0"/>
              <a:t>men,</a:t>
            </a:r>
            <a:br>
              <a:rPr lang="en-US" sz="5400" b="1" dirty="0" smtClean="0"/>
            </a:br>
            <a:r>
              <a:rPr lang="en-US" sz="5400" b="1" dirty="0" smtClean="0"/>
              <a:t>again and again </a:t>
            </a:r>
            <a:r>
              <a:rPr lang="en-US" sz="5400" b="1" dirty="0"/>
              <a:t>and again!</a:t>
            </a:r>
            <a:endParaRPr sz="4880" b="1" dirty="0">
              <a:solidFill>
                <a:srgbClr val="FFFFFF"/>
              </a:solidFill>
              <a:latin typeface="Helvetica"/>
              <a:ea typeface="Helvetica"/>
              <a:cs typeface="Helvetica"/>
              <a:sym typeface="Helvetica"/>
            </a:endParaRPr>
          </a:p>
        </p:txBody>
      </p:sp>
      <p:pic>
        <p:nvPicPr>
          <p:cNvPr id="67" name="image2.png"/>
          <p:cNvPicPr/>
          <p:nvPr/>
        </p:nvPicPr>
        <p:blipFill>
          <a:blip r:embed="rId2">
            <a:extLst/>
          </a:blip>
          <a:stretch>
            <a:fillRect/>
          </a:stretch>
        </p:blipFill>
        <p:spPr>
          <a:xfrm>
            <a:off x="10772199" y="8987824"/>
            <a:ext cx="1808526" cy="603748"/>
          </a:xfrm>
          <a:prstGeom prst="rect">
            <a:avLst/>
          </a:prstGeom>
          <a:ln w="12700">
            <a:miter lim="400000"/>
          </a:ln>
        </p:spPr>
      </p:pic>
    </p:spTree>
  </p:cSld>
  <p:clrMapOvr>
    <a:masterClrMapping/>
  </p:clrMapOvr>
  <p:transition xmlns:p14="http://schemas.microsoft.com/office/powerpoint/2010/mai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118</TotalTime>
  <Words>137</Words>
  <Application>Microsoft Macintosh PowerPoint</Application>
  <PresentationFormat>Custom</PresentationFormat>
  <Paragraphs>28</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Black</vt:lpstr>
      <vt:lpstr>PowerPoint Presentation</vt:lpstr>
      <vt:lpstr>1) CALLING 2) MAKING 3) WAITING</vt:lpstr>
      <vt:lpstr>series poster</vt:lpstr>
      <vt:lpstr>WAITING</vt:lpstr>
      <vt:lpstr>   Genesis 12: 1-4 The Lord had said to Abram, “Go from your country, your people and your father’s household to the land I will show you. 2 “I will make you into a great nation,     and I will bless you; I will make your name great,     and you will be a blessing. 3 I will bless those who bless you,     and whoever curses you I will curse; and all peoples on earth     will be blessed through you.” 4 So Abram went, as the Lord had told him; and Lot went with him. Abram was seventy-five years old when he set out from Harran </vt:lpstr>
      <vt:lpstr>Genesis 21: 1-5 Now the LORD was gracious to Sarah as he had said, and the LORD did for  Sarah what he had promised. 2 Sarah became pregnant and bore a son to Abraham in his old age, at the very time God had promised him. 3 Abraham gave the name Isaac to the son Sarah bore him. 4 When his son Isaac was eight days old, Abraham circumcised him, as God commanded him. 5 Abraham was a hundred years old when his son Isaac was born to him.</vt:lpstr>
      <vt:lpstr>Gen 11:30 Now Sarai was childless because  she was not able to conceive.</vt:lpstr>
      <vt:lpstr>Abraham and Sarai waited  25 long years for God to fulfill his promise.</vt:lpstr>
      <vt:lpstr>This is a pattern.  The grace of God triumphing over the flaws and failures of men, again and again and again!</vt:lpstr>
      <vt:lpstr>AFTER THE SIN IN EGYPT….  Genesis 13 : 1-6,15-16 Now Sarai, Abram’s wife, had borne him no children. But she had an Egyptian slave named Hagar; 2 so she said to Abram, “The LORD has kept me from having children. Go, sleep with my slave; perhaps I can build a family through her.” Abram agreed to what Sarai said. 3 So after Abram had been living in Canaan ten years, Sarai his wife took her Egyptian slave Hagar and gave her to her husband to be his wife. 4 He slept with Hagar, and she conceived. When she knew she was pregnant, she began to despise her mistress. </vt:lpstr>
      <vt:lpstr>5 Then Sarai said to Abram, “You are responsible for the wrong I am suffering. I put my slave in your arms, and now that she knows she is pregnant, she despises me. May the LORD judge between you and me.” 6 “Your slave is in your hands,” Abram said. “Do with her whatever you think best.” Then Sarai mistreated Hagar; so she fled from her. 15 So Hagar bore Abram a son, and Abram gave the name Ishmael to the son she had borne. 16 Abram was eighty-six years old when Hagar bore him Ishmael. Abram called his son Ishmael…</vt:lpstr>
      <vt:lpstr>  First Abraham offer his wife to  another man. Now, Sarah is offering her husband to another woman!</vt:lpstr>
      <vt:lpstr>1. A basic question on waiting  2. What we do in the waiting  3. What God does in the waiting  4. The fruit of waiting</vt:lpstr>
      <vt:lpstr>  1. A basic question on waiting  </vt:lpstr>
      <vt:lpstr>God is not ignorant;  not impotent; indifferent, is involved in all our waiting. God was shaping Abraham  in the waiting.</vt:lpstr>
      <vt:lpstr>2. What we do in the waiting</vt:lpstr>
      <vt:lpstr>First, Abraham sinned in his fear and lack of trust  in God!</vt:lpstr>
      <vt:lpstr>Second way Abraham and Sarah sinned in their waiting was this:  They tried to manufacture on their own the blessing only God could bring! </vt:lpstr>
      <vt:lpstr>3. What God does in the waiting</vt:lpstr>
      <vt:lpstr>God does three things in our waiting:  1.Helps us see our sins  2. Helps us see the futility of our flesh  3.Helps us see what is our  primary love</vt:lpstr>
      <vt:lpstr>Our making after our calling  happens in the waiting!!!</vt:lpstr>
      <vt:lpstr>4. The fruit of waiting</vt:lpstr>
      <vt:lpstr>Grace we experience in a moment…..  Grace we experience in a flow of time…</vt:lpstr>
      <vt:lpstr>Genesis 22: 1-6  Some time later God tested Abraham. He said to him, “Abraham!” “Here I am,” he replied. 2 Then God said, “Take your son, your only son, whom you love—Isaac—and go to the region of Moriah. Sacrifice him there as a burnt offering on a mountain I will show you.” 3 Early the next morning Abraham got up and loaded his donkey. He took with him two of his servants and his son Isaac. When he had cut enough wood for the burnt offering, he set out for the place God had told him about. 4 On the third day Abraham looked up and saw the place in the distance.</vt:lpstr>
      <vt:lpstr>5 He said to his servants, “Stay here with the donkey while I and the boy go over there. We will worship and then we will come back to you.” 6 Abraham took the wood for the burnt offering and placed it on his son Isaac, and he himself carried the fire and the knife.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NewCityMumbai</dc:creator>
  <cp:lastModifiedBy>Ajitha Anand</cp:lastModifiedBy>
  <cp:revision>28</cp:revision>
  <dcterms:modified xsi:type="dcterms:W3CDTF">2016-07-14T21:50:13Z</dcterms:modified>
</cp:coreProperties>
</file>