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19" r:id="rId2"/>
    <p:sldId id="401" r:id="rId3"/>
    <p:sldId id="402" r:id="rId4"/>
    <p:sldId id="392" r:id="rId5"/>
    <p:sldId id="403" r:id="rId6"/>
    <p:sldId id="265" r:id="rId7"/>
    <p:sldId id="404" r:id="rId8"/>
    <p:sldId id="378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379" r:id="rId22"/>
    <p:sldId id="395" r:id="rId23"/>
    <p:sldId id="417" r:id="rId24"/>
    <p:sldId id="418" r:id="rId25"/>
    <p:sldId id="419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7" autoAdjust="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672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EBFEB-8951-4B9D-888A-BD598AF1CA80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32F9E-EAF7-4D4A-BF51-67ED6FC89358}">
      <dgm:prSet phldrT="[Text]" custT="1"/>
      <dgm:spPr/>
      <dgm:t>
        <a:bodyPr/>
        <a:lstStyle/>
        <a:p>
          <a:r>
            <a:rPr lang="en-US" sz="5000" dirty="0"/>
            <a:t>Saul the </a:t>
          </a:r>
        </a:p>
        <a:p>
          <a:r>
            <a:rPr lang="en-US" sz="5000" dirty="0"/>
            <a:t>Persecutor of </a:t>
          </a:r>
        </a:p>
        <a:p>
          <a:r>
            <a:rPr lang="en-US" sz="5000" dirty="0"/>
            <a:t>Christ </a:t>
          </a:r>
        </a:p>
      </dgm:t>
    </dgm:pt>
    <dgm:pt modelId="{8264129B-7D15-4F34-ADC8-E76F4AF845B7}" type="parTrans" cxnId="{51068F70-6FD3-4D8F-9A7D-4F404CA50BAF}">
      <dgm:prSet/>
      <dgm:spPr/>
      <dgm:t>
        <a:bodyPr/>
        <a:lstStyle/>
        <a:p>
          <a:endParaRPr lang="en-US"/>
        </a:p>
      </dgm:t>
    </dgm:pt>
    <dgm:pt modelId="{DE303A63-736D-4DD0-AB32-F927309AF32A}" type="sibTrans" cxnId="{51068F70-6FD3-4D8F-9A7D-4F404CA50BAF}">
      <dgm:prSet/>
      <dgm:spPr/>
      <dgm:t>
        <a:bodyPr/>
        <a:lstStyle/>
        <a:p>
          <a:endParaRPr lang="en-US"/>
        </a:p>
      </dgm:t>
    </dgm:pt>
    <dgm:pt modelId="{56830EFE-5481-47D0-990A-40A4890F0C4A}">
      <dgm:prSet phldrT="[Text]"/>
      <dgm:spPr/>
      <dgm:t>
        <a:bodyPr/>
        <a:lstStyle/>
        <a:p>
          <a:r>
            <a:rPr lang="en-US" dirty="0"/>
            <a:t>Paul the Prisoner for Christ</a:t>
          </a:r>
        </a:p>
      </dgm:t>
    </dgm:pt>
    <dgm:pt modelId="{9666EB8C-B22D-41A9-8880-737A847BE0A6}" type="parTrans" cxnId="{757CE464-F5C5-4909-9797-D8399AF555BF}">
      <dgm:prSet/>
      <dgm:spPr/>
      <dgm:t>
        <a:bodyPr/>
        <a:lstStyle/>
        <a:p>
          <a:endParaRPr lang="en-US"/>
        </a:p>
      </dgm:t>
    </dgm:pt>
    <dgm:pt modelId="{0B39A695-938B-4F06-98BA-D77812F9B705}" type="sibTrans" cxnId="{757CE464-F5C5-4909-9797-D8399AF555BF}">
      <dgm:prSet/>
      <dgm:spPr/>
      <dgm:t>
        <a:bodyPr/>
        <a:lstStyle/>
        <a:p>
          <a:endParaRPr lang="en-US"/>
        </a:p>
      </dgm:t>
    </dgm:pt>
    <dgm:pt modelId="{5A307BB8-C240-4ACF-AD0C-EDA408DF326C}" type="pres">
      <dgm:prSet presAssocID="{A86EBFEB-8951-4B9D-888A-BD598AF1CA80}" presName="Name0" presStyleCnt="0">
        <dgm:presLayoutVars>
          <dgm:chMax val="2"/>
          <dgm:chPref val="2"/>
          <dgm:animLvl val="lvl"/>
        </dgm:presLayoutVars>
      </dgm:prSet>
      <dgm:spPr/>
    </dgm:pt>
    <dgm:pt modelId="{A78D4E05-233A-489D-B511-8787F7A6A546}" type="pres">
      <dgm:prSet presAssocID="{A86EBFEB-8951-4B9D-888A-BD598AF1CA80}" presName="LeftText" presStyleLbl="revTx" presStyleIdx="0" presStyleCnt="0">
        <dgm:presLayoutVars>
          <dgm:bulletEnabled val="1"/>
        </dgm:presLayoutVars>
      </dgm:prSet>
      <dgm:spPr/>
    </dgm:pt>
    <dgm:pt modelId="{1083DC2B-8DB2-4EEE-B3BF-EE3BCF90FF9D}" type="pres">
      <dgm:prSet presAssocID="{A86EBFEB-8951-4B9D-888A-BD598AF1CA80}" presName="LeftNode" presStyleLbl="bgImgPlace1" presStyleIdx="0" presStyleCnt="2" custScaleX="381796">
        <dgm:presLayoutVars>
          <dgm:chMax val="2"/>
          <dgm:chPref val="2"/>
        </dgm:presLayoutVars>
      </dgm:prSet>
      <dgm:spPr/>
    </dgm:pt>
    <dgm:pt modelId="{2AE12CAC-1BF7-4DC1-98B7-AA56935D039C}" type="pres">
      <dgm:prSet presAssocID="{A86EBFEB-8951-4B9D-888A-BD598AF1CA80}" presName="RightText" presStyleLbl="revTx" presStyleIdx="0" presStyleCnt="0">
        <dgm:presLayoutVars>
          <dgm:bulletEnabled val="1"/>
        </dgm:presLayoutVars>
      </dgm:prSet>
      <dgm:spPr/>
    </dgm:pt>
    <dgm:pt modelId="{73E4B254-9576-40E9-A7F4-244EFDC059F8}" type="pres">
      <dgm:prSet presAssocID="{A86EBFEB-8951-4B9D-888A-BD598AF1CA80}" presName="RightNode" presStyleLbl="bgImgPlace1" presStyleIdx="1" presStyleCnt="2" custScaleX="207507">
        <dgm:presLayoutVars>
          <dgm:chMax val="0"/>
          <dgm:chPref val="0"/>
        </dgm:presLayoutVars>
      </dgm:prSet>
      <dgm:spPr/>
    </dgm:pt>
    <dgm:pt modelId="{C09E9B7B-5F93-4B7C-BE52-560F4F50796D}" type="pres">
      <dgm:prSet presAssocID="{A86EBFEB-8951-4B9D-888A-BD598AF1CA80}" presName="TopArrow" presStyleLbl="node1" presStyleIdx="0" presStyleCnt="2" custLinFactNeighborX="-50774" custLinFactNeighborY="-10506"/>
      <dgm:spPr/>
    </dgm:pt>
    <dgm:pt modelId="{0A726A2A-E04E-4C5F-9679-CC91EDBBA047}" type="pres">
      <dgm:prSet presAssocID="{A86EBFEB-8951-4B9D-888A-BD598AF1CA80}" presName="BottomArrow" presStyleLbl="node1" presStyleIdx="1" presStyleCnt="2" custLinFactX="82616" custLinFactNeighborX="100000" custLinFactNeighborY="50000"/>
      <dgm:spPr>
        <a:noFill/>
        <a:ln>
          <a:noFill/>
        </a:ln>
      </dgm:spPr>
    </dgm:pt>
  </dgm:ptLst>
  <dgm:cxnLst>
    <dgm:cxn modelId="{8181E201-A196-405B-8A27-4C111329CA0E}" type="presOf" srcId="{19B32F9E-EAF7-4D4A-BF51-67ED6FC89358}" destId="{1083DC2B-8DB2-4EEE-B3BF-EE3BCF90FF9D}" srcOrd="1" destOrd="0" presId="urn:microsoft.com/office/officeart/2009/layout/ReverseList"/>
    <dgm:cxn modelId="{2C112636-2A1A-481F-8320-955357ED47FD}" type="presOf" srcId="{19B32F9E-EAF7-4D4A-BF51-67ED6FC89358}" destId="{A78D4E05-233A-489D-B511-8787F7A6A546}" srcOrd="0" destOrd="0" presId="urn:microsoft.com/office/officeart/2009/layout/ReverseList"/>
    <dgm:cxn modelId="{757CE464-F5C5-4909-9797-D8399AF555BF}" srcId="{A86EBFEB-8951-4B9D-888A-BD598AF1CA80}" destId="{56830EFE-5481-47D0-990A-40A4890F0C4A}" srcOrd="1" destOrd="0" parTransId="{9666EB8C-B22D-41A9-8880-737A847BE0A6}" sibTransId="{0B39A695-938B-4F06-98BA-D77812F9B705}"/>
    <dgm:cxn modelId="{523CC365-37B1-49AA-A3CB-ED4D4B57F524}" type="presOf" srcId="{56830EFE-5481-47D0-990A-40A4890F0C4A}" destId="{73E4B254-9576-40E9-A7F4-244EFDC059F8}" srcOrd="1" destOrd="0" presId="urn:microsoft.com/office/officeart/2009/layout/ReverseList"/>
    <dgm:cxn modelId="{90F96A67-28FC-457D-AA43-84B0F6D08BBC}" type="presOf" srcId="{A86EBFEB-8951-4B9D-888A-BD598AF1CA80}" destId="{5A307BB8-C240-4ACF-AD0C-EDA408DF326C}" srcOrd="0" destOrd="0" presId="urn:microsoft.com/office/officeart/2009/layout/ReverseList"/>
    <dgm:cxn modelId="{51068F70-6FD3-4D8F-9A7D-4F404CA50BAF}" srcId="{A86EBFEB-8951-4B9D-888A-BD598AF1CA80}" destId="{19B32F9E-EAF7-4D4A-BF51-67ED6FC89358}" srcOrd="0" destOrd="0" parTransId="{8264129B-7D15-4F34-ADC8-E76F4AF845B7}" sibTransId="{DE303A63-736D-4DD0-AB32-F927309AF32A}"/>
    <dgm:cxn modelId="{ED5BFABC-83C6-476E-BC06-867ACCC44514}" type="presOf" srcId="{56830EFE-5481-47D0-990A-40A4890F0C4A}" destId="{2AE12CAC-1BF7-4DC1-98B7-AA56935D039C}" srcOrd="0" destOrd="0" presId="urn:microsoft.com/office/officeart/2009/layout/ReverseList"/>
    <dgm:cxn modelId="{207259A5-D06C-4E06-9A4B-F56AFD917F9C}" type="presParOf" srcId="{5A307BB8-C240-4ACF-AD0C-EDA408DF326C}" destId="{A78D4E05-233A-489D-B511-8787F7A6A546}" srcOrd="0" destOrd="0" presId="urn:microsoft.com/office/officeart/2009/layout/ReverseList"/>
    <dgm:cxn modelId="{98E6E539-2BEE-41E3-A5BC-F68CC4F3F473}" type="presParOf" srcId="{5A307BB8-C240-4ACF-AD0C-EDA408DF326C}" destId="{1083DC2B-8DB2-4EEE-B3BF-EE3BCF90FF9D}" srcOrd="1" destOrd="0" presId="urn:microsoft.com/office/officeart/2009/layout/ReverseList"/>
    <dgm:cxn modelId="{31257679-144D-4EF6-BF17-A5A1FC6D9C7E}" type="presParOf" srcId="{5A307BB8-C240-4ACF-AD0C-EDA408DF326C}" destId="{2AE12CAC-1BF7-4DC1-98B7-AA56935D039C}" srcOrd="2" destOrd="0" presId="urn:microsoft.com/office/officeart/2009/layout/ReverseList"/>
    <dgm:cxn modelId="{CC24612E-72F1-4560-A525-7665B1E630BB}" type="presParOf" srcId="{5A307BB8-C240-4ACF-AD0C-EDA408DF326C}" destId="{73E4B254-9576-40E9-A7F4-244EFDC059F8}" srcOrd="3" destOrd="0" presId="urn:microsoft.com/office/officeart/2009/layout/ReverseList"/>
    <dgm:cxn modelId="{0E46A757-0E3A-41FE-8CA7-B340DB0CAA47}" type="presParOf" srcId="{5A307BB8-C240-4ACF-AD0C-EDA408DF326C}" destId="{C09E9B7B-5F93-4B7C-BE52-560F4F50796D}" srcOrd="4" destOrd="0" presId="urn:microsoft.com/office/officeart/2009/layout/ReverseList"/>
    <dgm:cxn modelId="{91332B3F-1926-4B8A-9C73-468976E24C27}" type="presParOf" srcId="{5A307BB8-C240-4ACF-AD0C-EDA408DF326C}" destId="{0A726A2A-E04E-4C5F-9679-CC91EDBBA04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3DC2B-8DB2-4EEE-B3BF-EE3BCF90FF9D}">
      <dsp:nvSpPr>
        <dsp:cNvPr id="0" name=""/>
        <dsp:cNvSpPr/>
      </dsp:nvSpPr>
      <dsp:spPr>
        <a:xfrm rot="16200000">
          <a:off x="2279462" y="-1444689"/>
          <a:ext cx="3715904" cy="866986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317500" rIns="285750" bIns="317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Saul the </a:t>
          </a:r>
        </a:p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Persecutor of </a:t>
          </a:r>
        </a:p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Christ </a:t>
          </a:r>
        </a:p>
      </dsp:txBody>
      <dsp:txXfrm rot="5400000">
        <a:off x="-16092" y="1213721"/>
        <a:ext cx="8488440" cy="3353048"/>
      </dsp:txXfrm>
    </dsp:sp>
    <dsp:sp modelId="{73E4B254-9576-40E9-A7F4-244EFDC059F8}">
      <dsp:nvSpPr>
        <dsp:cNvPr id="0" name=""/>
        <dsp:cNvSpPr/>
      </dsp:nvSpPr>
      <dsp:spPr>
        <a:xfrm rot="5400000">
          <a:off x="4653387" y="534197"/>
          <a:ext cx="3715904" cy="47120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0" tIns="381000" rIns="228600" bIns="38100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Paul the Prisoner for Christ</a:t>
          </a:r>
        </a:p>
      </dsp:txBody>
      <dsp:txXfrm rot="-5400000">
        <a:off x="4155293" y="1213719"/>
        <a:ext cx="4530665" cy="3353048"/>
      </dsp:txXfrm>
    </dsp:sp>
    <dsp:sp modelId="{C09E9B7B-5F93-4B7C-BE52-560F4F50796D}">
      <dsp:nvSpPr>
        <dsp:cNvPr id="0" name=""/>
        <dsp:cNvSpPr/>
      </dsp:nvSpPr>
      <dsp:spPr>
        <a:xfrm>
          <a:off x="2931846" y="-249392"/>
          <a:ext cx="2373924" cy="237380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26A2A-E04E-4C5F-9679-CC91EDBBA047}">
      <dsp:nvSpPr>
        <dsp:cNvPr id="0" name=""/>
        <dsp:cNvSpPr/>
      </dsp:nvSpPr>
      <dsp:spPr>
        <a:xfrm rot="10800000">
          <a:off x="7482904" y="4593006"/>
          <a:ext cx="2373924" cy="237380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62863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5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25768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phesians+3:14-21#fen-NIV-29267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C34EAF-6BE7-4ECE-B073-BCA87BF85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41" y="729096"/>
            <a:ext cx="9817036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294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Source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r>
              <a:rPr lang="en-US" sz="3200" dirty="0"/>
              <a:t>Our encouragement must always come through </a:t>
            </a:r>
            <a:r>
              <a:rPr lang="en-US" sz="3200" b="1" u="sng" dirty="0">
                <a:solidFill>
                  <a:srgbClr val="FFFF00"/>
                </a:solidFill>
              </a:rPr>
              <a:t>God at work in our inner being and not through changed circumstances!</a:t>
            </a:r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lvl="0" algn="l">
              <a:lnSpc>
                <a:spcPct val="15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8662847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92B411E-C506-40A4-B601-65FAA603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Basis of our encouragement</a:t>
            </a:r>
          </a:p>
        </p:txBody>
      </p:sp>
    </p:spTree>
    <p:extLst>
      <p:ext uri="{BB962C8B-B14F-4D97-AF65-F5344CB8AC3E}">
        <p14:creationId xmlns:p14="http://schemas.microsoft.com/office/powerpoint/2010/main" val="403342475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Basis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r>
              <a:rPr lang="en-US" sz="3200" dirty="0"/>
              <a:t>And I pray that you, being </a:t>
            </a:r>
            <a:r>
              <a:rPr lang="en-US" sz="3200" b="1" u="sng" dirty="0">
                <a:solidFill>
                  <a:srgbClr val="FFFF00"/>
                </a:solidFill>
              </a:rPr>
              <a:t>rooted and established in love</a:t>
            </a:r>
            <a:r>
              <a:rPr lang="en-US" sz="3200" dirty="0"/>
              <a:t>, may have power together with all the Lord’s holy people to grasp how wide and long and high and deep is the love of Christ…</a:t>
            </a:r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23040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Basis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r>
              <a:rPr lang="en-US" sz="3200" dirty="0"/>
              <a:t>Being </a:t>
            </a:r>
            <a:r>
              <a:rPr lang="en-US" sz="3200" b="1" u="sng" dirty="0">
                <a:solidFill>
                  <a:srgbClr val="FFFF00"/>
                </a:solidFill>
              </a:rPr>
              <a:t>rooted and established in God’s love </a:t>
            </a:r>
            <a:r>
              <a:rPr lang="en-US" sz="3200" dirty="0"/>
              <a:t>is a </a:t>
            </a:r>
            <a:r>
              <a:rPr lang="en-US" sz="3200" b="1" u="sng" dirty="0">
                <a:solidFill>
                  <a:srgbClr val="FFFF00"/>
                </a:solidFill>
              </a:rPr>
              <a:t>pre-requisite to experiencing God’s power</a:t>
            </a:r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r>
              <a:rPr lang="en-US" sz="3200" dirty="0"/>
              <a:t>Even in the </a:t>
            </a:r>
            <a:r>
              <a:rPr lang="en-US" sz="3200" b="1" u="sng" dirty="0">
                <a:solidFill>
                  <a:srgbClr val="FFFF00"/>
                </a:solidFill>
              </a:rPr>
              <a:t>prison of discouragement</a:t>
            </a:r>
            <a:r>
              <a:rPr lang="en-US" sz="3200" dirty="0"/>
              <a:t>, the </a:t>
            </a:r>
            <a:r>
              <a:rPr lang="en-US" sz="3200" b="1" u="sng" dirty="0">
                <a:solidFill>
                  <a:srgbClr val="FFFF00"/>
                </a:solidFill>
              </a:rPr>
              <a:t>love of God </a:t>
            </a:r>
            <a:r>
              <a:rPr lang="en-US" sz="3200" dirty="0"/>
              <a:t>can always make its way </a:t>
            </a:r>
            <a:r>
              <a:rPr lang="en-US" sz="3200" b="1" u="sng" dirty="0">
                <a:solidFill>
                  <a:srgbClr val="FFFF00"/>
                </a:solidFill>
              </a:rPr>
              <a:t>through to us</a:t>
            </a:r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lvl="0" algn="l">
              <a:lnSpc>
                <a:spcPct val="15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108723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Basis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r>
              <a:rPr lang="en-US" sz="3200" dirty="0"/>
              <a:t>And I pray that you, being rooted and established in love, may have </a:t>
            </a:r>
            <a:r>
              <a:rPr lang="en-US" sz="3200" b="1" dirty="0">
                <a:solidFill>
                  <a:schemeClr val="tx1"/>
                </a:solidFill>
              </a:rPr>
              <a:t>power</a:t>
            </a:r>
            <a:r>
              <a:rPr lang="en-US" sz="3200" b="1" u="sng" dirty="0">
                <a:solidFill>
                  <a:srgbClr val="FFFF00"/>
                </a:solidFill>
              </a:rPr>
              <a:t> TOGETHER</a:t>
            </a:r>
            <a:r>
              <a:rPr lang="en-US" sz="3200" dirty="0"/>
              <a:t> with all the Lord’s holy people to </a:t>
            </a:r>
            <a:r>
              <a:rPr lang="en-US" sz="3200" b="1" u="sng" dirty="0">
                <a:solidFill>
                  <a:srgbClr val="FFFF00"/>
                </a:solidFill>
              </a:rPr>
              <a:t>grasp how wide and long and high and deep is the love of Christ…</a:t>
            </a:r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747873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Basis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3200" dirty="0"/>
              <a:t>Encouragement of every person in our community is a community exercise, not merely an individual pursuit…</a:t>
            </a:r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r>
              <a:rPr lang="en-US" sz="3200" dirty="0"/>
              <a:t>As we experience the love of God in community, we move from discouragement to encouragement</a:t>
            </a:r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algn="l">
              <a:lnSpc>
                <a:spcPct val="150000"/>
              </a:lnSpc>
            </a:pPr>
            <a:r>
              <a:rPr lang="en-US" sz="3200" dirty="0"/>
              <a:t>Grasping the dimensions of Christ’s love can never happen outside a Christ loving community </a:t>
            </a:r>
          </a:p>
          <a:p>
            <a:pPr algn="l">
              <a:lnSpc>
                <a:spcPct val="150000"/>
              </a:lnSpc>
            </a:pPr>
            <a:endParaRPr lang="en-US" sz="3200" dirty="0"/>
          </a:p>
          <a:p>
            <a:pPr lvl="0" algn="l">
              <a:lnSpc>
                <a:spcPct val="15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50703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92B411E-C506-40A4-B601-65FAA603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Result of our encouragement</a:t>
            </a:r>
          </a:p>
        </p:txBody>
      </p:sp>
    </p:spTree>
    <p:extLst>
      <p:ext uri="{BB962C8B-B14F-4D97-AF65-F5344CB8AC3E}">
        <p14:creationId xmlns:p14="http://schemas.microsoft.com/office/powerpoint/2010/main" val="198190709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Result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r>
              <a:rPr lang="en-US" sz="3200" dirty="0"/>
              <a:t>Now to him who is </a:t>
            </a:r>
            <a:r>
              <a:rPr lang="en-US" sz="3200" b="1" u="sng" dirty="0">
                <a:solidFill>
                  <a:srgbClr val="FFFF00"/>
                </a:solidFill>
              </a:rPr>
              <a:t>able to do immeasurably more </a:t>
            </a:r>
            <a:r>
              <a:rPr lang="en-US" sz="3200" dirty="0"/>
              <a:t>than all we ask or imagine, according to </a:t>
            </a:r>
            <a:r>
              <a:rPr lang="en-US" sz="3200" b="1" u="sng" dirty="0">
                <a:solidFill>
                  <a:srgbClr val="FFFF00"/>
                </a:solidFill>
              </a:rPr>
              <a:t>his power that is at work within us</a:t>
            </a:r>
            <a:r>
              <a:rPr lang="en-US" sz="3200" dirty="0"/>
              <a:t>, to him be glory in the church and in Christ Jesus throughout all generations…</a:t>
            </a:r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366499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Story of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3896B0-64CE-44C0-BABE-DBBC7C16F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99" y="1820741"/>
            <a:ext cx="10160000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3682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Judge Tom Kohl - Quote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en-US" sz="3600" dirty="0"/>
              <a:t>“I have seen others who have ended up being very bitter and angry and resentful. And it just destroys them. </a:t>
            </a:r>
            <a:r>
              <a:rPr lang="en-US" sz="3600" b="1" u="sng" dirty="0">
                <a:solidFill>
                  <a:srgbClr val="FFFF00"/>
                </a:solidFill>
              </a:rPr>
              <a:t>It just destroys you from the inside out</a:t>
            </a:r>
            <a:r>
              <a:rPr lang="en-US" sz="3600" dirty="0"/>
              <a:t>. And I was really blessed that I didn’t go through that.”</a:t>
            </a:r>
          </a:p>
          <a:p>
            <a:pPr algn="l"/>
            <a:r>
              <a:rPr lang="en-US" sz="3600" dirty="0"/>
              <a:t> 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“The only way I got through that was </a:t>
            </a:r>
            <a:r>
              <a:rPr lang="en-US" sz="3600" b="1" u="sng" dirty="0">
                <a:solidFill>
                  <a:srgbClr val="FFFF00"/>
                </a:solidFill>
              </a:rPr>
              <a:t>because of the faith I had</a:t>
            </a:r>
            <a:r>
              <a:rPr lang="en-US" sz="3600" dirty="0"/>
              <a:t>” he says…</a:t>
            </a:r>
          </a:p>
          <a:p>
            <a:pPr lvl="0" algn="l">
              <a:lnSpc>
                <a:spcPct val="200000"/>
              </a:lnSpc>
            </a:pP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7988711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EC9ED19-C3AC-47F3-A61B-2A1EC21737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900382"/>
              </p:ext>
            </p:extLst>
          </p:nvPr>
        </p:nvGraphicFramePr>
        <p:xfrm>
          <a:off x="2167466" y="1986844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2.png">
            <a:extLst>
              <a:ext uri="{FF2B5EF4-FFF2-40B4-BE49-F238E27FC236}">
                <a16:creationId xmlns:a16="http://schemas.microsoft.com/office/drawing/2014/main" id="{15DFC965-9F56-40C5-A3BA-49B3BF3AC9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699763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Judge Tom Kohl - Quote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r>
              <a:rPr lang="en-US" sz="3200" dirty="0"/>
              <a:t>‘It </a:t>
            </a:r>
            <a:r>
              <a:rPr lang="en-US" sz="3200" b="1" u="sng" dirty="0">
                <a:solidFill>
                  <a:srgbClr val="FFFF00"/>
                </a:solidFill>
              </a:rPr>
              <a:t>wasn’t me</a:t>
            </a:r>
            <a:r>
              <a:rPr lang="en-US" sz="3200" dirty="0"/>
              <a:t>. It was </a:t>
            </a:r>
            <a:r>
              <a:rPr lang="en-US" sz="3200" b="1" u="sng" dirty="0">
                <a:solidFill>
                  <a:srgbClr val="FFFF00"/>
                </a:solidFill>
              </a:rPr>
              <a:t>Jesus inside of me </a:t>
            </a:r>
            <a:r>
              <a:rPr lang="en-US" sz="3200" dirty="0"/>
              <a:t>that was being kind.”</a:t>
            </a:r>
          </a:p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8550024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l"/>
            <a:r>
              <a:rPr lang="en-US" sz="6600" dirty="0"/>
              <a:t>Some questions!!!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504660"/>
            <a:ext cx="11872748" cy="685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Do you have an anchor? </a:t>
            </a: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Is your anchor holding? </a:t>
            </a: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Are you losing yourself in trying to achieve these anchors?</a:t>
            </a:r>
          </a:p>
        </p:txBody>
      </p:sp>
    </p:spTree>
    <p:extLst>
      <p:ext uri="{BB962C8B-B14F-4D97-AF65-F5344CB8AC3E}">
        <p14:creationId xmlns:p14="http://schemas.microsoft.com/office/powerpoint/2010/main" val="23788271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l"/>
            <a:r>
              <a:rPr lang="en-US" sz="6600" dirty="0"/>
              <a:t>An Anchor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504660"/>
            <a:ext cx="11872748" cy="685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r>
              <a:rPr lang="en-US" sz="4000" dirty="0">
                <a:latin typeface="Helvetica"/>
                <a:cs typeface="Helvetica"/>
              </a:rPr>
              <a:t>The world offers us </a:t>
            </a:r>
            <a:r>
              <a:rPr lang="en-US" sz="4000" dirty="0">
                <a:solidFill>
                  <a:schemeClr val="tx1"/>
                </a:solidFill>
                <a:latin typeface="Helvetica"/>
                <a:cs typeface="Helvetica"/>
              </a:rPr>
              <a:t>anchors </a:t>
            </a:r>
            <a:r>
              <a:rPr lang="en-US" sz="4000" u="sng" dirty="0">
                <a:solidFill>
                  <a:srgbClr val="FFFF00"/>
                </a:solidFill>
                <a:latin typeface="Helvetica"/>
                <a:cs typeface="Helvetica"/>
              </a:rPr>
              <a:t>at the cost of our lives</a:t>
            </a:r>
            <a:r>
              <a:rPr lang="en-US" sz="4000" dirty="0">
                <a:latin typeface="Helvetica"/>
                <a:cs typeface="Helvetica"/>
              </a:rPr>
              <a:t>…</a:t>
            </a:r>
          </a:p>
          <a:p>
            <a:pPr lvl="0" algn="l"/>
            <a:endParaRPr lang="en-US" sz="4000" dirty="0">
              <a:latin typeface="Helvetica"/>
              <a:cs typeface="Helvetica"/>
            </a:endParaRPr>
          </a:p>
          <a:p>
            <a:pPr lvl="0" algn="l"/>
            <a:endParaRPr lang="en-US" sz="4000" dirty="0">
              <a:latin typeface="Helvetica"/>
              <a:cs typeface="Helvetica"/>
            </a:endParaRPr>
          </a:p>
          <a:p>
            <a:pPr lvl="0" algn="l"/>
            <a:r>
              <a:rPr lang="en-US" sz="4000" b="1" u="sng" dirty="0">
                <a:solidFill>
                  <a:srgbClr val="FFFF00"/>
                </a:solidFill>
                <a:latin typeface="Helvetica"/>
                <a:cs typeface="Helvetica"/>
              </a:rPr>
              <a:t>Christ</a:t>
            </a:r>
            <a:r>
              <a:rPr lang="en-US" sz="4000" dirty="0">
                <a:latin typeface="Helvetica"/>
                <a:cs typeface="Helvetica"/>
              </a:rPr>
              <a:t> offers us an anchor </a:t>
            </a:r>
            <a:r>
              <a:rPr lang="en-US" sz="4000" dirty="0">
                <a:solidFill>
                  <a:srgbClr val="FFFF00"/>
                </a:solidFill>
                <a:latin typeface="Helvetica"/>
                <a:cs typeface="Helvetica"/>
              </a:rPr>
              <a:t>at the cost of his life</a:t>
            </a:r>
          </a:p>
          <a:p>
            <a:pPr lvl="0" algn="l"/>
            <a:endParaRPr lang="en-US" sz="4000" dirty="0">
              <a:solidFill>
                <a:srgbClr val="FFFF00"/>
              </a:solidFill>
              <a:latin typeface="Helvetica"/>
              <a:cs typeface="Helvetica"/>
            </a:endParaRPr>
          </a:p>
          <a:p>
            <a:pPr lvl="0" algn="l"/>
            <a:endParaRPr lang="en-US" sz="4000" dirty="0">
              <a:solidFill>
                <a:srgbClr val="FFFF00"/>
              </a:solidFill>
              <a:latin typeface="Helvetica"/>
              <a:cs typeface="Helvetica"/>
            </a:endParaRPr>
          </a:p>
          <a:p>
            <a:pPr lvl="0" algn="l"/>
            <a:r>
              <a:rPr lang="en-US" sz="4000" b="1" u="sng" dirty="0">
                <a:solidFill>
                  <a:srgbClr val="FFFF00"/>
                </a:solidFill>
                <a:latin typeface="Helvetica"/>
                <a:cs typeface="Helvetica"/>
              </a:rPr>
              <a:t>Christ</a:t>
            </a:r>
            <a:r>
              <a:rPr lang="en-US" sz="4000" b="1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lang="en-US" sz="4000" dirty="0">
                <a:latin typeface="Helvetica"/>
                <a:cs typeface="Helvetica"/>
              </a:rPr>
              <a:t>our eternal anchor</a:t>
            </a:r>
          </a:p>
        </p:txBody>
      </p:sp>
    </p:spTree>
    <p:extLst>
      <p:ext uri="{BB962C8B-B14F-4D97-AF65-F5344CB8AC3E}">
        <p14:creationId xmlns:p14="http://schemas.microsoft.com/office/powerpoint/2010/main" val="3851663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Overcoming discouragement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Love of Christ experienced in community empowers us to move from discouragement to encouragement.</a:t>
            </a:r>
          </a:p>
          <a:p>
            <a:pPr algn="l">
              <a:lnSpc>
                <a:spcPct val="150000"/>
              </a:lnSpc>
            </a:pPr>
            <a:endParaRPr lang="en-US" sz="3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n-US" sz="3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 Inside job that God does in our hearts: Mutually exclusive of our circumstances but fully intertwined with community </a:t>
            </a:r>
          </a:p>
        </p:txBody>
      </p:sp>
    </p:spTree>
    <p:extLst>
      <p:ext uri="{BB962C8B-B14F-4D97-AF65-F5344CB8AC3E}">
        <p14:creationId xmlns:p14="http://schemas.microsoft.com/office/powerpoint/2010/main" val="8623099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Continuous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F586E8D7-5A43-4ECF-8413-93B849D18E0F}"/>
              </a:ext>
            </a:extLst>
          </p:cNvPr>
          <p:cNvSpPr/>
          <p:nvPr/>
        </p:nvSpPr>
        <p:spPr>
          <a:xfrm>
            <a:off x="3721395" y="2187531"/>
            <a:ext cx="5613991" cy="5146159"/>
          </a:xfrm>
          <a:prstGeom prst="triangle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A42113-8825-489F-95FB-4DC8B30BAAF7}"/>
              </a:ext>
            </a:extLst>
          </p:cNvPr>
          <p:cNvSpPr txBox="1"/>
          <p:nvPr/>
        </p:nvSpPr>
        <p:spPr>
          <a:xfrm>
            <a:off x="5358808" y="1415443"/>
            <a:ext cx="2339163" cy="65659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AC1A10-6EE7-42C8-8B6B-D73AB247E2B7}"/>
              </a:ext>
            </a:extLst>
          </p:cNvPr>
          <p:cNvSpPr txBox="1"/>
          <p:nvPr/>
        </p:nvSpPr>
        <p:spPr>
          <a:xfrm>
            <a:off x="2321440" y="7449188"/>
            <a:ext cx="2339163" cy="65659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443F5B-F1D4-4B4C-95E8-D092B6BC7B0D}"/>
              </a:ext>
            </a:extLst>
          </p:cNvPr>
          <p:cNvSpPr txBox="1"/>
          <p:nvPr/>
        </p:nvSpPr>
        <p:spPr>
          <a:xfrm>
            <a:off x="8433037" y="7449188"/>
            <a:ext cx="2339163" cy="65659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Community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B52CB0-5FC1-4C1D-B9C5-375ED75D2C1F}"/>
              </a:ext>
            </a:extLst>
          </p:cNvPr>
          <p:cNvSpPr/>
          <p:nvPr/>
        </p:nvSpPr>
        <p:spPr>
          <a:xfrm>
            <a:off x="4844722" y="4137876"/>
            <a:ext cx="3367334" cy="3195814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67B1DA-0DCC-4550-9591-4D309597F38A}"/>
              </a:ext>
            </a:extLst>
          </p:cNvPr>
          <p:cNvSpPr txBox="1"/>
          <p:nvPr/>
        </p:nvSpPr>
        <p:spPr>
          <a:xfrm>
            <a:off x="5550195" y="4603500"/>
            <a:ext cx="2147776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Fullness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of God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8F85AC-0284-49CD-ABBE-522EF9A1640A}"/>
              </a:ext>
            </a:extLst>
          </p:cNvPr>
          <p:cNvSpPr txBox="1"/>
          <p:nvPr/>
        </p:nvSpPr>
        <p:spPr>
          <a:xfrm>
            <a:off x="1332934" y="8105778"/>
            <a:ext cx="10390909" cy="65659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We can be super achievers in Christ…..</a:t>
            </a:r>
          </a:p>
        </p:txBody>
      </p:sp>
    </p:spTree>
    <p:extLst>
      <p:ext uri="{BB962C8B-B14F-4D97-AF65-F5344CB8AC3E}">
        <p14:creationId xmlns:p14="http://schemas.microsoft.com/office/powerpoint/2010/main" val="9306010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6" grpId="0" animBg="1"/>
      <p:bldP spid="9" grpId="0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endParaRPr lang="en-US" sz="4000" dirty="0"/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r>
              <a:rPr lang="en-US" sz="3200" dirty="0"/>
              <a:t>Now to him who is </a:t>
            </a:r>
            <a:r>
              <a:rPr lang="en-US" sz="3200" b="1" u="sng" dirty="0">
                <a:solidFill>
                  <a:srgbClr val="FFFF00"/>
                </a:solidFill>
              </a:rPr>
              <a:t>able to do immeasurably more </a:t>
            </a:r>
            <a:r>
              <a:rPr lang="en-US" sz="3200" dirty="0"/>
              <a:t>than all we ask or imagine, according to </a:t>
            </a:r>
            <a:r>
              <a:rPr lang="en-US" sz="3200" b="1" u="sng" dirty="0">
                <a:solidFill>
                  <a:srgbClr val="FFFF00"/>
                </a:solidFill>
              </a:rPr>
              <a:t>his power that is at work within us</a:t>
            </a:r>
            <a:r>
              <a:rPr lang="en-US" sz="3200" dirty="0"/>
              <a:t>, to him be glory in the church and in Christ Jesus throughout all generations…</a:t>
            </a:r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663701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l"/>
            <a:r>
              <a:rPr lang="en-US" sz="4000" dirty="0"/>
              <a:t>Paul’s encouragement to the Ephesians</a:t>
            </a:r>
            <a:endParaRPr lang="en-US" sz="3200" b="1" dirty="0">
              <a:latin typeface="Helvetica"/>
              <a:cs typeface="Helvetica"/>
            </a:endParaRP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1948070"/>
            <a:ext cx="11872748" cy="740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582613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God’s plan to redeem those believers wove into God’s work in Paul’s life…</a:t>
            </a:r>
          </a:p>
          <a:p>
            <a:pPr marL="582613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82613" lvl="0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His suffering is for their benefit…</a:t>
            </a:r>
          </a:p>
          <a:p>
            <a:pPr marL="582613" lvl="0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82613" lvl="0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And he prays for them…</a:t>
            </a: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969910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l"/>
            <a:r>
              <a:rPr lang="en-US" sz="4000" dirty="0"/>
              <a:t>Today’s Passage: Ephesians 3:14-21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1948070"/>
            <a:ext cx="11872748" cy="740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endParaRPr lang="en-US" sz="6000" b="1" dirty="0">
              <a:latin typeface="Helvetica"/>
              <a:cs typeface="Helvetica"/>
            </a:endParaRPr>
          </a:p>
        </p:txBody>
      </p:sp>
      <p:sp>
        <p:nvSpPr>
          <p:cNvPr id="5" name="Shape 150"/>
          <p:cNvSpPr txBox="1">
            <a:spLocks/>
          </p:cNvSpPr>
          <p:nvPr/>
        </p:nvSpPr>
        <p:spPr>
          <a:xfrm>
            <a:off x="400899" y="1738749"/>
            <a:ext cx="11872748" cy="682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14 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 this reason I kneel before the Father, </a:t>
            </a: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15 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from whom every family</a:t>
            </a:r>
            <a:r>
              <a:rPr lang="pt-PT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</a:t>
            </a:r>
            <a:r>
              <a:rPr lang="pt-PT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in heaven and on earth derives its name. </a:t>
            </a:r>
          </a:p>
          <a:p>
            <a:pPr algn="l">
              <a:lnSpc>
                <a:spcPct val="150000"/>
              </a:lnSpc>
            </a:pPr>
            <a:endParaRPr lang="en-US" sz="2800" i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16 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I pray that out of his glorious riches he may 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strengthen you with power through his Spirit in your inner being,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17 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so that Christ may dwell in your hearts through faith. </a:t>
            </a:r>
          </a:p>
          <a:p>
            <a:pPr algn="l">
              <a:lnSpc>
                <a:spcPct val="150000"/>
              </a:lnSpc>
            </a:pP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And I pray that you, being 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rooted and established in love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18 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may have 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power, together with all the Lord’s holy peopl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e, to grasp how 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 and long and high and deep is the love of Christ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and to know this love that surpasses knowledge—that you may be filled to the measure of all the fullness of God.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913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l"/>
            <a:r>
              <a:rPr lang="en-US" sz="4000" dirty="0"/>
              <a:t>Today’s Passage: Ephesians 3:14-21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1948070"/>
            <a:ext cx="11872748" cy="740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endParaRPr lang="en-US" sz="6000" b="1" dirty="0">
              <a:latin typeface="Helvetica"/>
              <a:cs typeface="Helvetica"/>
            </a:endParaRPr>
          </a:p>
        </p:txBody>
      </p:sp>
      <p:sp>
        <p:nvSpPr>
          <p:cNvPr id="5" name="Shape 150"/>
          <p:cNvSpPr txBox="1">
            <a:spLocks/>
          </p:cNvSpPr>
          <p:nvPr/>
        </p:nvSpPr>
        <p:spPr>
          <a:xfrm>
            <a:off x="400899" y="1737360"/>
            <a:ext cx="11872748" cy="8059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Now to him who is able to do 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immeasurably more than all we ask or imagine, according to his power that is at work within u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s, </a:t>
            </a:r>
            <a:r>
              <a:rPr lang="en-US" sz="28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to him be glory in the church and in Christ Jesus throughout all generations, for ever and ever! Amen.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00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l"/>
            <a:r>
              <a:rPr lang="en-US" sz="4000" dirty="0"/>
              <a:t>Today’s Talk Framework</a:t>
            </a:r>
            <a:endParaRPr lang="en-US" sz="3200" b="1" dirty="0">
              <a:latin typeface="Helvetica"/>
              <a:cs typeface="Helvetica"/>
            </a:endParaRP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1948070"/>
            <a:ext cx="11872748" cy="740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582613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Source of our encouragement</a:t>
            </a:r>
          </a:p>
          <a:p>
            <a:pPr marL="582613" lvl="0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82613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Basis of our encouragement</a:t>
            </a:r>
          </a:p>
          <a:p>
            <a:pPr marL="582613" lvl="0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82613" lvl="0" indent="-582613" algn="l" defTabSz="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Result of our encouragement</a:t>
            </a: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b="1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92B411E-C506-40A4-B601-65FAA603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Source of our encouragement</a:t>
            </a:r>
          </a:p>
        </p:txBody>
      </p:sp>
    </p:spTree>
    <p:extLst>
      <p:ext uri="{BB962C8B-B14F-4D97-AF65-F5344CB8AC3E}">
        <p14:creationId xmlns:p14="http://schemas.microsoft.com/office/powerpoint/2010/main" val="382961902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When discouragement comes…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/>
                <a:cs typeface="Helvetica"/>
              </a:rPr>
              <a:t>Our thought life takes a big hit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>
              <a:latin typeface="Helvetica"/>
              <a:cs typeface="Helvetica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>
              <a:latin typeface="Helvetica"/>
              <a:cs typeface="Helvetica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>
              <a:latin typeface="Helvetica"/>
              <a:cs typeface="Helvetica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/>
                <a:cs typeface="Helvetica"/>
              </a:rPr>
              <a:t>We allow discouragement to ‘dwell in our hearts’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>
              <a:latin typeface="Helvetica"/>
              <a:cs typeface="Helvetica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>
              <a:latin typeface="Helvetica"/>
              <a:cs typeface="Helvetica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>
              <a:latin typeface="Helvetica"/>
              <a:cs typeface="Helvetica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/>
                <a:cs typeface="Helvetica"/>
              </a:rPr>
              <a:t>No strength to break the trend of negative self-talk</a:t>
            </a:r>
          </a:p>
        </p:txBody>
      </p:sp>
    </p:spTree>
    <p:extLst>
      <p:ext uri="{BB962C8B-B14F-4D97-AF65-F5344CB8AC3E}">
        <p14:creationId xmlns:p14="http://schemas.microsoft.com/office/powerpoint/2010/main" val="3771476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248499" y="398687"/>
            <a:ext cx="11872748" cy="104911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Source of our encouragement</a:t>
            </a:r>
          </a:p>
        </p:txBody>
      </p:sp>
      <p:pic>
        <p:nvPicPr>
          <p:cNvPr id="15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87824"/>
            <a:ext cx="1808525" cy="6037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50"/>
          <p:cNvSpPr txBox="1">
            <a:spLocks/>
          </p:cNvSpPr>
          <p:nvPr/>
        </p:nvSpPr>
        <p:spPr>
          <a:xfrm>
            <a:off x="248499" y="2057400"/>
            <a:ext cx="11872748" cy="729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r>
              <a:rPr lang="en-US" sz="3200" dirty="0"/>
              <a:t>God’s strengthening your </a:t>
            </a:r>
            <a:r>
              <a:rPr lang="en-US" sz="3200" b="1" u="sng" dirty="0">
                <a:solidFill>
                  <a:srgbClr val="FFFF00"/>
                </a:solidFill>
              </a:rPr>
              <a:t>inner being </a:t>
            </a:r>
            <a:r>
              <a:rPr lang="en-US" sz="3200" dirty="0"/>
              <a:t>through His Spirit, so that </a:t>
            </a:r>
            <a:r>
              <a:rPr lang="en-US" sz="3200" b="1" u="sng" dirty="0">
                <a:solidFill>
                  <a:srgbClr val="FFFF00"/>
                </a:solidFill>
              </a:rPr>
              <a:t>Christ may dwell in our hearts through faith</a:t>
            </a:r>
            <a:r>
              <a:rPr lang="en-US" sz="3200" dirty="0"/>
              <a:t>…</a:t>
            </a:r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algn="l">
              <a:lnSpc>
                <a:spcPct val="200000"/>
              </a:lnSpc>
            </a:pPr>
            <a:endParaRPr lang="en-US" sz="3200" dirty="0"/>
          </a:p>
          <a:p>
            <a:pPr lvl="0" algn="l">
              <a:lnSpc>
                <a:spcPct val="200000"/>
              </a:lnSpc>
            </a:pP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781799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583</Words>
  <Application>Microsoft Office PowerPoint</Application>
  <PresentationFormat>Custom</PresentationFormat>
  <Paragraphs>119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Helvetica</vt:lpstr>
      <vt:lpstr>Helvetica Light</vt:lpstr>
      <vt:lpstr>Helvetica Neue</vt:lpstr>
      <vt:lpstr>Black</vt:lpstr>
      <vt:lpstr>PowerPoint Presentation</vt:lpstr>
      <vt:lpstr>PowerPoint Presentation</vt:lpstr>
      <vt:lpstr>Paul’s encouragement to the Ephesians</vt:lpstr>
      <vt:lpstr>Today’s Passage: Ephesians 3:14-21</vt:lpstr>
      <vt:lpstr>Today’s Passage: Ephesians 3:14-21</vt:lpstr>
      <vt:lpstr>Today’s Talk Framework</vt:lpstr>
      <vt:lpstr>Source of our encouragement</vt:lpstr>
      <vt:lpstr>When discouragement comes…</vt:lpstr>
      <vt:lpstr>Source of our encouragement</vt:lpstr>
      <vt:lpstr>Source of our encouragement</vt:lpstr>
      <vt:lpstr>Basis of our encouragement</vt:lpstr>
      <vt:lpstr>Basis of our encouragement</vt:lpstr>
      <vt:lpstr>Basis of our encouragement</vt:lpstr>
      <vt:lpstr>Basis of our encouragement</vt:lpstr>
      <vt:lpstr>Basis of our encouragement</vt:lpstr>
      <vt:lpstr>Result of our encouragement</vt:lpstr>
      <vt:lpstr>Result of our encouragement</vt:lpstr>
      <vt:lpstr>Story of encouragement</vt:lpstr>
      <vt:lpstr>Judge Tom Kohl - Quote</vt:lpstr>
      <vt:lpstr>Judge Tom Kohl - Quote</vt:lpstr>
      <vt:lpstr>Some questions!!!</vt:lpstr>
      <vt:lpstr>An Anchor</vt:lpstr>
      <vt:lpstr>Overcoming discouragement</vt:lpstr>
      <vt:lpstr>Continuous encouragement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Ruchi Steven</cp:lastModifiedBy>
  <cp:revision>128</cp:revision>
  <dcterms:modified xsi:type="dcterms:W3CDTF">2017-09-10T03:52:24Z</dcterms:modified>
</cp:coreProperties>
</file>