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9" r:id="rId12"/>
    <p:sldId id="265" r:id="rId13"/>
    <p:sldId id="270" r:id="rId14"/>
    <p:sldId id="266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B192-B758-444F-9290-9DA4A5FD993A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068B-50F3-4180-8005-0816A74338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B192-B758-444F-9290-9DA4A5FD993A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068B-50F3-4180-8005-0816A74338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B192-B758-444F-9290-9DA4A5FD993A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068B-50F3-4180-8005-0816A74338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B192-B758-444F-9290-9DA4A5FD993A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068B-50F3-4180-8005-0816A74338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B192-B758-444F-9290-9DA4A5FD993A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068B-50F3-4180-8005-0816A74338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B192-B758-444F-9290-9DA4A5FD993A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068B-50F3-4180-8005-0816A74338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B192-B758-444F-9290-9DA4A5FD993A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068B-50F3-4180-8005-0816A74338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B192-B758-444F-9290-9DA4A5FD993A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068B-50F3-4180-8005-0816A74338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B192-B758-444F-9290-9DA4A5FD993A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068B-50F3-4180-8005-0816A74338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B192-B758-444F-9290-9DA4A5FD993A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068B-50F3-4180-8005-0816A74338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B192-B758-444F-9290-9DA4A5FD993A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5068B-50F3-4180-8005-0816A74338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2B192-B758-444F-9290-9DA4A5FD993A}" type="datetimeFigureOut">
              <a:rPr lang="en-US" smtClean="0"/>
              <a:t>12/24/2017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5068B-50F3-4180-8005-0816A743389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171130-WA00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00100"/>
            <a:ext cx="9144000" cy="51435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pPr algn="ctr"/>
            <a:r>
              <a:rPr lang="en-US" b="1" baseline="30000" dirty="0" smtClean="0"/>
              <a:t>30 </a:t>
            </a:r>
            <a:r>
              <a:rPr lang="en-US" b="1" dirty="0" smtClean="0"/>
              <a:t>For my eyes have seen your salvation,</a:t>
            </a:r>
            <a:br>
              <a:rPr lang="en-US" b="1" dirty="0" smtClean="0"/>
            </a:br>
            <a:r>
              <a:rPr lang="en-US" b="1" baseline="30000" dirty="0" smtClean="0"/>
              <a:t>31 </a:t>
            </a:r>
            <a:r>
              <a:rPr lang="en-US" b="1" dirty="0" smtClean="0"/>
              <a:t>    which you have prepared in the sight of all nations…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500" b="1" baseline="30000" dirty="0" smtClean="0">
                <a:solidFill>
                  <a:srgbClr val="FFFF00"/>
                </a:solidFill>
              </a:rPr>
              <a:t>30 </a:t>
            </a:r>
            <a:r>
              <a:rPr lang="en-US" sz="3500" b="1" dirty="0" smtClean="0">
                <a:solidFill>
                  <a:srgbClr val="FFFF00"/>
                </a:solidFill>
              </a:rPr>
              <a:t>For my eyes have seen your salvation,</a:t>
            </a:r>
            <a:br>
              <a:rPr lang="en-US" sz="3500" b="1" dirty="0" smtClean="0">
                <a:solidFill>
                  <a:srgbClr val="FFFF00"/>
                </a:solidFill>
              </a:rPr>
            </a:br>
            <a:r>
              <a:rPr lang="en-US" sz="3500" b="1" baseline="30000" dirty="0" smtClean="0">
                <a:solidFill>
                  <a:srgbClr val="FFFF00"/>
                </a:solidFill>
              </a:rPr>
              <a:t>31 </a:t>
            </a:r>
            <a:r>
              <a:rPr lang="en-US" sz="3500" b="1" dirty="0" smtClean="0">
                <a:solidFill>
                  <a:srgbClr val="FFFF00"/>
                </a:solidFill>
              </a:rPr>
              <a:t>    which you have prepared in the sight of all nations…</a:t>
            </a:r>
          </a:p>
          <a:p>
            <a:pPr algn="ctr"/>
            <a:endParaRPr lang="en-US" sz="3500" b="1" dirty="0"/>
          </a:p>
          <a:p>
            <a:pPr algn="ctr"/>
            <a:r>
              <a:rPr lang="en-US" sz="3500" b="1" i="1" dirty="0" smtClean="0"/>
              <a:t>Approx 700 years before:</a:t>
            </a:r>
          </a:p>
          <a:p>
            <a:pPr lvl="0" algn="ctr"/>
            <a:r>
              <a:rPr lang="en-US" sz="3500" b="1" dirty="0"/>
              <a:t>"The Lord has bared his holy arm before the </a:t>
            </a:r>
            <a:r>
              <a:rPr lang="en-US" sz="3500" b="1" dirty="0">
                <a:solidFill>
                  <a:srgbClr val="FFFF00"/>
                </a:solidFill>
              </a:rPr>
              <a:t>eyes of all the nations </a:t>
            </a:r>
            <a:r>
              <a:rPr lang="en-US" sz="3500" b="1" dirty="0"/>
              <a:t>and </a:t>
            </a:r>
            <a:r>
              <a:rPr lang="en-US" sz="3500" b="1" dirty="0">
                <a:solidFill>
                  <a:srgbClr val="FFFF00"/>
                </a:solidFill>
              </a:rPr>
              <a:t>all the ends of the earth shall see the salvation of our God.</a:t>
            </a:r>
            <a:r>
              <a:rPr lang="en-US" sz="3500" b="1" dirty="0"/>
              <a:t>"</a:t>
            </a:r>
            <a:r>
              <a:rPr lang="en-US" sz="3500" dirty="0"/>
              <a:t> </a:t>
            </a:r>
            <a:r>
              <a:rPr lang="en-US" sz="3500" dirty="0" smtClean="0"/>
              <a:t> </a:t>
            </a:r>
          </a:p>
          <a:p>
            <a:pPr lvl="0" algn="ctr"/>
            <a:r>
              <a:rPr lang="en-US" sz="3500" b="1" i="1" dirty="0" smtClean="0"/>
              <a:t>Isaiah 52:10</a:t>
            </a:r>
            <a:endParaRPr lang="en-US" sz="3500" b="1" i="1" dirty="0"/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 smtClean="0"/>
              <a:t>… a </a:t>
            </a:r>
            <a:r>
              <a:rPr lang="en-US" b="1" dirty="0"/>
              <a:t>light for revelation to the </a:t>
            </a:r>
            <a:r>
              <a:rPr lang="en-US" b="1" dirty="0" smtClean="0"/>
              <a:t>Gentiles…</a:t>
            </a:r>
            <a:endParaRPr lang="en-U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2578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… a light for revelation to the Gentiles…</a:t>
            </a:r>
          </a:p>
          <a:p>
            <a:pPr algn="ctr"/>
            <a:endParaRPr lang="en-US" b="1" dirty="0"/>
          </a:p>
          <a:p>
            <a:pPr algn="ctr"/>
            <a:endParaRPr lang="en-US" i="1" dirty="0" smtClean="0"/>
          </a:p>
          <a:p>
            <a:pPr algn="ctr"/>
            <a:r>
              <a:rPr lang="en-US" b="1" i="1" dirty="0" smtClean="0"/>
              <a:t>Approx 700 years before:</a:t>
            </a:r>
          </a:p>
          <a:p>
            <a:pPr lvl="0" algn="ctr"/>
            <a:r>
              <a:rPr lang="en-US" b="1" dirty="0"/>
              <a:t>"It is too light a thing that you should be my servant to raise up the tribes of Jacob and to restore the preserved of Israel; </a:t>
            </a:r>
            <a:r>
              <a:rPr lang="en-US" b="1" dirty="0">
                <a:solidFill>
                  <a:srgbClr val="FFFF00"/>
                </a:solidFill>
              </a:rPr>
              <a:t>I will give you as a light to the nations</a:t>
            </a:r>
            <a:r>
              <a:rPr lang="en-US" b="1" dirty="0"/>
              <a:t>, that my salvation may reach to the end of the earth" </a:t>
            </a:r>
            <a:endParaRPr lang="en-US" b="1" dirty="0" smtClean="0"/>
          </a:p>
          <a:p>
            <a:pPr lvl="0" algn="ctr"/>
            <a:r>
              <a:rPr lang="en-US" b="1" i="1" dirty="0" smtClean="0"/>
              <a:t>Isaiah 49:6</a:t>
            </a:r>
            <a:endParaRPr lang="en-US" i="1" dirty="0"/>
          </a:p>
          <a:p>
            <a:pPr algn="ctr"/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algn="ctr"/>
            <a:r>
              <a:rPr lang="en-US" b="1" dirty="0" smtClean="0"/>
              <a:t>This </a:t>
            </a:r>
            <a:r>
              <a:rPr lang="en-US" b="1" dirty="0"/>
              <a:t>child is destined to cause the falling and rising of many in Israel, and to be a sign that will be spoken against</a:t>
            </a:r>
            <a:r>
              <a:rPr lang="en-US" b="1" dirty="0" smtClean="0"/>
              <a:t>, …</a:t>
            </a:r>
            <a:r>
              <a:rPr lang="en-US" b="1" dirty="0"/>
              <a:t> 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8768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3800" b="1" dirty="0" smtClean="0">
                <a:solidFill>
                  <a:srgbClr val="FFFF00"/>
                </a:solidFill>
              </a:rPr>
              <a:t>This child is destined to cause the falling and rising of many in Israel, and to be a sign that will be spoken against, …</a:t>
            </a:r>
          </a:p>
          <a:p>
            <a:pPr algn="ctr"/>
            <a:endParaRPr lang="en-US" sz="3800" b="1" dirty="0"/>
          </a:p>
          <a:p>
            <a:pPr algn="ctr"/>
            <a:r>
              <a:rPr lang="en-US" sz="3800" b="1" i="1" dirty="0" smtClean="0"/>
              <a:t>Approx 700 years before:</a:t>
            </a:r>
          </a:p>
          <a:p>
            <a:pPr lvl="0" algn="ctr"/>
            <a:r>
              <a:rPr lang="en-US" sz="3800" b="1" dirty="0"/>
              <a:t>He will be a holy place; for both Israel and Judah he will be a </a:t>
            </a:r>
            <a:r>
              <a:rPr lang="en-US" sz="3800" b="1" dirty="0">
                <a:solidFill>
                  <a:srgbClr val="FFFF00"/>
                </a:solidFill>
              </a:rPr>
              <a:t>stone that causes people to stumble and a rock that makes them fall. </a:t>
            </a:r>
            <a:r>
              <a:rPr lang="en-US" sz="3800" b="1" dirty="0"/>
              <a:t>And for the </a:t>
            </a:r>
            <a:r>
              <a:rPr lang="en-US" sz="3800" b="1" dirty="0" smtClean="0"/>
              <a:t>people of Jerusalem he </a:t>
            </a:r>
            <a:r>
              <a:rPr lang="en-US" sz="3800" b="1" dirty="0"/>
              <a:t>will be a trap and a snare. </a:t>
            </a:r>
            <a:endParaRPr lang="en-US" sz="3800" b="1" dirty="0" smtClean="0"/>
          </a:p>
          <a:p>
            <a:pPr lvl="0" algn="ctr"/>
            <a:r>
              <a:rPr lang="en-US" sz="3800" b="1" i="1" dirty="0" smtClean="0"/>
              <a:t>Isaiah 8:14</a:t>
            </a:r>
            <a:endParaRPr lang="en-US" sz="3800" i="1" dirty="0"/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Math!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/>
              <a:t>8 prophecies: 1 in 100,000,000,000,000,000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Math!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525963"/>
          </a:xfrm>
        </p:spPr>
        <p:txBody>
          <a:bodyPr/>
          <a:lstStyle/>
          <a:p>
            <a:pPr algn="ctr"/>
            <a:r>
              <a:rPr lang="en-US" b="1" dirty="0"/>
              <a:t>8 prophecies: 1 in </a:t>
            </a:r>
            <a:r>
              <a:rPr lang="en-US" b="1" dirty="0" smtClean="0"/>
              <a:t>100,000,000,000,000,000</a:t>
            </a:r>
          </a:p>
          <a:p>
            <a:pPr algn="ctr"/>
            <a:r>
              <a:rPr lang="en-US" b="1" dirty="0" smtClean="0"/>
              <a:t>48 </a:t>
            </a:r>
            <a:r>
              <a:rPr lang="en-US" b="1" dirty="0"/>
              <a:t>prophecies: 1 </a:t>
            </a:r>
            <a:r>
              <a:rPr lang="en-US" b="1" dirty="0" smtClean="0"/>
              <a:t>in </a:t>
            </a:r>
            <a:r>
              <a:rPr lang="en-US" b="1" dirty="0"/>
              <a:t>10 to the 157</a:t>
            </a:r>
            <a:r>
              <a:rPr lang="en-US" b="1" baseline="30000" dirty="0"/>
              <a:t>th </a:t>
            </a:r>
            <a:r>
              <a:rPr lang="en-US" b="1" dirty="0"/>
              <a:t>power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Math!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525963"/>
          </a:xfrm>
        </p:spPr>
        <p:txBody>
          <a:bodyPr/>
          <a:lstStyle/>
          <a:p>
            <a:pPr algn="ctr"/>
            <a:r>
              <a:rPr lang="en-US" b="1" dirty="0"/>
              <a:t>8 prophecies: 1 in </a:t>
            </a:r>
            <a:r>
              <a:rPr lang="en-US" b="1" dirty="0" smtClean="0"/>
              <a:t>100,000,000,000,000,000</a:t>
            </a:r>
          </a:p>
          <a:p>
            <a:pPr algn="ctr"/>
            <a:r>
              <a:rPr lang="en-US" sz="3600" b="1" dirty="0" smtClean="0"/>
              <a:t>48 </a:t>
            </a:r>
            <a:r>
              <a:rPr lang="en-US" sz="3600" b="1" dirty="0"/>
              <a:t>prophecies: 1 </a:t>
            </a:r>
            <a:r>
              <a:rPr lang="en-US" sz="3600" b="1" dirty="0" smtClean="0"/>
              <a:t>in </a:t>
            </a:r>
            <a:r>
              <a:rPr lang="en-US" sz="3600" b="1" dirty="0"/>
              <a:t>10 to the 157</a:t>
            </a:r>
            <a:r>
              <a:rPr lang="en-US" sz="3600" b="1" baseline="30000" dirty="0"/>
              <a:t>th </a:t>
            </a:r>
            <a:r>
              <a:rPr lang="en-US" sz="3600" b="1" dirty="0" smtClean="0"/>
              <a:t>power</a:t>
            </a:r>
          </a:p>
          <a:p>
            <a:pPr algn="ctr"/>
            <a:r>
              <a:rPr lang="en-US" sz="4800" b="1" dirty="0" smtClean="0">
                <a:solidFill>
                  <a:srgbClr val="FFFF00"/>
                </a:solidFill>
              </a:rPr>
              <a:t>300</a:t>
            </a:r>
            <a:r>
              <a:rPr lang="en-US" sz="4800" b="1" dirty="0">
                <a:solidFill>
                  <a:srgbClr val="FFFF00"/>
                </a:solidFill>
              </a:rPr>
              <a:t>+ prophecies: Only Jesus!</a:t>
            </a:r>
          </a:p>
          <a:p>
            <a:pPr algn="ctr"/>
            <a:endParaRPr lang="en-US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2. Did </a:t>
            </a:r>
            <a:r>
              <a:rPr lang="en-US" b="1" dirty="0"/>
              <a:t>people really want this Christmas</a:t>
            </a:r>
            <a:r>
              <a:rPr lang="en-US" b="1" dirty="0" smtClean="0"/>
              <a:t>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ncounter With Jesus - PPT slid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51435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en-US" b="1" baseline="30000" dirty="0"/>
              <a:t>30 </a:t>
            </a:r>
            <a:r>
              <a:rPr lang="en-US" b="1" dirty="0"/>
              <a:t>For my eyes have seen your salvation,</a:t>
            </a:r>
            <a:endParaRPr lang="en-US" dirty="0"/>
          </a:p>
          <a:p>
            <a:pPr algn="ctr"/>
            <a:r>
              <a:rPr lang="en-US" b="1" dirty="0"/>
              <a:t>which you have prepared in the sight of all nations:</a:t>
            </a:r>
            <a:br>
              <a:rPr lang="en-US" b="1" dirty="0"/>
            </a:br>
            <a:r>
              <a:rPr lang="en-US" b="1" baseline="30000" dirty="0"/>
              <a:t>32 </a:t>
            </a:r>
            <a:r>
              <a:rPr lang="en-US" b="1" dirty="0"/>
              <a:t>a light for revelation to the Gentiles,</a:t>
            </a:r>
            <a:br>
              <a:rPr lang="en-US" b="1" dirty="0"/>
            </a:br>
            <a:r>
              <a:rPr lang="en-US" b="1" dirty="0"/>
              <a:t>    and the glory of your people Israel.”</a:t>
            </a:r>
            <a:endParaRPr lang="en-US" dirty="0"/>
          </a:p>
          <a:p>
            <a:pPr algn="ctr"/>
            <a:r>
              <a:rPr lang="en-US" b="1" baseline="30000" dirty="0"/>
              <a:t>33 </a:t>
            </a:r>
            <a:r>
              <a:rPr lang="en-US" b="1" dirty="0"/>
              <a:t>The child’s father and mother marveled at what was said about him</a:t>
            </a:r>
            <a:r>
              <a:rPr lang="en-US" b="1" dirty="0" smtClean="0"/>
              <a:t>. </a:t>
            </a:r>
            <a:endParaRPr lang="en-US" dirty="0"/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/>
          <a:lstStyle/>
          <a:p>
            <a:pPr algn="ctr"/>
            <a:r>
              <a:rPr lang="en-US" b="1" baseline="30000" dirty="0" smtClean="0"/>
              <a:t>34 </a:t>
            </a:r>
            <a:r>
              <a:rPr lang="en-US" b="1" dirty="0" smtClean="0"/>
              <a:t>Then Simeon blessed them and said to Mary, his mother: “This child is destined to cause the falling and rising of many in Israel, and to be a sign that will be spoken against, </a:t>
            </a:r>
            <a:r>
              <a:rPr lang="en-US" b="1" baseline="30000" dirty="0" smtClean="0"/>
              <a:t>35 </a:t>
            </a:r>
            <a:r>
              <a:rPr lang="en-US" b="1" dirty="0" smtClean="0"/>
              <a:t>so that the thoughts of many hearts will be revealed. And a sword will pierce your own soul too.”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700 years ago: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3500" b="1" dirty="0"/>
              <a:t>Who has believed our message</a:t>
            </a:r>
            <a:br>
              <a:rPr lang="en-US" sz="3500" b="1" dirty="0"/>
            </a:br>
            <a:r>
              <a:rPr lang="en-US" sz="3500" b="1" dirty="0"/>
              <a:t>    and to whom has the arm of the Lord been revealed?</a:t>
            </a:r>
            <a:br>
              <a:rPr lang="en-US" sz="3500" b="1" dirty="0"/>
            </a:br>
            <a:r>
              <a:rPr lang="en-US" sz="3500" b="1" baseline="30000" dirty="0"/>
              <a:t>2 </a:t>
            </a:r>
            <a:r>
              <a:rPr lang="en-US" sz="3500" b="1" dirty="0"/>
              <a:t>He grew up before him like a tender shoot,</a:t>
            </a:r>
            <a:br>
              <a:rPr lang="en-US" sz="3500" b="1" dirty="0"/>
            </a:br>
            <a:r>
              <a:rPr lang="en-US" sz="3500" b="1" dirty="0"/>
              <a:t>    and like a root out of dry ground.</a:t>
            </a:r>
            <a:br>
              <a:rPr lang="en-US" sz="3500" b="1" dirty="0"/>
            </a:br>
            <a:r>
              <a:rPr lang="en-US" sz="3500" b="1" dirty="0"/>
              <a:t>He had no beauty or majesty to attract us to him,</a:t>
            </a:r>
            <a:br>
              <a:rPr lang="en-US" sz="3500" b="1" dirty="0"/>
            </a:br>
            <a:r>
              <a:rPr lang="en-US" sz="3500" b="1" dirty="0"/>
              <a:t>    nothing in his appearance that we should desire him</a:t>
            </a:r>
            <a:r>
              <a:rPr lang="en-US" sz="3500" b="1" dirty="0" smtClean="0"/>
              <a:t>.</a:t>
            </a:r>
          </a:p>
          <a:p>
            <a:pPr algn="ctr"/>
            <a:r>
              <a:rPr lang="en-US" sz="3500" b="1" i="1" dirty="0" smtClean="0"/>
              <a:t>Isaiah 53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700 years ago: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en-US" b="1" baseline="30000" dirty="0" smtClean="0"/>
              <a:t>3 </a:t>
            </a:r>
            <a:r>
              <a:rPr lang="en-US" b="1" dirty="0" smtClean="0"/>
              <a:t>He was despised and rejected by mankind,</a:t>
            </a:r>
            <a:br>
              <a:rPr lang="en-US" b="1" dirty="0" smtClean="0"/>
            </a:br>
            <a:r>
              <a:rPr lang="en-US" b="1" dirty="0" smtClean="0"/>
              <a:t>    a man of suffering, and familiar with pain.</a:t>
            </a:r>
            <a:br>
              <a:rPr lang="en-US" b="1" dirty="0" smtClean="0"/>
            </a:br>
            <a:r>
              <a:rPr lang="en-US" b="1" dirty="0" smtClean="0"/>
              <a:t>Like one from whom people hide their faces</a:t>
            </a:r>
            <a:br>
              <a:rPr lang="en-US" b="1" dirty="0" smtClean="0"/>
            </a:br>
            <a:r>
              <a:rPr lang="en-US" b="1" dirty="0" smtClean="0"/>
              <a:t>    he was despised, and we held him in low esteem.</a:t>
            </a:r>
          </a:p>
          <a:p>
            <a:pPr algn="ctr"/>
            <a:r>
              <a:rPr lang="en-US" b="1" i="1" dirty="0" smtClean="0"/>
              <a:t>Isaiah 53</a:t>
            </a:r>
            <a:endParaRPr lang="en-US" b="1" dirty="0" smtClean="0"/>
          </a:p>
          <a:p>
            <a:pPr algn="ctr"/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700 years ago: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algn="ctr"/>
            <a:r>
              <a:rPr lang="en-US" b="1" baseline="30000" dirty="0" smtClean="0"/>
              <a:t>4 </a:t>
            </a:r>
            <a:r>
              <a:rPr lang="en-US" b="1" dirty="0" smtClean="0"/>
              <a:t>Surely he took up our pain</a:t>
            </a:r>
            <a:br>
              <a:rPr lang="en-US" b="1" dirty="0" smtClean="0"/>
            </a:br>
            <a:r>
              <a:rPr lang="en-US" b="1" dirty="0" smtClean="0"/>
              <a:t>    and bore our suffering,</a:t>
            </a:r>
            <a:br>
              <a:rPr lang="en-US" b="1" dirty="0" smtClean="0"/>
            </a:br>
            <a:r>
              <a:rPr lang="en-US" b="1" dirty="0" smtClean="0"/>
              <a:t>yet we considered him punished by God,</a:t>
            </a:r>
            <a:br>
              <a:rPr lang="en-US" b="1" dirty="0" smtClean="0"/>
            </a:br>
            <a:r>
              <a:rPr lang="en-US" b="1" dirty="0" smtClean="0"/>
              <a:t>    stricken by him, and afflicted.</a:t>
            </a:r>
          </a:p>
          <a:p>
            <a:pPr algn="ctr"/>
            <a:r>
              <a:rPr lang="en-US" b="1" i="1" dirty="0" smtClean="0"/>
              <a:t>Isaiah 53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700 years ago: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algn="ctr"/>
            <a:r>
              <a:rPr lang="en-US" b="1" baseline="30000" dirty="0" smtClean="0"/>
              <a:t>5 </a:t>
            </a:r>
            <a:r>
              <a:rPr lang="en-US" b="1" dirty="0" smtClean="0"/>
              <a:t>But he was pierced for our transgressions,</a:t>
            </a:r>
            <a:br>
              <a:rPr lang="en-US" b="1" dirty="0" smtClean="0"/>
            </a:br>
            <a:r>
              <a:rPr lang="en-US" b="1" dirty="0" smtClean="0"/>
              <a:t>    he was crushed for our iniquities;</a:t>
            </a:r>
            <a:br>
              <a:rPr lang="en-US" b="1" dirty="0" smtClean="0"/>
            </a:br>
            <a:r>
              <a:rPr lang="en-US" b="1" dirty="0" smtClean="0"/>
              <a:t>the punishment that brought us peace was on him,</a:t>
            </a:r>
            <a:br>
              <a:rPr lang="en-US" b="1" dirty="0" smtClean="0"/>
            </a:br>
            <a:r>
              <a:rPr lang="en-US" b="1" dirty="0" smtClean="0"/>
              <a:t>    and by his wounds we are healed.</a:t>
            </a:r>
          </a:p>
          <a:p>
            <a:pPr algn="ctr"/>
            <a:r>
              <a:rPr lang="en-US" b="1" i="1" dirty="0" smtClean="0"/>
              <a:t>Isaiah 53</a:t>
            </a:r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Christmas is not a quick fix to our earthly problems; It is a permanent solution to the eternal problem of sin!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/>
          <a:lstStyle/>
          <a:p>
            <a:pPr algn="ctr"/>
            <a:r>
              <a:rPr lang="en-US" b="1" dirty="0"/>
              <a:t>And if our hope in Christ is only for this life, we are more to be pitied than anyone in the world. </a:t>
            </a:r>
            <a:endParaRPr lang="en-US" b="1" dirty="0" smtClean="0"/>
          </a:p>
          <a:p>
            <a:pPr algn="ctr"/>
            <a:r>
              <a:rPr lang="en-US" i="1" dirty="0" smtClean="0"/>
              <a:t>1 </a:t>
            </a:r>
            <a:r>
              <a:rPr lang="en-US" i="1" dirty="0" err="1" smtClean="0"/>
              <a:t>Cor</a:t>
            </a:r>
            <a:r>
              <a:rPr lang="en-US" i="1" dirty="0" smtClean="0"/>
              <a:t> 15:19 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b="1" dirty="0"/>
              <a:t>The Ultimate Celebration</a:t>
            </a:r>
            <a:r>
              <a:rPr lang="en-US" b="1" dirty="0" smtClean="0"/>
              <a:t>!!!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Christmas is an invitation to the ultimate celebration what awaits us!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baseline="30000" dirty="0"/>
              <a:t>25 </a:t>
            </a:r>
            <a:r>
              <a:rPr lang="en-US" b="1" dirty="0"/>
              <a:t>Now there was a man in Jerusalem called Simeon, who was righteous and devout. He was waiting for the consolation of Israel, and the Holy Spirit was on him. </a:t>
            </a:r>
            <a:r>
              <a:rPr lang="en-US" b="1" baseline="30000" dirty="0"/>
              <a:t>26 </a:t>
            </a:r>
            <a:r>
              <a:rPr lang="en-US" b="1" dirty="0"/>
              <a:t>It had been revealed to him by the Holy Spirit that he would not die before he had seen the Lord’s Messiah. 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Christmas birthed hope in our hearts that will be </a:t>
            </a:r>
            <a:r>
              <a:rPr lang="en-US" b="1" dirty="0" smtClean="0">
                <a:solidFill>
                  <a:srgbClr val="FFFF00"/>
                </a:solidFill>
              </a:rPr>
              <a:t>fulfilled only </a:t>
            </a:r>
            <a:r>
              <a:rPr lang="en-US" b="1" dirty="0">
                <a:solidFill>
                  <a:srgbClr val="FFFF00"/>
                </a:solidFill>
              </a:rPr>
              <a:t>when we meet Jesus face to face at the ultimate celebration!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en-US" b="1" baseline="30000" dirty="0" smtClean="0"/>
              <a:t>27 </a:t>
            </a:r>
            <a:r>
              <a:rPr lang="en-US" b="1" dirty="0" smtClean="0"/>
              <a:t>Moved by the Spirit, he went into the temple courts. When the parents brought in the child Jesus to do for him what the custom of the Law required, </a:t>
            </a:r>
            <a:r>
              <a:rPr lang="en-US" b="1" baseline="30000" dirty="0" smtClean="0"/>
              <a:t>28 </a:t>
            </a:r>
            <a:r>
              <a:rPr lang="en-US" b="1" dirty="0" smtClean="0"/>
              <a:t>Simeon took him in his arms and praised God, saying:</a:t>
            </a:r>
          </a:p>
          <a:p>
            <a:pPr algn="ctr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en-US" b="1" baseline="30000" dirty="0" smtClean="0"/>
              <a:t>29 </a:t>
            </a:r>
            <a:r>
              <a:rPr lang="en-US" b="1" dirty="0" smtClean="0"/>
              <a:t>“Sovereign Lord, as you have promised,</a:t>
            </a:r>
            <a:br>
              <a:rPr lang="en-US" b="1" dirty="0" smtClean="0"/>
            </a:br>
            <a:r>
              <a:rPr lang="en-US" b="1" dirty="0" smtClean="0"/>
              <a:t>    you may now dismiss your servant in peace.</a:t>
            </a:r>
            <a:br>
              <a:rPr lang="en-US" b="1" dirty="0" smtClean="0"/>
            </a:br>
            <a:r>
              <a:rPr lang="en-US" b="1" baseline="30000" dirty="0" smtClean="0"/>
              <a:t>30 </a:t>
            </a:r>
            <a:r>
              <a:rPr lang="en-US" b="1" dirty="0" smtClean="0"/>
              <a:t>For my eyes have seen your salvation,</a:t>
            </a:r>
            <a:br>
              <a:rPr lang="en-US" b="1" dirty="0" smtClean="0"/>
            </a:br>
            <a:r>
              <a:rPr lang="en-US" b="1" baseline="30000" dirty="0" smtClean="0"/>
              <a:t>31 </a:t>
            </a:r>
            <a:r>
              <a:rPr lang="en-US" b="1" dirty="0" smtClean="0"/>
              <a:t>    which you have prepared in the sight of all nations:</a:t>
            </a:r>
            <a:br>
              <a:rPr lang="en-US" b="1" dirty="0" smtClean="0"/>
            </a:br>
            <a:r>
              <a:rPr lang="en-US" b="1" baseline="30000" dirty="0" smtClean="0"/>
              <a:t>32 </a:t>
            </a:r>
            <a:r>
              <a:rPr lang="en-US" b="1" dirty="0" smtClean="0"/>
              <a:t>a light for revelation to the Gentiles,</a:t>
            </a:r>
            <a:br>
              <a:rPr lang="en-US" b="1" dirty="0" smtClean="0"/>
            </a:br>
            <a:r>
              <a:rPr lang="en-US" b="1" dirty="0" smtClean="0"/>
              <a:t>    and the glory of your people Israel.”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pPr algn="ctr"/>
            <a:r>
              <a:rPr lang="en-US" b="1" baseline="30000" dirty="0" smtClean="0"/>
              <a:t>33 </a:t>
            </a:r>
            <a:r>
              <a:rPr lang="en-US" b="1" dirty="0" smtClean="0"/>
              <a:t>The child’s father and mother marveled at what was said about him.</a:t>
            </a:r>
            <a:r>
              <a:rPr lang="en-US" b="1" baseline="30000" dirty="0" smtClean="0"/>
              <a:t>34 </a:t>
            </a:r>
            <a:r>
              <a:rPr lang="en-US" b="1" dirty="0" smtClean="0"/>
              <a:t>Then Simeon blessed them and said to Mary, his mother: “This child is destined to cause the falling and rising of many in Israel, and to be a sign that will be spoken against, </a:t>
            </a:r>
            <a:r>
              <a:rPr lang="en-US" b="1" baseline="30000" dirty="0" smtClean="0"/>
              <a:t>35 </a:t>
            </a:r>
            <a:r>
              <a:rPr lang="en-US" b="1" dirty="0" smtClean="0"/>
              <a:t>so that the thoughts of many hearts will be revealed. And a sword will pierce your own soul too.”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990600"/>
            <a:ext cx="7239000" cy="4525963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4000" b="1" dirty="0"/>
              <a:t>The wait for Christmas.</a:t>
            </a:r>
            <a:endParaRPr lang="en-US" sz="4000" dirty="0"/>
          </a:p>
          <a:p>
            <a:pPr marL="514350" lvl="0" indent="-514350">
              <a:buFont typeface="+mj-lt"/>
              <a:buAutoNum type="arabicPeriod"/>
            </a:pPr>
            <a:r>
              <a:rPr lang="en-US" sz="4000" b="1" dirty="0"/>
              <a:t>Did people really want this Christmas?</a:t>
            </a:r>
            <a:endParaRPr lang="en-US" sz="4000" dirty="0"/>
          </a:p>
          <a:p>
            <a:r>
              <a:rPr lang="en-US" sz="4000" dirty="0" smtClean="0"/>
              <a:t>3. </a:t>
            </a:r>
            <a:r>
              <a:rPr lang="en-US" sz="4000" b="1" dirty="0" smtClean="0"/>
              <a:t>*Suspense*</a:t>
            </a:r>
            <a:endParaRPr lang="en-US" sz="4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1. The </a:t>
            </a:r>
            <a:r>
              <a:rPr lang="en-US" b="1" dirty="0"/>
              <a:t>wait for Christmas!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25963"/>
          </a:xfrm>
        </p:spPr>
        <p:txBody>
          <a:bodyPr/>
          <a:lstStyle/>
          <a:p>
            <a:r>
              <a:rPr lang="en-US" b="1" baseline="30000" dirty="0"/>
              <a:t>25 </a:t>
            </a:r>
            <a:r>
              <a:rPr lang="en-US" b="1" dirty="0"/>
              <a:t>Now there was a man in Jerusalem called Simeon, who was righteous and devout. He was waiting for the consolation of Israel, and the Holy Spirit was on him. 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292</Words>
  <Application>Microsoft Office PowerPoint</Application>
  <PresentationFormat>On-screen Show (4:3)</PresentationFormat>
  <Paragraphs>60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1. The wait for Christmas! </vt:lpstr>
      <vt:lpstr>Slide 9</vt:lpstr>
      <vt:lpstr>Slide 10</vt:lpstr>
      <vt:lpstr>Slide 11</vt:lpstr>
      <vt:lpstr>Slide 12</vt:lpstr>
      <vt:lpstr>Slide 13</vt:lpstr>
      <vt:lpstr>Slide 14</vt:lpstr>
      <vt:lpstr>Slide 15</vt:lpstr>
      <vt:lpstr>The Math!</vt:lpstr>
      <vt:lpstr>The Math!</vt:lpstr>
      <vt:lpstr>The Math!</vt:lpstr>
      <vt:lpstr>2. Did people really want this Christmas?</vt:lpstr>
      <vt:lpstr>Slide 20</vt:lpstr>
      <vt:lpstr>Slide 21</vt:lpstr>
      <vt:lpstr>700 years ago:</vt:lpstr>
      <vt:lpstr>700 years ago:</vt:lpstr>
      <vt:lpstr>700 years ago:</vt:lpstr>
      <vt:lpstr>700 years ago:</vt:lpstr>
      <vt:lpstr>Slide 26</vt:lpstr>
      <vt:lpstr>Slide 27</vt:lpstr>
      <vt:lpstr>The Ultimate Celebration!!!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11</cp:revision>
  <dcterms:created xsi:type="dcterms:W3CDTF">2017-12-24T04:11:28Z</dcterms:created>
  <dcterms:modified xsi:type="dcterms:W3CDTF">2017-12-24T05:57:17Z</dcterms:modified>
</cp:coreProperties>
</file>