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71" r:id="rId3"/>
    <p:sldId id="270" r:id="rId4"/>
    <p:sldId id="269" r:id="rId5"/>
    <p:sldId id="268" r:id="rId6"/>
    <p:sldId id="267" r:id="rId7"/>
    <p:sldId id="266" r:id="rId8"/>
    <p:sldId id="265" r:id="rId9"/>
    <p:sldId id="264" r:id="rId10"/>
    <p:sldId id="258" r:id="rId11"/>
    <p:sldId id="263" r:id="rId12"/>
    <p:sldId id="261" r:id="rId13"/>
    <p:sldId id="262" r:id="rId14"/>
    <p:sldId id="260" r:id="rId15"/>
    <p:sldId id="275" r:id="rId16"/>
    <p:sldId id="274" r:id="rId17"/>
    <p:sldId id="273" r:id="rId18"/>
    <p:sldId id="272" r:id="rId19"/>
    <p:sldId id="276" r:id="rId20"/>
    <p:sldId id="277" r:id="rId21"/>
    <p:sldId id="280" r:id="rId22"/>
    <p:sldId id="279"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E9FEC2-C950-4A9C-B786-87BACDE85DEA}" type="datetimeFigureOut">
              <a:rPr lang="en-IN" smtClean="0"/>
              <a:t>24-02-2018</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DD90BC-D01A-4F56-A305-739B26AFCE95}" type="slidenum">
              <a:rPr lang="en-IN" smtClean="0"/>
              <a:t>‹#›</a:t>
            </a:fld>
            <a:endParaRPr lang="en-IN"/>
          </a:p>
        </p:txBody>
      </p:sp>
    </p:spTree>
    <p:extLst>
      <p:ext uri="{BB962C8B-B14F-4D97-AF65-F5344CB8AC3E}">
        <p14:creationId xmlns:p14="http://schemas.microsoft.com/office/powerpoint/2010/main" val="2633458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DD90BC-D01A-4F56-A305-739B26AFCE95}" type="slidenum">
              <a:rPr lang="en-IN" smtClean="0"/>
              <a:t>7</a:t>
            </a:fld>
            <a:endParaRPr lang="en-IN"/>
          </a:p>
        </p:txBody>
      </p:sp>
    </p:spTree>
    <p:extLst>
      <p:ext uri="{BB962C8B-B14F-4D97-AF65-F5344CB8AC3E}">
        <p14:creationId xmlns:p14="http://schemas.microsoft.com/office/powerpoint/2010/main" val="1697487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DD90BC-D01A-4F56-A305-739B26AFCE95}" type="slidenum">
              <a:rPr lang="en-IN" smtClean="0"/>
              <a:t>11</a:t>
            </a:fld>
            <a:endParaRPr lang="en-IN"/>
          </a:p>
        </p:txBody>
      </p:sp>
    </p:spTree>
    <p:extLst>
      <p:ext uri="{BB962C8B-B14F-4D97-AF65-F5344CB8AC3E}">
        <p14:creationId xmlns:p14="http://schemas.microsoft.com/office/powerpoint/2010/main" val="3862317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90C5740-3504-4074-87B1-06B5D59B4F0A}" type="datetimeFigureOut">
              <a:rPr lang="en-IN" smtClean="0"/>
              <a:t>24-02-2018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6A5E98-8547-4D9A-A5D6-7ACEC7CA5FCA}" type="slidenum">
              <a:rPr lang="en-IN" smtClean="0"/>
              <a:t>‹#›</a:t>
            </a:fld>
            <a:endParaRPr lang="en-IN"/>
          </a:p>
        </p:txBody>
      </p:sp>
    </p:spTree>
    <p:extLst>
      <p:ext uri="{BB962C8B-B14F-4D97-AF65-F5344CB8AC3E}">
        <p14:creationId xmlns:p14="http://schemas.microsoft.com/office/powerpoint/2010/main" val="90994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90C5740-3504-4074-87B1-06B5D59B4F0A}" type="datetimeFigureOut">
              <a:rPr lang="en-IN" smtClean="0"/>
              <a:t>24-02-2018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6A5E98-8547-4D9A-A5D6-7ACEC7CA5FCA}" type="slidenum">
              <a:rPr lang="en-IN" smtClean="0"/>
              <a:t>‹#›</a:t>
            </a:fld>
            <a:endParaRPr lang="en-IN"/>
          </a:p>
        </p:txBody>
      </p:sp>
    </p:spTree>
    <p:extLst>
      <p:ext uri="{BB962C8B-B14F-4D97-AF65-F5344CB8AC3E}">
        <p14:creationId xmlns:p14="http://schemas.microsoft.com/office/powerpoint/2010/main" val="222755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90C5740-3504-4074-87B1-06B5D59B4F0A}" type="datetimeFigureOut">
              <a:rPr lang="en-IN" smtClean="0"/>
              <a:t>24-02-2018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6A5E98-8547-4D9A-A5D6-7ACEC7CA5FCA}" type="slidenum">
              <a:rPr lang="en-IN" smtClean="0"/>
              <a:t>‹#›</a:t>
            </a:fld>
            <a:endParaRPr lang="en-IN"/>
          </a:p>
        </p:txBody>
      </p:sp>
    </p:spTree>
    <p:extLst>
      <p:ext uri="{BB962C8B-B14F-4D97-AF65-F5344CB8AC3E}">
        <p14:creationId xmlns:p14="http://schemas.microsoft.com/office/powerpoint/2010/main" val="622614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90C5740-3504-4074-87B1-06B5D59B4F0A}" type="datetimeFigureOut">
              <a:rPr lang="en-IN" smtClean="0"/>
              <a:t>24-02-2018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6A5E98-8547-4D9A-A5D6-7ACEC7CA5FCA}" type="slidenum">
              <a:rPr lang="en-IN" smtClean="0"/>
              <a:t>‹#›</a:t>
            </a:fld>
            <a:endParaRPr lang="en-IN"/>
          </a:p>
        </p:txBody>
      </p:sp>
    </p:spTree>
    <p:extLst>
      <p:ext uri="{BB962C8B-B14F-4D97-AF65-F5344CB8AC3E}">
        <p14:creationId xmlns:p14="http://schemas.microsoft.com/office/powerpoint/2010/main" val="1691077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0C5740-3504-4074-87B1-06B5D59B4F0A}" type="datetimeFigureOut">
              <a:rPr lang="en-IN" smtClean="0"/>
              <a:t>24-02-2018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26A5E98-8547-4D9A-A5D6-7ACEC7CA5FCA}" type="slidenum">
              <a:rPr lang="en-IN" smtClean="0"/>
              <a:t>‹#›</a:t>
            </a:fld>
            <a:endParaRPr lang="en-IN"/>
          </a:p>
        </p:txBody>
      </p:sp>
    </p:spTree>
    <p:extLst>
      <p:ext uri="{BB962C8B-B14F-4D97-AF65-F5344CB8AC3E}">
        <p14:creationId xmlns:p14="http://schemas.microsoft.com/office/powerpoint/2010/main" val="500618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90C5740-3504-4074-87B1-06B5D59B4F0A}" type="datetimeFigureOut">
              <a:rPr lang="en-IN" smtClean="0"/>
              <a:t>24-02-2018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26A5E98-8547-4D9A-A5D6-7ACEC7CA5FCA}" type="slidenum">
              <a:rPr lang="en-IN" smtClean="0"/>
              <a:t>‹#›</a:t>
            </a:fld>
            <a:endParaRPr lang="en-IN"/>
          </a:p>
        </p:txBody>
      </p:sp>
    </p:spTree>
    <p:extLst>
      <p:ext uri="{BB962C8B-B14F-4D97-AF65-F5344CB8AC3E}">
        <p14:creationId xmlns:p14="http://schemas.microsoft.com/office/powerpoint/2010/main" val="999679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90C5740-3504-4074-87B1-06B5D59B4F0A}" type="datetimeFigureOut">
              <a:rPr lang="en-IN" smtClean="0"/>
              <a:t>24-02-2018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26A5E98-8547-4D9A-A5D6-7ACEC7CA5FCA}" type="slidenum">
              <a:rPr lang="en-IN" smtClean="0"/>
              <a:t>‹#›</a:t>
            </a:fld>
            <a:endParaRPr lang="en-IN"/>
          </a:p>
        </p:txBody>
      </p:sp>
    </p:spTree>
    <p:extLst>
      <p:ext uri="{BB962C8B-B14F-4D97-AF65-F5344CB8AC3E}">
        <p14:creationId xmlns:p14="http://schemas.microsoft.com/office/powerpoint/2010/main" val="3191588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90C5740-3504-4074-87B1-06B5D59B4F0A}" type="datetimeFigureOut">
              <a:rPr lang="en-IN" smtClean="0"/>
              <a:t>24-02-2018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26A5E98-8547-4D9A-A5D6-7ACEC7CA5FCA}" type="slidenum">
              <a:rPr lang="en-IN" smtClean="0"/>
              <a:t>‹#›</a:t>
            </a:fld>
            <a:endParaRPr lang="en-IN"/>
          </a:p>
        </p:txBody>
      </p:sp>
    </p:spTree>
    <p:extLst>
      <p:ext uri="{BB962C8B-B14F-4D97-AF65-F5344CB8AC3E}">
        <p14:creationId xmlns:p14="http://schemas.microsoft.com/office/powerpoint/2010/main" val="2906005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0C5740-3504-4074-87B1-06B5D59B4F0A}" type="datetimeFigureOut">
              <a:rPr lang="en-IN" smtClean="0"/>
              <a:t>24-02-2018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26A5E98-8547-4D9A-A5D6-7ACEC7CA5FCA}" type="slidenum">
              <a:rPr lang="en-IN" smtClean="0"/>
              <a:t>‹#›</a:t>
            </a:fld>
            <a:endParaRPr lang="en-IN"/>
          </a:p>
        </p:txBody>
      </p:sp>
    </p:spTree>
    <p:extLst>
      <p:ext uri="{BB962C8B-B14F-4D97-AF65-F5344CB8AC3E}">
        <p14:creationId xmlns:p14="http://schemas.microsoft.com/office/powerpoint/2010/main" val="389451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0C5740-3504-4074-87B1-06B5D59B4F0A}" type="datetimeFigureOut">
              <a:rPr lang="en-IN" smtClean="0"/>
              <a:t>24-02-2018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26A5E98-8547-4D9A-A5D6-7ACEC7CA5FCA}" type="slidenum">
              <a:rPr lang="en-IN" smtClean="0"/>
              <a:t>‹#›</a:t>
            </a:fld>
            <a:endParaRPr lang="en-IN"/>
          </a:p>
        </p:txBody>
      </p:sp>
    </p:spTree>
    <p:extLst>
      <p:ext uri="{BB962C8B-B14F-4D97-AF65-F5344CB8AC3E}">
        <p14:creationId xmlns:p14="http://schemas.microsoft.com/office/powerpoint/2010/main" val="3274751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0C5740-3504-4074-87B1-06B5D59B4F0A}" type="datetimeFigureOut">
              <a:rPr lang="en-IN" smtClean="0"/>
              <a:t>24-02-2018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26A5E98-8547-4D9A-A5D6-7ACEC7CA5FCA}" type="slidenum">
              <a:rPr lang="en-IN" smtClean="0"/>
              <a:t>‹#›</a:t>
            </a:fld>
            <a:endParaRPr lang="en-IN"/>
          </a:p>
        </p:txBody>
      </p:sp>
    </p:spTree>
    <p:extLst>
      <p:ext uri="{BB962C8B-B14F-4D97-AF65-F5344CB8AC3E}">
        <p14:creationId xmlns:p14="http://schemas.microsoft.com/office/powerpoint/2010/main" val="2070174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C5740-3504-4074-87B1-06B5D59B4F0A}" type="datetimeFigureOut">
              <a:rPr lang="en-IN" smtClean="0"/>
              <a:t>24-02-2018</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6A5E98-8547-4D9A-A5D6-7ACEC7CA5FCA}" type="slidenum">
              <a:rPr lang="en-IN" smtClean="0"/>
              <a:t>‹#›</a:t>
            </a:fld>
            <a:endParaRPr lang="en-IN"/>
          </a:p>
        </p:txBody>
      </p:sp>
    </p:spTree>
    <p:extLst>
      <p:ext uri="{BB962C8B-B14F-4D97-AF65-F5344CB8AC3E}">
        <p14:creationId xmlns:p14="http://schemas.microsoft.com/office/powerpoint/2010/main" val="2245873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39873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116632"/>
            <a:ext cx="8496944" cy="1752600"/>
          </a:xfrm>
        </p:spPr>
        <p:txBody>
          <a:bodyPr>
            <a:normAutofit fontScale="25000" lnSpcReduction="20000"/>
          </a:bodyPr>
          <a:lstStyle/>
          <a:p>
            <a:pPr>
              <a:lnSpc>
                <a:spcPct val="170000"/>
              </a:lnSpc>
            </a:pPr>
            <a:r>
              <a:rPr lang="en-US" b="1" dirty="0" smtClean="0"/>
              <a:t> </a:t>
            </a:r>
            <a:r>
              <a:rPr lang="en-US" sz="16000" b="1" dirty="0">
                <a:solidFill>
                  <a:schemeClr val="bg1"/>
                </a:solidFill>
              </a:rPr>
              <a:t>And so he condemned sin in the flesh, in order that the righteous requirement of the law might be fully met in us, who do not live according to the flesh but according to the Spirit.”</a:t>
            </a:r>
            <a:endParaRPr lang="en-IN" sz="16000" dirty="0">
              <a:solidFill>
                <a:schemeClr val="bg1"/>
              </a:solidFill>
            </a:endParaRPr>
          </a:p>
          <a:p>
            <a:pPr>
              <a:lnSpc>
                <a:spcPct val="170000"/>
              </a:lnSpc>
            </a:pPr>
            <a:r>
              <a:rPr lang="it-IT" sz="16000" b="1" dirty="0">
                <a:solidFill>
                  <a:schemeClr val="bg1"/>
                </a:solidFill>
              </a:rPr>
              <a:t>Romans 7:18</a:t>
            </a:r>
            <a:r>
              <a:rPr lang="en-US" sz="16000" b="1" dirty="0">
                <a:solidFill>
                  <a:schemeClr val="bg1"/>
                </a:solidFill>
              </a:rPr>
              <a:t> to </a:t>
            </a:r>
            <a:r>
              <a:rPr lang="ru-RU" sz="16000" b="1" dirty="0">
                <a:solidFill>
                  <a:schemeClr val="bg1"/>
                </a:solidFill>
              </a:rPr>
              <a:t>8:1-4 NIV</a:t>
            </a:r>
            <a:endParaRPr lang="en-IN" sz="16000" dirty="0">
              <a:solidFill>
                <a:schemeClr val="bg1"/>
              </a:solidFill>
            </a:endParaRPr>
          </a:p>
          <a:p>
            <a:pPr>
              <a:lnSpc>
                <a:spcPct val="170000"/>
              </a:lnSpc>
            </a:pPr>
            <a:endParaRPr lang="en-IN" dirty="0"/>
          </a:p>
        </p:txBody>
      </p:sp>
    </p:spTree>
    <p:extLst>
      <p:ext uri="{BB962C8B-B14F-4D97-AF65-F5344CB8AC3E}">
        <p14:creationId xmlns:p14="http://schemas.microsoft.com/office/powerpoint/2010/main" val="1191595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5576" y="332656"/>
            <a:ext cx="7776864" cy="1752600"/>
          </a:xfrm>
        </p:spPr>
        <p:txBody>
          <a:bodyPr>
            <a:noAutofit/>
          </a:bodyPr>
          <a:lstStyle/>
          <a:p>
            <a:pPr>
              <a:lnSpc>
                <a:spcPct val="150000"/>
              </a:lnSpc>
            </a:pPr>
            <a:r>
              <a:rPr lang="en-US" sz="3600" b="1" dirty="0">
                <a:solidFill>
                  <a:schemeClr val="bg1"/>
                </a:solidFill>
              </a:rPr>
              <a:t>1) Why we don't introspect enough</a:t>
            </a:r>
            <a:endParaRPr lang="en-IN" sz="3600" dirty="0">
              <a:solidFill>
                <a:schemeClr val="bg1"/>
              </a:solidFill>
            </a:endParaRPr>
          </a:p>
          <a:p>
            <a:pPr>
              <a:lnSpc>
                <a:spcPct val="150000"/>
              </a:lnSpc>
            </a:pPr>
            <a:r>
              <a:rPr lang="en-US" sz="3600" b="1" dirty="0" smtClean="0">
                <a:solidFill>
                  <a:schemeClr val="bg1"/>
                </a:solidFill>
              </a:rPr>
              <a:t>2</a:t>
            </a:r>
            <a:r>
              <a:rPr lang="en-US" sz="3600" b="1" dirty="0">
                <a:solidFill>
                  <a:schemeClr val="bg1"/>
                </a:solidFill>
              </a:rPr>
              <a:t>) Why we shouldn't introspect too much</a:t>
            </a:r>
            <a:endParaRPr lang="en-IN" sz="3600" dirty="0">
              <a:solidFill>
                <a:schemeClr val="bg1"/>
              </a:solidFill>
            </a:endParaRPr>
          </a:p>
          <a:p>
            <a:pPr>
              <a:lnSpc>
                <a:spcPct val="150000"/>
              </a:lnSpc>
            </a:pPr>
            <a:r>
              <a:rPr lang="en-US" sz="3600" b="1" dirty="0">
                <a:solidFill>
                  <a:schemeClr val="bg1"/>
                </a:solidFill>
              </a:rPr>
              <a:t>3) How can we introspect meaningfully</a:t>
            </a:r>
            <a:endParaRPr lang="en-IN" sz="3600" dirty="0">
              <a:solidFill>
                <a:schemeClr val="bg1"/>
              </a:solidFill>
            </a:endParaRPr>
          </a:p>
          <a:p>
            <a:pPr>
              <a:lnSpc>
                <a:spcPct val="150000"/>
              </a:lnSpc>
            </a:pPr>
            <a:endParaRPr lang="en-IN" sz="3600" dirty="0">
              <a:solidFill>
                <a:schemeClr val="bg1"/>
              </a:solidFill>
            </a:endParaRPr>
          </a:p>
        </p:txBody>
      </p:sp>
    </p:spTree>
    <p:extLst>
      <p:ext uri="{BB962C8B-B14F-4D97-AF65-F5344CB8AC3E}">
        <p14:creationId xmlns:p14="http://schemas.microsoft.com/office/powerpoint/2010/main" val="1330971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03648" y="1772816"/>
            <a:ext cx="6400800" cy="1752600"/>
          </a:xfrm>
        </p:spPr>
        <p:txBody>
          <a:bodyPr>
            <a:normAutofit lnSpcReduction="10000"/>
          </a:bodyPr>
          <a:lstStyle/>
          <a:p>
            <a:r>
              <a:rPr lang="en-US" sz="4000" b="1" dirty="0">
                <a:solidFill>
                  <a:schemeClr val="bg1"/>
                </a:solidFill>
              </a:rPr>
              <a:t>1) Why we don't introspect enough</a:t>
            </a:r>
            <a:endParaRPr lang="en-IN" sz="4000" dirty="0">
              <a:solidFill>
                <a:schemeClr val="bg1"/>
              </a:solidFill>
            </a:endParaRPr>
          </a:p>
          <a:p>
            <a:r>
              <a:rPr lang="en-US" b="1" dirty="0"/>
              <a:t> </a:t>
            </a:r>
            <a:endParaRPr lang="en-IN" dirty="0"/>
          </a:p>
          <a:p>
            <a:endParaRPr lang="en-IN" dirty="0"/>
          </a:p>
        </p:txBody>
      </p:sp>
    </p:spTree>
    <p:extLst>
      <p:ext uri="{BB962C8B-B14F-4D97-AF65-F5344CB8AC3E}">
        <p14:creationId xmlns:p14="http://schemas.microsoft.com/office/powerpoint/2010/main" val="1120629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03648" y="2348880"/>
            <a:ext cx="6400800" cy="1752600"/>
          </a:xfrm>
        </p:spPr>
        <p:txBody>
          <a:bodyPr/>
          <a:lstStyle/>
          <a:p>
            <a:r>
              <a:rPr lang="en-US" sz="4000" b="1" dirty="0">
                <a:solidFill>
                  <a:schemeClr val="bg1"/>
                </a:solidFill>
              </a:rPr>
              <a:t>We are too busy to introspect</a:t>
            </a:r>
            <a:endParaRPr lang="en-IN" sz="4000" b="1" dirty="0">
              <a:solidFill>
                <a:schemeClr val="bg1"/>
              </a:solidFill>
            </a:endParaRPr>
          </a:p>
          <a:p>
            <a:endParaRPr lang="en-IN" dirty="0"/>
          </a:p>
        </p:txBody>
      </p:sp>
    </p:spTree>
    <p:extLst>
      <p:ext uri="{BB962C8B-B14F-4D97-AF65-F5344CB8AC3E}">
        <p14:creationId xmlns:p14="http://schemas.microsoft.com/office/powerpoint/2010/main" val="3498202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75656" y="1700808"/>
            <a:ext cx="6400800" cy="1752600"/>
          </a:xfrm>
        </p:spPr>
        <p:txBody>
          <a:bodyPr/>
          <a:lstStyle/>
          <a:p>
            <a:r>
              <a:rPr lang="en-US" sz="4000" b="1" dirty="0">
                <a:solidFill>
                  <a:schemeClr val="bg1"/>
                </a:solidFill>
              </a:rPr>
              <a:t>We are too lazy to introspect</a:t>
            </a:r>
            <a:endParaRPr lang="en-IN" sz="4000" dirty="0">
              <a:solidFill>
                <a:schemeClr val="bg1"/>
              </a:solidFill>
            </a:endParaRPr>
          </a:p>
          <a:p>
            <a:endParaRPr lang="en-IN" dirty="0"/>
          </a:p>
        </p:txBody>
      </p:sp>
    </p:spTree>
    <p:extLst>
      <p:ext uri="{BB962C8B-B14F-4D97-AF65-F5344CB8AC3E}">
        <p14:creationId xmlns:p14="http://schemas.microsoft.com/office/powerpoint/2010/main" val="529721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r>
              <a:rPr lang="en-US" sz="4000" b="1" dirty="0">
                <a:solidFill>
                  <a:schemeClr val="bg1"/>
                </a:solidFill>
              </a:rPr>
              <a:t>We are too proud to introspect</a:t>
            </a:r>
            <a:endParaRPr lang="en-IN" sz="4000" dirty="0">
              <a:solidFill>
                <a:schemeClr val="bg1"/>
              </a:solidFill>
            </a:endParaRPr>
          </a:p>
          <a:p>
            <a:endParaRPr lang="en-IN" dirty="0"/>
          </a:p>
        </p:txBody>
      </p:sp>
    </p:spTree>
    <p:extLst>
      <p:ext uri="{BB962C8B-B14F-4D97-AF65-F5344CB8AC3E}">
        <p14:creationId xmlns:p14="http://schemas.microsoft.com/office/powerpoint/2010/main" val="2707672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a:xfrm>
            <a:off x="1403648" y="2708920"/>
            <a:ext cx="6400800" cy="1752600"/>
          </a:xfrm>
        </p:spPr>
        <p:txBody>
          <a:bodyPr/>
          <a:lstStyle/>
          <a:p>
            <a:r>
              <a:rPr lang="en-US" sz="4000" b="1" dirty="0">
                <a:solidFill>
                  <a:schemeClr val="bg1"/>
                </a:solidFill>
              </a:rPr>
              <a:t>We are too ashamed to introspect</a:t>
            </a:r>
            <a:endParaRPr lang="en-IN" sz="4000" dirty="0">
              <a:solidFill>
                <a:schemeClr val="bg1"/>
              </a:solidFill>
            </a:endParaRPr>
          </a:p>
          <a:p>
            <a:endParaRPr lang="en-IN" dirty="0"/>
          </a:p>
        </p:txBody>
      </p:sp>
    </p:spTree>
    <p:extLst>
      <p:ext uri="{BB962C8B-B14F-4D97-AF65-F5344CB8AC3E}">
        <p14:creationId xmlns:p14="http://schemas.microsoft.com/office/powerpoint/2010/main" val="3377115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a:xfrm>
            <a:off x="1331640" y="2060848"/>
            <a:ext cx="6400800" cy="1752600"/>
          </a:xfrm>
        </p:spPr>
        <p:txBody>
          <a:bodyPr>
            <a:noAutofit/>
          </a:bodyPr>
          <a:lstStyle/>
          <a:p>
            <a:r>
              <a:rPr lang="en-US" sz="4000" b="1" dirty="0">
                <a:solidFill>
                  <a:schemeClr val="bg1"/>
                </a:solidFill>
              </a:rPr>
              <a:t>Paul faced his shame. We run away from ours or pretend otherwise</a:t>
            </a:r>
            <a:endParaRPr lang="en-IN" sz="4000" dirty="0">
              <a:solidFill>
                <a:schemeClr val="bg1"/>
              </a:solidFill>
            </a:endParaRPr>
          </a:p>
        </p:txBody>
      </p:sp>
    </p:spTree>
    <p:extLst>
      <p:ext uri="{BB962C8B-B14F-4D97-AF65-F5344CB8AC3E}">
        <p14:creationId xmlns:p14="http://schemas.microsoft.com/office/powerpoint/2010/main" val="1517061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a:xfrm>
            <a:off x="1547664" y="2060848"/>
            <a:ext cx="6400800" cy="1752600"/>
          </a:xfrm>
        </p:spPr>
        <p:txBody>
          <a:bodyPr>
            <a:normAutofit lnSpcReduction="10000"/>
          </a:bodyPr>
          <a:lstStyle/>
          <a:p>
            <a:r>
              <a:rPr lang="en-US" dirty="0"/>
              <a:t> </a:t>
            </a:r>
            <a:endParaRPr lang="en-IN" dirty="0"/>
          </a:p>
          <a:p>
            <a:r>
              <a:rPr lang="en-US" sz="4000" b="1" dirty="0">
                <a:solidFill>
                  <a:schemeClr val="bg1"/>
                </a:solidFill>
              </a:rPr>
              <a:t>2) Why we shouldn't introspect too much</a:t>
            </a:r>
            <a:endParaRPr lang="en-IN" sz="4000" dirty="0">
              <a:solidFill>
                <a:schemeClr val="bg1"/>
              </a:solidFill>
            </a:endParaRPr>
          </a:p>
          <a:p>
            <a:endParaRPr lang="en-IN" sz="4000" dirty="0"/>
          </a:p>
        </p:txBody>
      </p:sp>
    </p:spTree>
    <p:extLst>
      <p:ext uri="{BB962C8B-B14F-4D97-AF65-F5344CB8AC3E}">
        <p14:creationId xmlns:p14="http://schemas.microsoft.com/office/powerpoint/2010/main" val="1026469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a:xfrm>
            <a:off x="1475656" y="2132856"/>
            <a:ext cx="6400800" cy="1752600"/>
          </a:xfrm>
        </p:spPr>
        <p:txBody>
          <a:bodyPr/>
          <a:lstStyle/>
          <a:p>
            <a:r>
              <a:rPr lang="en-US" sz="4000" b="1" dirty="0">
                <a:solidFill>
                  <a:schemeClr val="bg1"/>
                </a:solidFill>
              </a:rPr>
              <a:t>3) How can we introspect meaningfully</a:t>
            </a:r>
            <a:endParaRPr lang="en-IN" sz="4000" dirty="0">
              <a:solidFill>
                <a:schemeClr val="bg1"/>
              </a:solidFill>
            </a:endParaRPr>
          </a:p>
          <a:p>
            <a:endParaRPr lang="en-IN" dirty="0"/>
          </a:p>
          <a:p>
            <a:endParaRPr lang="en-IN" dirty="0"/>
          </a:p>
        </p:txBody>
      </p:sp>
    </p:spTree>
    <p:extLst>
      <p:ext uri="{BB962C8B-B14F-4D97-AF65-F5344CB8AC3E}">
        <p14:creationId xmlns:p14="http://schemas.microsoft.com/office/powerpoint/2010/main" val="938096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31640" y="404664"/>
            <a:ext cx="6400800" cy="1752600"/>
          </a:xfrm>
        </p:spPr>
        <p:txBody>
          <a:bodyPr>
            <a:normAutofit fontScale="25000" lnSpcReduction="20000"/>
          </a:bodyPr>
          <a:lstStyle/>
          <a:p>
            <a:r>
              <a:rPr lang="en-US" dirty="0"/>
              <a:t> </a:t>
            </a:r>
            <a:endParaRPr lang="en-IN" dirty="0"/>
          </a:p>
          <a:p>
            <a:r>
              <a:rPr lang="en-US" sz="14400" b="1" dirty="0">
                <a:solidFill>
                  <a:schemeClr val="bg1"/>
                </a:solidFill>
              </a:rPr>
              <a:t>The Bible Encourages Introspection </a:t>
            </a:r>
            <a:endParaRPr lang="en-IN" sz="14400" dirty="0">
              <a:solidFill>
                <a:schemeClr val="bg1"/>
              </a:solidFill>
            </a:endParaRPr>
          </a:p>
          <a:p>
            <a:pPr>
              <a:lnSpc>
                <a:spcPct val="170000"/>
              </a:lnSpc>
            </a:pPr>
            <a:r>
              <a:rPr lang="en-US" sz="14400" b="1" dirty="0">
                <a:solidFill>
                  <a:schemeClr val="bg1"/>
                </a:solidFill>
              </a:rPr>
              <a:t>“Why, my soul, are you downcast? Why so disturbed within me? Put your hope in God, for I will yet praise him, my Savior and my God.”</a:t>
            </a:r>
            <a:endParaRPr lang="en-IN" sz="14400" dirty="0">
              <a:solidFill>
                <a:schemeClr val="bg1"/>
              </a:solidFill>
            </a:endParaRPr>
          </a:p>
          <a:p>
            <a:r>
              <a:rPr lang="en-US" sz="14400" b="1" dirty="0">
                <a:solidFill>
                  <a:schemeClr val="bg1"/>
                </a:solidFill>
              </a:rPr>
              <a:t>Psalm 42:11 NIV</a:t>
            </a:r>
            <a:endParaRPr lang="en-IN" sz="14400" dirty="0">
              <a:solidFill>
                <a:schemeClr val="bg1"/>
              </a:solidFill>
            </a:endParaRPr>
          </a:p>
          <a:p>
            <a:endParaRPr lang="en-IN" sz="14400" dirty="0"/>
          </a:p>
        </p:txBody>
      </p:sp>
    </p:spTree>
    <p:extLst>
      <p:ext uri="{BB962C8B-B14F-4D97-AF65-F5344CB8AC3E}">
        <p14:creationId xmlns:p14="http://schemas.microsoft.com/office/powerpoint/2010/main" val="8722923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nSpc>
                <a:spcPct val="150000"/>
              </a:lnSpc>
            </a:pPr>
            <a:r>
              <a:rPr lang="en-US" b="1" dirty="0" smtClean="0">
                <a:solidFill>
                  <a:schemeClr val="bg1"/>
                </a:solidFill>
              </a:rPr>
              <a:t/>
            </a:r>
            <a:br>
              <a:rPr lang="en-US" b="1" dirty="0" smtClean="0">
                <a:solidFill>
                  <a:schemeClr val="bg1"/>
                </a:solidFill>
              </a:rPr>
            </a:br>
            <a:r>
              <a:rPr lang="en-US" b="1" dirty="0" smtClean="0">
                <a:solidFill>
                  <a:schemeClr val="bg1"/>
                </a:solidFill>
              </a:rPr>
              <a:t>And </a:t>
            </a:r>
            <a:r>
              <a:rPr lang="en-US" b="1" dirty="0">
                <a:solidFill>
                  <a:schemeClr val="bg1"/>
                </a:solidFill>
              </a:rPr>
              <a:t>so he condemned sin in the flesh, in order that the righteous requirement of the law might be fully met in us, who do not live according to the flesh </a:t>
            </a:r>
            <a:r>
              <a:rPr lang="en-US" b="1" dirty="0" smtClean="0">
                <a:solidFill>
                  <a:schemeClr val="bg1"/>
                </a:solidFill>
              </a:rPr>
              <a:t/>
            </a:r>
            <a:br>
              <a:rPr lang="en-US" b="1" dirty="0" smtClean="0">
                <a:solidFill>
                  <a:schemeClr val="bg1"/>
                </a:solidFill>
              </a:rPr>
            </a:br>
            <a:r>
              <a:rPr lang="en-US" b="1" dirty="0" smtClean="0">
                <a:solidFill>
                  <a:schemeClr val="bg1"/>
                </a:solidFill>
              </a:rPr>
              <a:t>but </a:t>
            </a:r>
            <a:r>
              <a:rPr lang="en-US" b="1" dirty="0">
                <a:solidFill>
                  <a:schemeClr val="bg1"/>
                </a:solidFill>
              </a:rPr>
              <a:t>according to the Spirit.”</a:t>
            </a:r>
            <a:r>
              <a:rPr lang="en-IN" dirty="0">
                <a:solidFill>
                  <a:schemeClr val="bg1"/>
                </a:solidFill>
              </a:rPr>
              <a:t/>
            </a:r>
            <a:br>
              <a:rPr lang="en-IN" dirty="0">
                <a:solidFill>
                  <a:schemeClr val="bg1"/>
                </a:solidFill>
              </a:rPr>
            </a:br>
            <a:endParaRPr lang="en-IN" dirty="0">
              <a:solidFill>
                <a:schemeClr val="bg1"/>
              </a:solidFill>
            </a:endParaRPr>
          </a:p>
        </p:txBody>
      </p:sp>
      <p:sp>
        <p:nvSpPr>
          <p:cNvPr id="3" name="Subtitle 2"/>
          <p:cNvSpPr>
            <a:spLocks noGrp="1"/>
          </p:cNvSpPr>
          <p:nvPr>
            <p:ph type="subTitle" idx="1"/>
          </p:nvPr>
        </p:nvSpPr>
        <p:spPr/>
        <p:txBody>
          <a:bodyPr/>
          <a:lstStyle/>
          <a:p>
            <a:endParaRPr lang="en-IN" sz="2800" dirty="0"/>
          </a:p>
          <a:p>
            <a:endParaRPr lang="en-IN" dirty="0"/>
          </a:p>
          <a:p>
            <a:endParaRPr lang="en-IN" dirty="0"/>
          </a:p>
        </p:txBody>
      </p:sp>
    </p:spTree>
    <p:extLst>
      <p:ext uri="{BB962C8B-B14F-4D97-AF65-F5344CB8AC3E}">
        <p14:creationId xmlns:p14="http://schemas.microsoft.com/office/powerpoint/2010/main" val="284958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solidFill>
                  <a:schemeClr val="bg1"/>
                </a:solidFill>
              </a:rPr>
              <a:t>But there are times, when the deceit of our sin runs deep, we need to exercise tough love on ourselves, as a response to the </a:t>
            </a:r>
            <a:r>
              <a:rPr lang="en-US" b="1" dirty="0" err="1">
                <a:solidFill>
                  <a:schemeClr val="bg1"/>
                </a:solidFill>
              </a:rPr>
              <a:t>the</a:t>
            </a:r>
            <a:r>
              <a:rPr lang="en-US" b="1" dirty="0">
                <a:solidFill>
                  <a:schemeClr val="bg1"/>
                </a:solidFill>
              </a:rPr>
              <a:t> tough love God extends to us.</a:t>
            </a:r>
            <a:r>
              <a:rPr lang="en-IN" dirty="0">
                <a:solidFill>
                  <a:schemeClr val="bg1"/>
                </a:solidFill>
              </a:rPr>
              <a:t/>
            </a:r>
            <a:br>
              <a:rPr lang="en-IN" dirty="0">
                <a:solidFill>
                  <a:schemeClr val="bg1"/>
                </a:solidFill>
              </a:rPr>
            </a:br>
            <a:endParaRPr lang="en-IN" dirty="0">
              <a:solidFill>
                <a:schemeClr val="bg1"/>
              </a:solidFill>
            </a:endParaRPr>
          </a:p>
        </p:txBody>
      </p:sp>
      <p:sp>
        <p:nvSpPr>
          <p:cNvPr id="3" name="Subtitle 2"/>
          <p:cNvSpPr>
            <a:spLocks noGrp="1"/>
          </p:cNvSpPr>
          <p:nvPr>
            <p:ph type="subTitle" idx="1"/>
          </p:nvPr>
        </p:nvSpPr>
        <p:spPr/>
        <p:txBody>
          <a:bodyPr/>
          <a:lstStyle/>
          <a:p>
            <a:endParaRPr lang="en-IN" dirty="0"/>
          </a:p>
          <a:p>
            <a:endParaRPr lang="en-IN" dirty="0"/>
          </a:p>
          <a:p>
            <a:endParaRPr lang="en-IN" dirty="0"/>
          </a:p>
        </p:txBody>
      </p:sp>
    </p:spTree>
    <p:extLst>
      <p:ext uri="{BB962C8B-B14F-4D97-AF65-F5344CB8AC3E}">
        <p14:creationId xmlns:p14="http://schemas.microsoft.com/office/powerpoint/2010/main" val="2390750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dirty="0"/>
          </a:p>
          <a:p>
            <a:endParaRPr lang="en-IN" dirty="0"/>
          </a:p>
          <a:p>
            <a:endParaRPr lang="en-IN" dirty="0"/>
          </a:p>
        </p:txBody>
      </p:sp>
    </p:spTree>
    <p:extLst>
      <p:ext uri="{BB962C8B-B14F-4D97-AF65-F5344CB8AC3E}">
        <p14:creationId xmlns:p14="http://schemas.microsoft.com/office/powerpoint/2010/main" val="2596717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IN"/>
          </a:p>
        </p:txBody>
      </p:sp>
      <p:sp>
        <p:nvSpPr>
          <p:cNvPr id="3" name="Subtitle 2"/>
          <p:cNvSpPr>
            <a:spLocks noGrp="1"/>
          </p:cNvSpPr>
          <p:nvPr>
            <p:ph type="subTitle" idx="1"/>
          </p:nvPr>
        </p:nvSpPr>
        <p:spPr/>
        <p:txBody>
          <a:bodyPr/>
          <a:lstStyle/>
          <a:p>
            <a:endParaRPr lang="en-IN" dirty="0"/>
          </a:p>
          <a:p>
            <a:endParaRPr lang="en-IN" dirty="0"/>
          </a:p>
          <a:p>
            <a:endParaRPr lang="en-IN" dirty="0"/>
          </a:p>
        </p:txBody>
      </p:sp>
    </p:spTree>
    <p:extLst>
      <p:ext uri="{BB962C8B-B14F-4D97-AF65-F5344CB8AC3E}">
        <p14:creationId xmlns:p14="http://schemas.microsoft.com/office/powerpoint/2010/main" val="2864064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31640" y="692696"/>
            <a:ext cx="6400800" cy="1752600"/>
          </a:xfrm>
        </p:spPr>
        <p:txBody>
          <a:bodyPr>
            <a:normAutofit fontScale="25000" lnSpcReduction="20000"/>
          </a:bodyPr>
          <a:lstStyle/>
          <a:p>
            <a:r>
              <a:rPr lang="en-US" b="1" dirty="0"/>
              <a:t> </a:t>
            </a:r>
            <a:endParaRPr lang="en-IN" dirty="0"/>
          </a:p>
          <a:p>
            <a:pPr>
              <a:lnSpc>
                <a:spcPct val="170000"/>
              </a:lnSpc>
            </a:pPr>
            <a:r>
              <a:rPr lang="en-US" sz="16000" b="1" dirty="0">
                <a:solidFill>
                  <a:schemeClr val="bg1"/>
                </a:solidFill>
              </a:rPr>
              <a:t>Honest and consistent introspection is a crucial grace that powers a Gospel Centered Life.</a:t>
            </a:r>
            <a:r>
              <a:rPr lang="en-US" sz="16000" dirty="0">
                <a:solidFill>
                  <a:schemeClr val="bg1"/>
                </a:solidFill>
              </a:rPr>
              <a:t> </a:t>
            </a:r>
            <a:endParaRPr lang="en-IN" sz="16000" dirty="0">
              <a:solidFill>
                <a:schemeClr val="bg1"/>
              </a:solidFill>
            </a:endParaRPr>
          </a:p>
          <a:p>
            <a:endParaRPr lang="en-IN" dirty="0"/>
          </a:p>
        </p:txBody>
      </p:sp>
    </p:spTree>
    <p:extLst>
      <p:ext uri="{BB962C8B-B14F-4D97-AF65-F5344CB8AC3E}">
        <p14:creationId xmlns:p14="http://schemas.microsoft.com/office/powerpoint/2010/main" val="1423172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0"/>
            <a:ext cx="6696744" cy="1752600"/>
          </a:xfrm>
        </p:spPr>
        <p:txBody>
          <a:bodyPr>
            <a:normAutofit fontScale="25000" lnSpcReduction="20000"/>
          </a:bodyPr>
          <a:lstStyle/>
          <a:p>
            <a:r>
              <a:rPr lang="en-US" b="1" dirty="0"/>
              <a:t> </a:t>
            </a:r>
            <a:endParaRPr lang="en-IN" dirty="0"/>
          </a:p>
          <a:p>
            <a:pPr>
              <a:lnSpc>
                <a:spcPct val="170000"/>
              </a:lnSpc>
            </a:pPr>
            <a:r>
              <a:rPr lang="en-US" sz="16000" b="1" dirty="0">
                <a:solidFill>
                  <a:schemeClr val="bg1"/>
                </a:solidFill>
              </a:rPr>
              <a:t>“For I know that good itself does not dwell in me, that is, in my sinful nature. For I have the desire to do what is good, but I cannot carry it out. For I do not do the good I want to do, but the evil I do not want to do—this I keep on doing. </a:t>
            </a:r>
            <a:endParaRPr lang="en-IN" sz="16000" dirty="0">
              <a:solidFill>
                <a:schemeClr val="bg1"/>
              </a:solidFill>
            </a:endParaRPr>
          </a:p>
        </p:txBody>
      </p:sp>
    </p:spTree>
    <p:extLst>
      <p:ext uri="{BB962C8B-B14F-4D97-AF65-F5344CB8AC3E}">
        <p14:creationId xmlns:p14="http://schemas.microsoft.com/office/powerpoint/2010/main" val="123048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75656" y="188640"/>
            <a:ext cx="6400800" cy="1752600"/>
          </a:xfrm>
        </p:spPr>
        <p:txBody>
          <a:bodyPr>
            <a:normAutofit fontScale="25000" lnSpcReduction="20000"/>
          </a:bodyPr>
          <a:lstStyle/>
          <a:p>
            <a:pPr>
              <a:lnSpc>
                <a:spcPct val="170000"/>
              </a:lnSpc>
            </a:pPr>
            <a:r>
              <a:rPr lang="en-US" sz="16000" b="1" dirty="0" smtClean="0">
                <a:solidFill>
                  <a:schemeClr val="bg1"/>
                </a:solidFill>
              </a:rPr>
              <a:t>Now if I do what I do not want to do, it is no longer I who do it, but it is sin living in me that does it. So I find this law at work: Although I want to do good, evil is right there with me. </a:t>
            </a:r>
          </a:p>
          <a:p>
            <a:endParaRPr lang="en-IN" sz="16000" dirty="0">
              <a:solidFill>
                <a:schemeClr val="bg1"/>
              </a:solidFill>
            </a:endParaRPr>
          </a:p>
        </p:txBody>
      </p:sp>
    </p:spTree>
    <p:extLst>
      <p:ext uri="{BB962C8B-B14F-4D97-AF65-F5344CB8AC3E}">
        <p14:creationId xmlns:p14="http://schemas.microsoft.com/office/powerpoint/2010/main" val="1515507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03648" y="188640"/>
            <a:ext cx="6400800" cy="1752600"/>
          </a:xfrm>
        </p:spPr>
        <p:txBody>
          <a:bodyPr>
            <a:normAutofit fontScale="25000" lnSpcReduction="20000"/>
          </a:bodyPr>
          <a:lstStyle/>
          <a:p>
            <a:pPr>
              <a:lnSpc>
                <a:spcPct val="170000"/>
              </a:lnSpc>
            </a:pPr>
            <a:r>
              <a:rPr lang="en-US" sz="16000" b="1" dirty="0" smtClean="0">
                <a:solidFill>
                  <a:schemeClr val="bg1"/>
                </a:solidFill>
              </a:rPr>
              <a:t>For in my inner being I delight in God’s law; but I see another law at work in me, waging war against the law of my mind and making me a prisoner of the law of sin at work within me. </a:t>
            </a:r>
            <a:endParaRPr lang="en-IN" dirty="0"/>
          </a:p>
        </p:txBody>
      </p:sp>
    </p:spTree>
    <p:extLst>
      <p:ext uri="{BB962C8B-B14F-4D97-AF65-F5344CB8AC3E}">
        <p14:creationId xmlns:p14="http://schemas.microsoft.com/office/powerpoint/2010/main" val="3484532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31640" y="116632"/>
            <a:ext cx="6400800" cy="1752600"/>
          </a:xfrm>
        </p:spPr>
        <p:txBody>
          <a:bodyPr>
            <a:normAutofit fontScale="25000" lnSpcReduction="20000"/>
          </a:bodyPr>
          <a:lstStyle/>
          <a:p>
            <a:pPr>
              <a:lnSpc>
                <a:spcPct val="120000"/>
              </a:lnSpc>
            </a:pPr>
            <a:r>
              <a:rPr lang="en-US" sz="16000" b="1" dirty="0" smtClean="0">
                <a:solidFill>
                  <a:schemeClr val="bg1"/>
                </a:solidFill>
              </a:rPr>
              <a:t>What a wretched man I am! Who </a:t>
            </a:r>
            <a:r>
              <a:rPr lang="en-US" sz="16000" b="1" dirty="0">
                <a:solidFill>
                  <a:schemeClr val="bg1"/>
                </a:solidFill>
              </a:rPr>
              <a:t>will rescue me from this body that is subject to death? Thanks be to God, who delivers me through Jesus Christ our Lord! </a:t>
            </a:r>
            <a:r>
              <a:rPr lang="en-US" sz="16000" b="1" dirty="0" smtClean="0">
                <a:solidFill>
                  <a:schemeClr val="bg1"/>
                </a:solidFill>
              </a:rPr>
              <a:t>So then, I myself in my mind am a slave to God’s law, </a:t>
            </a:r>
            <a:endParaRPr lang="en-IN" sz="16000" dirty="0"/>
          </a:p>
        </p:txBody>
      </p:sp>
    </p:spTree>
    <p:extLst>
      <p:ext uri="{BB962C8B-B14F-4D97-AF65-F5344CB8AC3E}">
        <p14:creationId xmlns:p14="http://schemas.microsoft.com/office/powerpoint/2010/main" val="2121501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91680" y="332656"/>
            <a:ext cx="6400800" cy="1752600"/>
          </a:xfrm>
        </p:spPr>
        <p:txBody>
          <a:bodyPr>
            <a:noAutofit/>
          </a:bodyPr>
          <a:lstStyle/>
          <a:p>
            <a:pPr>
              <a:lnSpc>
                <a:spcPct val="150000"/>
              </a:lnSpc>
            </a:pPr>
            <a:r>
              <a:rPr lang="en-US" sz="4000" b="1" dirty="0" smtClean="0">
                <a:solidFill>
                  <a:schemeClr val="bg1"/>
                </a:solidFill>
              </a:rPr>
              <a:t>but in my sinful nature a slave to the law of sin.”</a:t>
            </a:r>
            <a:endParaRPr lang="en-IN" sz="4000" dirty="0" smtClean="0">
              <a:solidFill>
                <a:schemeClr val="bg1"/>
              </a:solidFill>
            </a:endParaRPr>
          </a:p>
          <a:p>
            <a:r>
              <a:rPr lang="en-US" sz="4000" b="1" dirty="0" smtClean="0">
                <a:solidFill>
                  <a:schemeClr val="bg1"/>
                </a:solidFill>
              </a:rPr>
              <a:t>“</a:t>
            </a:r>
            <a:r>
              <a:rPr lang="en-US" sz="4000" b="1" dirty="0">
                <a:solidFill>
                  <a:schemeClr val="bg1"/>
                </a:solidFill>
              </a:rPr>
              <a:t>Therefore, there is now no condemnation for those who are in Christ Jesus, because through Christ Jesus the law of the Spirit who gives life has set you free from the law of sin and death. </a:t>
            </a:r>
            <a:endParaRPr lang="en-IN" sz="4000" dirty="0">
              <a:solidFill>
                <a:schemeClr val="bg1"/>
              </a:solidFill>
            </a:endParaRPr>
          </a:p>
        </p:txBody>
      </p:sp>
    </p:spTree>
    <p:extLst>
      <p:ext uri="{BB962C8B-B14F-4D97-AF65-F5344CB8AC3E}">
        <p14:creationId xmlns:p14="http://schemas.microsoft.com/office/powerpoint/2010/main" val="4237317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31640" y="188640"/>
            <a:ext cx="6400800" cy="1752600"/>
          </a:xfrm>
        </p:spPr>
        <p:txBody>
          <a:bodyPr>
            <a:normAutofit fontScale="25000" lnSpcReduction="20000"/>
          </a:bodyPr>
          <a:lstStyle/>
          <a:p>
            <a:pPr>
              <a:lnSpc>
                <a:spcPct val="170000"/>
              </a:lnSpc>
            </a:pPr>
            <a:r>
              <a:rPr lang="en-US" sz="16000" b="1" dirty="0" smtClean="0">
                <a:solidFill>
                  <a:schemeClr val="bg1"/>
                </a:solidFill>
              </a:rPr>
              <a:t>For what the law was powerless to do because it was weakened by the flesh, God did by sending his own Son in the likeness of sinful flesh to be a sin offering. </a:t>
            </a:r>
            <a:endParaRPr lang="en-IN" sz="16000" dirty="0" smtClean="0">
              <a:solidFill>
                <a:schemeClr val="bg1"/>
              </a:solidFill>
            </a:endParaRPr>
          </a:p>
          <a:p>
            <a:endParaRPr lang="en-IN" sz="16000" dirty="0"/>
          </a:p>
          <a:p>
            <a:endParaRPr lang="en-IN" dirty="0"/>
          </a:p>
        </p:txBody>
      </p:sp>
    </p:spTree>
    <p:extLst>
      <p:ext uri="{BB962C8B-B14F-4D97-AF65-F5344CB8AC3E}">
        <p14:creationId xmlns:p14="http://schemas.microsoft.com/office/powerpoint/2010/main" val="4689252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1563</TotalTime>
  <Words>391</Words>
  <Application>Microsoft Office PowerPoint</Application>
  <PresentationFormat>On-screen Show (4:3)</PresentationFormat>
  <Paragraphs>37</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And so he condemned sin in the flesh, in order that the righteous requirement of the law might be fully met in us, who do not live according to the flesh  but according to the Spirit.” </vt:lpstr>
      <vt:lpstr>But there are times, when the deceit of our sin runs deep, we need to exercise tough love on ourselves, as a response to the the tough love God extends to us. </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NEWCITYMUMBAI</dc:creator>
  <cp:lastModifiedBy>NEWCITYMUMBAI</cp:lastModifiedBy>
  <cp:revision>7</cp:revision>
  <dcterms:created xsi:type="dcterms:W3CDTF">2018-02-23T10:53:08Z</dcterms:created>
  <dcterms:modified xsi:type="dcterms:W3CDTF">2018-02-24T13:37:08Z</dcterms:modified>
</cp:coreProperties>
</file>