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308597"/>
            <a:ext cx="10464800" cy="6097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650238" y="390595"/>
            <a:ext cx="11704325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b="1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650238" y="2275838"/>
            <a:ext cx="11704325" cy="6436929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3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98694" y="9114113"/>
            <a:ext cx="355867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50238" y="390595"/>
            <a:ext cx="11704324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b="1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11998692" y="9114113"/>
            <a:ext cx="355869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7"/>
            <a:ext cx="5334002" cy="82169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biblegateway.com/passage/?search=Isaiah+12#fen-NIV-17903a" TargetMode="External"/><Relationship Id="rId3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biblegateway.com/passage/?search=Isaiah+12#fen-NIV-17903a" TargetMode="External"/><Relationship Id="rId3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9" name="EA8E4D1D-56C8-43E0-B993-A3A91269DDF5-L0-001.jpeg" descr="EA8E4D1D-56C8-43E0-B993-A3A91269DDF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897" y="0"/>
            <a:ext cx="11635007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Punitive Anger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Redemptive Anger</a:t>
            </a:r>
          </a:p>
        </p:txBody>
      </p:sp>
      <p:pic>
        <p:nvPicPr>
          <p:cNvPr id="16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God will not hesitate to allow us to face His redemptive anger in order to shake us from our sin. 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This is tough love.</a:t>
            </a:r>
          </a:p>
        </p:txBody>
      </p:sp>
      <p:pic>
        <p:nvPicPr>
          <p:cNvPr id="170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The </a:t>
            </a:r>
            <a:r>
              <a:rPr>
                <a:solidFill>
                  <a:srgbClr val="FEFB4B"/>
                </a:solidFill>
              </a:rPr>
              <a:t>ANGER</a:t>
            </a:r>
            <a:r>
              <a:t> of God at our sin is the </a:t>
            </a:r>
            <a:r>
              <a:rPr>
                <a:solidFill>
                  <a:srgbClr val="FEFB4B"/>
                </a:solidFill>
              </a:rPr>
              <a:t>MERCY</a:t>
            </a:r>
            <a:r>
              <a:t> of God</a:t>
            </a:r>
          </a:p>
        </p:txBody>
      </p:sp>
      <p:pic>
        <p:nvPicPr>
          <p:cNvPr id="173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God’s angry face makes Christ’s loving face dear to us; we would never look at the Christ of God, unless first of all the God of Christ had looked at us through the tempest, and made us afraid!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Charles Spurgeon</a:t>
            </a:r>
          </a:p>
        </p:txBody>
      </p:sp>
      <p:pic>
        <p:nvPicPr>
          <p:cNvPr id="176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ontent Placeholder 2"/>
          <p:cNvSpPr txBox="1"/>
          <p:nvPr>
            <p:ph type="body" idx="1"/>
          </p:nvPr>
        </p:nvSpPr>
        <p:spPr>
          <a:xfrm>
            <a:off x="233271" y="826452"/>
            <a:ext cx="12538258" cy="8759878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Verse 2</a:t>
            </a:r>
            <a:endParaRPr baseline="0"/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endParaRPr baseline="0"/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Surely God is my salvation;</a:t>
            </a:r>
            <a:br>
              <a:rPr baseline="0"/>
            </a:br>
            <a:r>
              <a:rPr baseline="0"/>
              <a:t>    I will trust and not be afraid.</a:t>
            </a:r>
            <a:br>
              <a:rPr baseline="0"/>
            </a:br>
            <a:r>
              <a:rPr baseline="0"/>
              <a:t>The </a:t>
            </a:r>
            <a:r>
              <a:rPr baseline="0" cap="small"/>
              <a:t>Lord</a:t>
            </a:r>
            <a:r>
              <a:rPr baseline="0"/>
              <a:t>, the </a:t>
            </a:r>
            <a:r>
              <a:rPr baseline="0" cap="small"/>
              <a:t>Lord</a:t>
            </a:r>
            <a:r>
              <a:rPr baseline="0"/>
              <a:t> himself, 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sz="4800">
                <a:latin typeface="+mj-lt"/>
                <a:ea typeface="+mj-ea"/>
                <a:cs typeface="+mj-cs"/>
                <a:sym typeface="Helvetica Neue"/>
              </a:defRPr>
            </a:pPr>
            <a:r>
              <a:t>is my strength and my defense</a:t>
            </a:r>
            <a:r>
              <a:rPr baseline="30000"/>
              <a:t>[</a:t>
            </a:r>
            <a:r>
              <a:rPr baseline="30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</a:t>
            </a:r>
            <a:r>
              <a:rPr baseline="30000"/>
              <a:t>]</a:t>
            </a:r>
            <a:r>
              <a:t>;</a:t>
            </a:r>
            <a:br/>
            <a:r>
              <a:t>    he has become my salvation.”</a:t>
            </a:r>
          </a:p>
        </p:txBody>
      </p:sp>
      <p:pic>
        <p:nvPicPr>
          <p:cNvPr id="179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235973" y="2068488"/>
            <a:ext cx="12538258" cy="8759878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“The Lord will bring on you and on your people and on the house of your father a time unlike any since Ephraim broke away from Judah—he will bring the king of Assyria.””</a:t>
            </a:r>
            <a:endParaRPr baseline="0"/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endParaRPr baseline="0"/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b="1" baseline="30000" sz="4800"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Isa 7:17</a:t>
            </a:r>
          </a:p>
        </p:txBody>
      </p:sp>
      <p:pic>
        <p:nvPicPr>
          <p:cNvPr id="18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We are saved by God, for God and </a:t>
            </a:r>
            <a:r>
              <a:rPr>
                <a:solidFill>
                  <a:srgbClr val="FEFB4B"/>
                </a:solidFill>
              </a:rPr>
              <a:t>FROM</a:t>
            </a:r>
            <a:r>
              <a:t> God</a:t>
            </a:r>
          </a:p>
        </p:txBody>
      </p:sp>
      <p:pic>
        <p:nvPicPr>
          <p:cNvPr id="185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650237" y="742467"/>
            <a:ext cx="11704326" cy="811181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Rectangle 2"/>
          <p:cNvSpPr txBox="1"/>
          <p:nvPr/>
        </p:nvSpPr>
        <p:spPr>
          <a:xfrm>
            <a:off x="1392975" y="2500535"/>
            <a:ext cx="9693741" cy="3020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aseline="30000" sz="4800"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aseline="0">
                <a:solidFill>
                  <a:srgbClr val="EDEDED"/>
                </a:solidFill>
              </a:rPr>
              <a:t>Verse 3</a:t>
            </a:r>
            <a:endParaRPr baseline="0">
              <a:solidFill>
                <a:srgbClr val="EDEDED"/>
              </a:solidFill>
            </a:endParaRPr>
          </a:p>
          <a:p>
            <a:pPr>
              <a:defRPr baseline="30000" sz="4800"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baseline="0">
              <a:solidFill>
                <a:srgbClr val="EDEDED"/>
              </a:solidFill>
            </a:endParaRPr>
          </a:p>
          <a:p>
            <a:pPr>
              <a:defRPr baseline="30000" sz="4800"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aseline="0">
                <a:solidFill>
                  <a:srgbClr val="EDEDED"/>
                </a:solidFill>
              </a:rPr>
              <a:t>With joy you will draw water</a:t>
            </a:r>
            <a:br>
              <a:rPr baseline="0">
                <a:solidFill>
                  <a:srgbClr val="EDEDED"/>
                </a:solidFill>
              </a:rPr>
            </a:br>
            <a:r>
              <a:rPr baseline="0">
                <a:solidFill>
                  <a:srgbClr val="EDEDED"/>
                </a:solidFill>
              </a:rPr>
              <a:t>    from the wells of salvation.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tangle 1"/>
          <p:cNvSpPr txBox="1"/>
          <p:nvPr/>
        </p:nvSpPr>
        <p:spPr>
          <a:xfrm>
            <a:off x="1352955" y="423162"/>
            <a:ext cx="10298890" cy="7439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baseline="30000" sz="48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 baseline="0"/>
          </a:p>
          <a:p>
            <a:pPr>
              <a:defRPr b="1" baseline="30000" sz="48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Verse 4</a:t>
            </a:r>
            <a:endParaRPr baseline="0"/>
          </a:p>
          <a:p>
            <a:pPr>
              <a:defRPr b="1" baseline="30000" sz="48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 baseline="0"/>
          </a:p>
          <a:p>
            <a:pPr>
              <a:defRPr b="1" baseline="30000" sz="48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baseline="0"/>
              <a:t>In that day you will say:</a:t>
            </a:r>
          </a:p>
          <a:p>
            <a:pPr>
              <a:defRPr b="1" sz="4800">
                <a:solidFill>
                  <a:srgbClr val="DDDDDD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“Give praise to the </a:t>
            </a:r>
            <a:r>
              <a:rPr cap="small"/>
              <a:t>Lord</a:t>
            </a:r>
            <a:r>
              <a:t>, proclaim his name;</a:t>
            </a:r>
            <a:br/>
            <a:r>
              <a:t>    make known among the nations what he has done,</a:t>
            </a:r>
            <a:br/>
            <a:r>
              <a:t>    and proclaim that his name is exalted.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Rectangle 1"/>
          <p:cNvSpPr txBox="1"/>
          <p:nvPr/>
        </p:nvSpPr>
        <p:spPr>
          <a:xfrm>
            <a:off x="1429696" y="1123502"/>
            <a:ext cx="10040720" cy="449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4800"/>
              <a:t>Verse 6</a:t>
            </a:r>
            <a:endParaRPr sz="4800"/>
          </a:p>
          <a:p>
            <a:pPr>
              <a:defRPr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800"/>
          </a:p>
          <a:p>
            <a:pPr>
              <a:defRPr>
                <a:solidFill>
                  <a:srgbClr val="DDDDD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4800"/>
              <a:t>Shout aloud and sing for joy, people of Zion,</a:t>
            </a:r>
            <a:br>
              <a:rPr sz="4800"/>
            </a:br>
            <a:r>
              <a:rPr sz="4800"/>
              <a:t>    for great is the Holy One of Israel among you.”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God is more concerned about our character than about our comfort</a:t>
            </a:r>
          </a:p>
        </p:txBody>
      </p:sp>
      <p:pic>
        <p:nvPicPr>
          <p:cNvPr id="14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Three Practical Applications</a:t>
            </a:r>
          </a:p>
        </p:txBody>
      </p:sp>
      <p:pic>
        <p:nvPicPr>
          <p:cNvPr id="19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ontent Placeholder 2"/>
          <p:cNvSpPr txBox="1"/>
          <p:nvPr>
            <p:ph type="body" idx="1"/>
          </p:nvPr>
        </p:nvSpPr>
        <p:spPr>
          <a:xfrm>
            <a:off x="650238" y="37770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Tough Love brings about transformation on the inside through circumstances on the outside</a:t>
            </a:r>
          </a:p>
        </p:txBody>
      </p:sp>
      <p:pic>
        <p:nvPicPr>
          <p:cNvPr id="20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ontent Placeholder 2"/>
          <p:cNvSpPr txBox="1"/>
          <p:nvPr>
            <p:ph type="body" idx="1"/>
          </p:nvPr>
        </p:nvSpPr>
        <p:spPr>
          <a:xfrm>
            <a:off x="650238" y="22430"/>
            <a:ext cx="11704324" cy="6436928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2) Tough Love trains us to live on FUTURE HOPE 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in the midst of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 PRESENT TROUBLE</a:t>
            </a:r>
          </a:p>
        </p:txBody>
      </p:sp>
      <p:pic>
        <p:nvPicPr>
          <p:cNvPr id="20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ontent Placeholder 2"/>
          <p:cNvSpPr txBox="1"/>
          <p:nvPr>
            <p:ph type="body" idx="1"/>
          </p:nvPr>
        </p:nvSpPr>
        <p:spPr>
          <a:xfrm>
            <a:off x="132724" y="-418037"/>
            <a:ext cx="12739352" cy="7351204"/>
          </a:xfrm>
          <a:prstGeom prst="rect">
            <a:avLst/>
          </a:prstGeom>
        </p:spPr>
        <p:txBody>
          <a:bodyPr/>
          <a:lstStyle/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329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329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329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485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3) Tough Love trains us to grow from merely </a:t>
            </a: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485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ENJOYING the Gospel</a:t>
            </a: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485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 to also</a:t>
            </a:r>
          </a:p>
          <a:p>
            <a:pPr marL="0" indent="0" algn="ctr" defTabSz="566674">
              <a:lnSpc>
                <a:spcPct val="125000"/>
              </a:lnSpc>
              <a:spcBef>
                <a:spcPts val="0"/>
              </a:spcBef>
              <a:buSzTx/>
              <a:buNone/>
              <a:defRPr sz="485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 PROCLAIMING the Gospel </a:t>
            </a:r>
          </a:p>
        </p:txBody>
      </p:sp>
      <p:pic>
        <p:nvPicPr>
          <p:cNvPr id="20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Tough love pulls us out of our sinfulness and tough love presses us into greater service of people.</a:t>
            </a:r>
          </a:p>
        </p:txBody>
      </p:sp>
      <p:pic>
        <p:nvPicPr>
          <p:cNvPr id="145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235973" y="196280"/>
            <a:ext cx="12538258" cy="8759877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Isaiah 12:1-6</a:t>
            </a:r>
          </a:p>
          <a:p>
            <a:pPr marL="0" indent="0" algn="ctr">
              <a:buSzTx/>
              <a:buNone/>
              <a:defRPr sz="4000"/>
            </a:pPr>
            <a:r>
              <a:t>In that day you will say:</a:t>
            </a:r>
          </a:p>
          <a:p>
            <a:pPr marL="0" indent="0" algn="ctr">
              <a:buSzTx/>
              <a:buNone/>
              <a:defRPr sz="4000"/>
            </a:pPr>
            <a:r>
              <a:t>“I will praise you, </a:t>
            </a:r>
            <a:r>
              <a:rPr cap="small"/>
              <a:t>Lord</a:t>
            </a:r>
            <a:r>
              <a:t>.</a:t>
            </a:r>
            <a:br/>
            <a:r>
              <a:t>    Although you were angry with me,</a:t>
            </a:r>
            <a:br/>
            <a:r>
              <a:t>your anger has turned away</a:t>
            </a:r>
            <a:br/>
            <a:r>
              <a:t>    and you have comforted me.</a:t>
            </a:r>
            <a:br/>
            <a:r>
              <a:rPr b="1" baseline="30000"/>
              <a:t>2 </a:t>
            </a:r>
            <a:r>
              <a:t>Surely God is my salvation;</a:t>
            </a:r>
            <a:br/>
            <a:r>
              <a:t>    I will trust and not be afraid.</a:t>
            </a:r>
            <a:br/>
            <a:r>
              <a:t>The </a:t>
            </a:r>
            <a:r>
              <a:rPr cap="small"/>
              <a:t>Lord</a:t>
            </a:r>
            <a:r>
              <a:t>, the </a:t>
            </a:r>
            <a:r>
              <a:rPr cap="small"/>
              <a:t>Lord</a:t>
            </a:r>
            <a:r>
              <a:t> himself, </a:t>
            </a:r>
          </a:p>
          <a:p>
            <a:pPr marL="0" indent="0" algn="ctr">
              <a:buSzTx/>
              <a:buNone/>
              <a:defRPr sz="4000"/>
            </a:pPr>
            <a:r>
              <a:t>is my strength and my defense</a:t>
            </a:r>
            <a:r>
              <a:rPr baseline="30000"/>
              <a:t>[</a:t>
            </a:r>
            <a:r>
              <a:rPr baseline="30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</a:t>
            </a:r>
            <a:r>
              <a:rPr baseline="30000"/>
              <a:t>]</a:t>
            </a:r>
            <a:r>
              <a:t>;</a:t>
            </a:r>
            <a:br/>
            <a:r>
              <a:t>    he has become my salvation.”</a:t>
            </a:r>
            <a:br/>
          </a:p>
        </p:txBody>
      </p:sp>
      <p:pic>
        <p:nvPicPr>
          <p:cNvPr id="148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tent Placeholder 2"/>
          <p:cNvSpPr txBox="1"/>
          <p:nvPr>
            <p:ph type="body" idx="1"/>
          </p:nvPr>
        </p:nvSpPr>
        <p:spPr>
          <a:xfrm>
            <a:off x="233271" y="645522"/>
            <a:ext cx="12538258" cy="8759877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baseline="30000" sz="4000"/>
            </a:pPr>
            <a:r>
              <a:t>3 </a:t>
            </a:r>
            <a:r>
              <a:rPr b="0" baseline="0"/>
              <a:t>With joy you will draw water</a:t>
            </a:r>
            <a:br>
              <a:rPr b="0" baseline="0"/>
            </a:br>
            <a:r>
              <a:rPr b="0" baseline="0"/>
              <a:t>    from the wells of salvation.</a:t>
            </a:r>
            <a:endParaRPr b="0" baseline="0"/>
          </a:p>
          <a:p>
            <a:pPr marL="0" indent="0" algn="ctr">
              <a:buSzTx/>
              <a:buNone/>
              <a:defRPr b="1" baseline="30000" sz="4000"/>
            </a:pPr>
            <a:r>
              <a:t>4 </a:t>
            </a:r>
            <a:r>
              <a:rPr b="0" baseline="0"/>
              <a:t>In that day you will say:</a:t>
            </a:r>
            <a:endParaRPr b="0" baseline="0"/>
          </a:p>
          <a:p>
            <a:pPr marL="0" indent="0" algn="ctr">
              <a:buSzTx/>
              <a:buNone/>
              <a:defRPr sz="4000"/>
            </a:pPr>
            <a:r>
              <a:t>“Give praise to the </a:t>
            </a:r>
            <a:r>
              <a:rPr cap="small"/>
              <a:t>Lord</a:t>
            </a:r>
            <a:r>
              <a:t>, proclaim his name;</a:t>
            </a:r>
            <a:br/>
            <a:r>
              <a:t>    make known among the nations what he has done,</a:t>
            </a:r>
            <a:br/>
            <a:r>
              <a:t>    and proclaim that his name is exalted.</a:t>
            </a:r>
            <a:br/>
            <a:r>
              <a:rPr b="1" baseline="30000"/>
              <a:t>5 </a:t>
            </a:r>
            <a:r>
              <a:t>Sing to the </a:t>
            </a:r>
            <a:r>
              <a:rPr cap="small"/>
              <a:t>Lord</a:t>
            </a:r>
            <a:r>
              <a:t>, for he has done glorious things;</a:t>
            </a:r>
            <a:br/>
            <a:r>
              <a:t>    let this be known to all the world.</a:t>
            </a:r>
            <a:br/>
            <a:r>
              <a:rPr b="1" baseline="30000"/>
              <a:t>6 </a:t>
            </a:r>
            <a:r>
              <a:t>Shout aloud and sing for joy, people of Zion,</a:t>
            </a:r>
            <a:br/>
            <a:r>
              <a:t>    for great is the Holy One of Israel among you.”</a:t>
            </a:r>
          </a:p>
        </p:txBody>
      </p:sp>
      <p:pic>
        <p:nvPicPr>
          <p:cNvPr id="15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/>
          <p:nvPr>
            <p:ph type="body" idx="1"/>
          </p:nvPr>
        </p:nvSpPr>
        <p:spPr>
          <a:xfrm>
            <a:off x="650237" y="927500"/>
            <a:ext cx="11704326" cy="643693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0"/>
            <a:ext cx="13004801" cy="96726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233271" y="434917"/>
            <a:ext cx="12538258" cy="6793322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000"/>
            </a:pPr>
            <a:endParaRPr sz="4800"/>
          </a:p>
          <a:p>
            <a:pPr marL="0" indent="0" algn="ctr">
              <a:buSzTx/>
              <a:buNone/>
              <a:defRPr b="1" sz="2000"/>
            </a:pPr>
            <a:r>
              <a:rPr sz="4800"/>
              <a:t>Verse 1</a:t>
            </a:r>
            <a:endParaRPr sz="4800"/>
          </a:p>
          <a:p>
            <a:pPr marL="0" indent="0" algn="ctr">
              <a:buSzTx/>
              <a:buNone/>
              <a:defRPr b="1" sz="2000"/>
            </a:pPr>
            <a:endParaRPr sz="4800"/>
          </a:p>
          <a:p>
            <a:pPr marL="0" indent="0" algn="ctr">
              <a:buSzTx/>
              <a:buNone/>
              <a:defRPr b="1" sz="2000"/>
            </a:pPr>
            <a:r>
              <a:rPr sz="4800"/>
              <a:t>In that day you will say:</a:t>
            </a:r>
            <a:endParaRPr sz="4800"/>
          </a:p>
          <a:p>
            <a:pPr marL="0" indent="0" algn="ctr">
              <a:buSzTx/>
              <a:buNone/>
              <a:defRPr b="1" sz="4800"/>
            </a:pPr>
            <a:r>
              <a:t>“I will praise you, </a:t>
            </a:r>
            <a:r>
              <a:rPr cap="small"/>
              <a:t>Lord</a:t>
            </a:r>
            <a:r>
              <a:t>.</a:t>
            </a:r>
            <a:br/>
            <a:r>
              <a:t>    Although you were angry with me,</a:t>
            </a:r>
            <a:br/>
            <a:r>
              <a:t>your anger has turned away</a:t>
            </a:r>
            <a:br/>
            <a:r>
              <a:t>    and you have comforted me.</a:t>
            </a:r>
          </a:p>
        </p:txBody>
      </p:sp>
      <p:pic>
        <p:nvPicPr>
          <p:cNvPr id="15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2"/>
          <p:cNvSpPr txBox="1"/>
          <p:nvPr>
            <p:ph type="body" idx="1"/>
          </p:nvPr>
        </p:nvSpPr>
        <p:spPr>
          <a:xfrm>
            <a:off x="233271" y="434917"/>
            <a:ext cx="12538258" cy="6793322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000"/>
            </a:pPr>
            <a:endParaRPr sz="4800"/>
          </a:p>
          <a:p>
            <a:pPr marL="0" indent="0" algn="ctr">
              <a:buSzTx/>
              <a:buNone/>
              <a:defRPr b="1" sz="4800"/>
            </a:pPr>
            <a:r>
              <a:t>“I will praise you, </a:t>
            </a:r>
            <a:r>
              <a:rPr cap="small"/>
              <a:t>Lord</a:t>
            </a:r>
            <a:r>
              <a:t>.</a:t>
            </a:r>
            <a:br/>
            <a:r>
              <a:t>    Although you were angry with me,</a:t>
            </a:r>
            <a:br/>
            <a:r>
              <a:t>your anger has turned away</a:t>
            </a:r>
            <a:br/>
            <a:r>
              <a:t>    and you have comforted me.</a:t>
            </a:r>
          </a:p>
          <a:p>
            <a:pPr marL="0" indent="0" algn="ctr">
              <a:buSzTx/>
              <a:buNone/>
              <a:defRPr b="1" sz="4800"/>
            </a:pPr>
          </a:p>
          <a:p>
            <a:pPr marL="0" indent="0" algn="ctr">
              <a:buSzTx/>
              <a:buNone/>
              <a:defRPr b="1" sz="4800">
                <a:solidFill>
                  <a:srgbClr val="FEFB4B"/>
                </a:solidFill>
              </a:defRPr>
            </a:pPr>
            <a:r>
              <a:t>“I will praise you, </a:t>
            </a:r>
            <a:r>
              <a:rPr cap="small"/>
              <a:t>Lord. Y</a:t>
            </a:r>
            <a:r>
              <a:t>ou were angry with me.</a:t>
            </a:r>
          </a:p>
        </p:txBody>
      </p:sp>
      <p:pic>
        <p:nvPicPr>
          <p:cNvPr id="16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5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Tough Love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5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5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A flash of God's redemptive anger, not punitive anger, brought people to repentance</a:t>
            </a:r>
          </a:p>
        </p:txBody>
      </p:sp>
      <p:pic>
        <p:nvPicPr>
          <p:cNvPr id="16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