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1pPr>
    <a:lvl2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2pPr>
    <a:lvl3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3pPr>
    <a:lvl4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4pPr>
    <a:lvl5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5pPr>
    <a:lvl6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6pPr>
    <a:lvl7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7pPr>
    <a:lvl8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8pPr>
    <a:lvl9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CAD5E6"/>
          </a:solidFill>
        </a:fill>
      </a:tcStyle>
    </a:wholeTbl>
    <a:band2H>
      <a:tcTxStyle/>
      <a:tcStyle>
        <a:tcBdr/>
        <a:fill>
          <a:solidFill>
            <a:srgbClr val="E6EBF3"/>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1"/>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381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1"/>
          </a:solid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CBE4CA"/>
          </a:solidFill>
        </a:fill>
      </a:tcStyle>
    </a:wholeTbl>
    <a:band2H>
      <a:tcTxStyle/>
      <a:tcStyle>
        <a:tcBdr/>
        <a:fill>
          <a:solidFill>
            <a:srgbClr val="E7F2E6"/>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3"/>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381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3"/>
          </a:solid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ECCBD6"/>
          </a:solidFill>
        </a:fill>
      </a:tcStyle>
    </a:wholeTbl>
    <a:band2H>
      <a:tcTxStyle/>
      <a:tcStyle>
        <a:tcBdr/>
        <a:fill>
          <a:solidFill>
            <a:srgbClr val="F6E7EC"/>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6"/>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381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6"/>
          </a:solid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000000"/>
          </a:solidFill>
        </a:fill>
      </a:tcStyle>
    </a:band2H>
    <a:firstCol>
      <a:tcTxStyle b="on"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000000"/>
          </a:solidFill>
        </a:fill>
      </a:tcStyle>
    </a:lastRow>
    <a:firstRow>
      <a:tcTxStyle b="on" i="off">
        <a:fontRef idx="major">
          <a:srgbClr val="000000"/>
        </a:fontRef>
        <a:srgbClr val="000000"/>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381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solid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3" d="100"/>
          <a:sy n="63" d="100"/>
        </p:scale>
        <p:origin x="-1234" y="0"/>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8" name="Shape 98"/>
          <p:cNvSpPr>
            <a:spLocks noGrp="1" noRot="1" noChangeAspect="1"/>
          </p:cNvSpPr>
          <p:nvPr>
            <p:ph type="sldImg"/>
          </p:nvPr>
        </p:nvSpPr>
        <p:spPr>
          <a:xfrm>
            <a:off x="1143000" y="685800"/>
            <a:ext cx="4572000" cy="3429000"/>
          </a:xfrm>
          <a:prstGeom prst="rect">
            <a:avLst/>
          </a:prstGeom>
        </p:spPr>
        <p:txBody>
          <a:bodyPr/>
          <a:lstStyle/>
          <a:p>
            <a:endParaRPr/>
          </a:p>
        </p:txBody>
      </p:sp>
      <p:sp>
        <p:nvSpPr>
          <p:cNvPr id="99" name="Shape 9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120507900"/>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Photo - Horizontal">
    <p:spTree>
      <p:nvGrpSpPr>
        <p:cNvPr id="1" name=""/>
        <p:cNvGrpSpPr/>
        <p:nvPr/>
      </p:nvGrpSpPr>
      <p:grpSpPr>
        <a:xfrm>
          <a:off x="0" y="0"/>
          <a:ext cx="0" cy="0"/>
          <a:chOff x="0" y="0"/>
          <a:chExt cx="0" cy="0"/>
        </a:xfrm>
      </p:grpSpPr>
      <p:sp>
        <p:nvSpPr>
          <p:cNvPr id="11" name="Image"/>
          <p:cNvSpPr>
            <a:spLocks noGrp="1"/>
          </p:cNvSpPr>
          <p:nvPr>
            <p:ph type="pic" idx="13"/>
          </p:nvPr>
        </p:nvSpPr>
        <p:spPr>
          <a:xfrm>
            <a:off x="1619250" y="673100"/>
            <a:ext cx="9758017" cy="5905500"/>
          </a:xfrm>
          <a:prstGeom prst="rect">
            <a:avLst/>
          </a:prstGeom>
        </p:spPr>
        <p:txBody>
          <a:bodyPr lIns="91439" tIns="45719" rIns="91439" bIns="45719" anchor="t">
            <a:noAutofit/>
          </a:bodyPr>
          <a:lstStyle/>
          <a:p>
            <a:endParaRPr/>
          </a:p>
        </p:txBody>
      </p:sp>
      <p:sp>
        <p:nvSpPr>
          <p:cNvPr id="12" name="Title Text"/>
          <p:cNvSpPr txBox="1">
            <a:spLocks noGrp="1"/>
          </p:cNvSpPr>
          <p:nvPr>
            <p:ph type="title"/>
          </p:nvPr>
        </p:nvSpPr>
        <p:spPr>
          <a:xfrm>
            <a:off x="1270000" y="6718300"/>
            <a:ext cx="10464800" cy="1422400"/>
          </a:xfrm>
          <a:prstGeom prst="rect">
            <a:avLst/>
          </a:prstGeom>
        </p:spPr>
        <p:txBody>
          <a:bodyPr/>
          <a:lstStyle/>
          <a:p>
            <a:r>
              <a:t>Title Text</a:t>
            </a:r>
          </a:p>
        </p:txBody>
      </p:sp>
      <p:sp>
        <p:nvSpPr>
          <p:cNvPr id="13"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90" name="Title Text"/>
          <p:cNvSpPr txBox="1">
            <a:spLocks noGrp="1"/>
          </p:cNvSpPr>
          <p:nvPr>
            <p:ph type="title"/>
          </p:nvPr>
        </p:nvSpPr>
        <p:spPr>
          <a:xfrm>
            <a:off x="650238" y="390595"/>
            <a:ext cx="11704325" cy="1625602"/>
          </a:xfrm>
          <a:prstGeom prst="rect">
            <a:avLst/>
          </a:prstGeom>
        </p:spPr>
        <p:txBody>
          <a:bodyPr lIns="65022" tIns="65022" rIns="65022" bIns="65022"/>
          <a:lstStyle>
            <a:lvl1pPr defTabSz="650240">
              <a:defRPr sz="6200" b="1">
                <a:latin typeface="Calibri"/>
                <a:ea typeface="Calibri"/>
                <a:cs typeface="Calibri"/>
                <a:sym typeface="Calibri"/>
              </a:defRPr>
            </a:lvl1pPr>
          </a:lstStyle>
          <a:p>
            <a:r>
              <a:t>Title Text</a:t>
            </a:r>
          </a:p>
        </p:txBody>
      </p:sp>
      <p:sp>
        <p:nvSpPr>
          <p:cNvPr id="91" name="Body Level One…"/>
          <p:cNvSpPr txBox="1">
            <a:spLocks noGrp="1"/>
          </p:cNvSpPr>
          <p:nvPr>
            <p:ph type="body" idx="1"/>
          </p:nvPr>
        </p:nvSpPr>
        <p:spPr>
          <a:xfrm>
            <a:off x="650238" y="2275838"/>
            <a:ext cx="11704325" cy="6436929"/>
          </a:xfrm>
          <a:prstGeom prst="rect">
            <a:avLst/>
          </a:prstGeom>
        </p:spPr>
        <p:txBody>
          <a:bodyPr lIns="65022" tIns="65022" rIns="65022" bIns="65022" anchor="t"/>
          <a:lstStyle>
            <a:lvl1pPr marL="471487" indent="-471487" defTabSz="650240">
              <a:spcBef>
                <a:spcPts val="1000"/>
              </a:spcBef>
              <a:buSzPct val="100000"/>
              <a:buFont typeface="Arial"/>
              <a:defRPr sz="4400">
                <a:latin typeface="Calibri"/>
                <a:ea typeface="Calibri"/>
                <a:cs typeface="Calibri"/>
                <a:sym typeface="Calibri"/>
              </a:defRPr>
            </a:lvl1pPr>
            <a:lvl2pPr marL="906234" indent="-449033" defTabSz="650240">
              <a:spcBef>
                <a:spcPts val="1000"/>
              </a:spcBef>
              <a:buSzPct val="100000"/>
              <a:buFont typeface="Arial"/>
              <a:buChar char="–"/>
              <a:defRPr sz="4400">
                <a:latin typeface="Calibri"/>
                <a:ea typeface="Calibri"/>
                <a:cs typeface="Calibri"/>
                <a:sym typeface="Calibri"/>
              </a:defRPr>
            </a:lvl2pPr>
            <a:lvl3pPr indent="-419100" defTabSz="650240">
              <a:spcBef>
                <a:spcPts val="1000"/>
              </a:spcBef>
              <a:buSzPct val="100000"/>
              <a:buFont typeface="Arial"/>
              <a:defRPr sz="4400">
                <a:latin typeface="Calibri"/>
                <a:ea typeface="Calibri"/>
                <a:cs typeface="Calibri"/>
                <a:sym typeface="Calibri"/>
              </a:defRPr>
            </a:lvl3pPr>
            <a:lvl4pPr marL="1874520" indent="-502919" defTabSz="650240">
              <a:spcBef>
                <a:spcPts val="1000"/>
              </a:spcBef>
              <a:buSzPct val="100000"/>
              <a:buFont typeface="Arial"/>
              <a:buChar char="–"/>
              <a:defRPr sz="4400">
                <a:latin typeface="Calibri"/>
                <a:ea typeface="Calibri"/>
                <a:cs typeface="Calibri"/>
                <a:sym typeface="Calibri"/>
              </a:defRPr>
            </a:lvl4pPr>
            <a:lvl5pPr marL="2331720" indent="-502920" defTabSz="650240">
              <a:spcBef>
                <a:spcPts val="1000"/>
              </a:spcBef>
              <a:buSzPct val="100000"/>
              <a:buFont typeface="Arial"/>
              <a:buChar char="»"/>
              <a:defRPr sz="44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92" name="Slide Number"/>
          <p:cNvSpPr txBox="1">
            <a:spLocks noGrp="1"/>
          </p:cNvSpPr>
          <p:nvPr>
            <p:ph type="sldNum" sz="quarter" idx="2"/>
          </p:nvPr>
        </p:nvSpPr>
        <p:spPr>
          <a:xfrm>
            <a:off x="11998694" y="9114113"/>
            <a:ext cx="355867" cy="371345"/>
          </a:xfrm>
          <a:prstGeom prst="rect">
            <a:avLst/>
          </a:prstGeom>
        </p:spPr>
        <p:txBody>
          <a:bodyPr lIns="65022" tIns="65022" rIns="65022" bIns="65022" anchor="ctr"/>
          <a:lstStyle>
            <a:lvl1pPr algn="r" defTabSz="650240">
              <a:defRPr>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re">
    <p:spTree>
      <p:nvGrpSpPr>
        <p:cNvPr id="1" name=""/>
        <p:cNvGrpSpPr/>
        <p:nvPr/>
      </p:nvGrpSpPr>
      <p:grpSpPr>
        <a:xfrm>
          <a:off x="0" y="0"/>
          <a:ext cx="0" cy="0"/>
          <a:chOff x="0" y="0"/>
          <a:chExt cx="0" cy="0"/>
        </a:xfrm>
      </p:grpSpPr>
      <p:sp>
        <p:nvSpPr>
          <p:cNvPr id="21"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29" name="Image"/>
          <p:cNvSpPr>
            <a:spLocks noGrp="1"/>
          </p:cNvSpPr>
          <p:nvPr>
            <p:ph type="pic" sz="half" idx="13"/>
          </p:nvPr>
        </p:nvSpPr>
        <p:spPr>
          <a:xfrm>
            <a:off x="6718300" y="638917"/>
            <a:ext cx="5334002" cy="8216904"/>
          </a:xfrm>
          <a:prstGeom prst="rect">
            <a:avLst/>
          </a:prstGeom>
        </p:spPr>
        <p:txBody>
          <a:bodyPr lIns="91439" tIns="45719" rIns="91439" bIns="45719" anchor="t">
            <a:noAutofit/>
          </a:bodyPr>
          <a:lstStyle/>
          <a:p>
            <a:endParaRPr/>
          </a:p>
        </p:txBody>
      </p:sp>
      <p:sp>
        <p:nvSpPr>
          <p:cNvPr id="30"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31"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39" name="Title Text"/>
          <p:cNvSpPr txBox="1">
            <a:spLocks noGrp="1"/>
          </p:cNvSpPr>
          <p:nvPr>
            <p:ph type="title"/>
          </p:nvPr>
        </p:nvSpPr>
        <p:spPr>
          <a:xfrm>
            <a:off x="952500" y="254000"/>
            <a:ext cx="11099800" cy="2159000"/>
          </a:xfrm>
          <a:prstGeom prst="rect">
            <a:avLst/>
          </a:prstGeom>
        </p:spPr>
        <p:txBody>
          <a:bodyPr/>
          <a:lstStyle/>
          <a:p>
            <a:r>
              <a:t>Title Text</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47"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48" name="Title Text"/>
          <p:cNvSpPr txBox="1">
            <a:spLocks noGrp="1"/>
          </p:cNvSpPr>
          <p:nvPr>
            <p:ph type="title"/>
          </p:nvPr>
        </p:nvSpPr>
        <p:spPr>
          <a:xfrm>
            <a:off x="952500" y="254000"/>
            <a:ext cx="11099800" cy="2159000"/>
          </a:xfrm>
          <a:prstGeom prst="rect">
            <a:avLst/>
          </a:prstGeom>
        </p:spPr>
        <p:txBody>
          <a:bodyPr/>
          <a:lstStyle/>
          <a:p>
            <a:r>
              <a:t>Title Text</a:t>
            </a:r>
          </a:p>
        </p:txBody>
      </p:sp>
      <p:sp>
        <p:nvSpPr>
          <p:cNvPr id="49"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65" name="Image"/>
          <p:cNvSpPr>
            <a:spLocks noGrp="1"/>
          </p:cNvSpPr>
          <p:nvPr>
            <p:ph type="pic" sz="quarter" idx="13"/>
          </p:nvPr>
        </p:nvSpPr>
        <p:spPr>
          <a:xfrm>
            <a:off x="6731000" y="4965700"/>
            <a:ext cx="5334000" cy="3898900"/>
          </a:xfrm>
          <a:prstGeom prst="rect">
            <a:avLst/>
          </a:prstGeom>
        </p:spPr>
        <p:txBody>
          <a:bodyPr lIns="91439" tIns="45719" rIns="91439" bIns="45719" anchor="t">
            <a:noAutofit/>
          </a:bodyPr>
          <a:lstStyle/>
          <a:p>
            <a:endParaRPr/>
          </a:p>
        </p:txBody>
      </p:sp>
      <p:sp>
        <p:nvSpPr>
          <p:cNvPr id="66" name="Image"/>
          <p:cNvSpPr>
            <a:spLocks noGrp="1"/>
          </p:cNvSpPr>
          <p:nvPr>
            <p:ph type="pic" sz="quarter" idx="14"/>
          </p:nvPr>
        </p:nvSpPr>
        <p:spPr>
          <a:xfrm>
            <a:off x="6731000" y="635000"/>
            <a:ext cx="5334000" cy="3898900"/>
          </a:xfrm>
          <a:prstGeom prst="rect">
            <a:avLst/>
          </a:prstGeom>
        </p:spPr>
        <p:txBody>
          <a:bodyPr lIns="91439" tIns="45719" rIns="91439" bIns="45719" anchor="t">
            <a:noAutofit/>
          </a:bodyPr>
          <a:lstStyle/>
          <a:p>
            <a:endParaRPr/>
          </a:p>
        </p:txBody>
      </p:sp>
      <p:sp>
        <p:nvSpPr>
          <p:cNvPr id="67" name="Image"/>
          <p:cNvSpPr>
            <a:spLocks noGrp="1"/>
          </p:cNvSpPr>
          <p:nvPr>
            <p:ph type="pic" sz="half" idx="15"/>
          </p:nvPr>
        </p:nvSpPr>
        <p:spPr>
          <a:xfrm>
            <a:off x="952500" y="635000"/>
            <a:ext cx="5334000" cy="8229600"/>
          </a:xfrm>
          <a:prstGeom prst="rect">
            <a:avLst/>
          </a:prstGeom>
        </p:spPr>
        <p:txBody>
          <a:bodyPr lIns="91439" tIns="45719" rIns="91439" bIns="45719" anchor="t">
            <a:noAutofit/>
          </a:bodyPr>
          <a:lstStyle/>
          <a:p>
            <a:endParaRP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75"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Body Level One…"/>
          <p:cNvSpPr txBox="1">
            <a:spLocks noGrp="1"/>
          </p:cNvSpPr>
          <p:nvPr>
            <p:ph type="body" idx="1"/>
          </p:nvPr>
        </p:nvSpPr>
        <p:spPr>
          <a:xfrm>
            <a:off x="952500" y="1270000"/>
            <a:ext cx="11099800" cy="72136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3" name="Title Text"/>
          <p:cNvSpPr txBox="1">
            <a:spLocks noGrp="1"/>
          </p:cNvSpPr>
          <p:nvPr>
            <p:ph type="title"/>
          </p:nvPr>
        </p:nvSpPr>
        <p:spPr>
          <a:xfrm>
            <a:off x="1948462" y="1950720"/>
            <a:ext cx="10403841" cy="6615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4" name="Slide Number"/>
          <p:cNvSpPr txBox="1">
            <a:spLocks noGrp="1"/>
          </p:cNvSpPr>
          <p:nvPr>
            <p:ph type="sldNum" sz="quarter" idx="2"/>
          </p:nvPr>
        </p:nvSpPr>
        <p:spPr>
          <a:xfrm>
            <a:off x="6328884" y="9296400"/>
            <a:ext cx="340259" cy="324308"/>
          </a:xfrm>
          <a:prstGeom prst="rect">
            <a:avLst/>
          </a:prstGeom>
          <a:ln w="12700">
            <a:miter lim="400000"/>
          </a:ln>
        </p:spPr>
        <p:txBody>
          <a:bodyPr wrap="none" lIns="50800" tIns="50800" rIns="50800" bIns="50800">
            <a:spAutoFit/>
          </a:bodyPr>
          <a:lstStyle>
            <a:lvl1pPr>
              <a:defRPr sz="1600">
                <a:solidFill>
                  <a:srgbClr val="FFFFFF"/>
                </a:solidFill>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ontent Placeholder 2"/>
          <p:cNvSpPr txBox="1">
            <a:spLocks noGrp="1"/>
          </p:cNvSpPr>
          <p:nvPr>
            <p:ph type="body" idx="1"/>
          </p:nvPr>
        </p:nvSpPr>
        <p:spPr>
          <a:xfrm>
            <a:off x="129246" y="618630"/>
            <a:ext cx="12470185" cy="6436929"/>
          </a:xfrm>
          <a:prstGeom prst="rect">
            <a:avLst/>
          </a:prstGeom>
        </p:spPr>
        <p:txBody>
          <a:bodyPr/>
          <a:lstStyle/>
          <a:p>
            <a:pPr marL="0" indent="0" algn="ctr" defTabSz="514094">
              <a:lnSpc>
                <a:spcPct val="125000"/>
              </a:lnSpc>
              <a:spcBef>
                <a:spcPts val="0"/>
              </a:spcBef>
              <a:buSzTx/>
              <a:buNone/>
              <a:defRPr sz="3700" b="1">
                <a:latin typeface="+mj-lt"/>
                <a:ea typeface="+mj-ea"/>
                <a:cs typeface="+mj-cs"/>
                <a:sym typeface="Helvetica"/>
              </a:defRPr>
            </a:pPr>
            <a:endParaRPr/>
          </a:p>
          <a:p>
            <a:pPr marL="0" indent="0" algn="ctr" defTabSz="514094">
              <a:lnSpc>
                <a:spcPct val="125000"/>
              </a:lnSpc>
              <a:spcBef>
                <a:spcPts val="0"/>
              </a:spcBef>
              <a:buSzTx/>
              <a:buNone/>
              <a:defRPr sz="3700" b="1">
                <a:latin typeface="+mj-lt"/>
                <a:ea typeface="+mj-ea"/>
                <a:cs typeface="+mj-cs"/>
                <a:sym typeface="Helvetica"/>
              </a:defRPr>
            </a:pPr>
            <a:endParaRPr/>
          </a:p>
          <a:p>
            <a:pPr marL="0" indent="0" algn="ctr" defTabSz="514094">
              <a:lnSpc>
                <a:spcPct val="125000"/>
              </a:lnSpc>
              <a:spcBef>
                <a:spcPts val="0"/>
              </a:spcBef>
              <a:buSzTx/>
              <a:buNone/>
              <a:defRPr sz="3700" b="1">
                <a:latin typeface="+mj-lt"/>
                <a:ea typeface="+mj-ea"/>
                <a:cs typeface="+mj-cs"/>
                <a:sym typeface="Helvetica"/>
              </a:defRPr>
            </a:pPr>
            <a:endParaRPr/>
          </a:p>
          <a:p>
            <a:pPr marL="0" indent="0" algn="ctr" defTabSz="514094">
              <a:lnSpc>
                <a:spcPct val="125000"/>
              </a:lnSpc>
              <a:spcBef>
                <a:spcPts val="0"/>
              </a:spcBef>
              <a:buSzTx/>
              <a:buNone/>
              <a:defRPr sz="3700" b="1">
                <a:latin typeface="+mj-lt"/>
                <a:ea typeface="+mj-ea"/>
                <a:cs typeface="+mj-cs"/>
                <a:sym typeface="Helvetica"/>
              </a:defRPr>
            </a:pPr>
            <a:r>
              <a:t>Entrepreneurship</a:t>
            </a:r>
          </a:p>
        </p:txBody>
      </p:sp>
      <p:pic>
        <p:nvPicPr>
          <p:cNvPr id="102"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ontent Placeholder 2"/>
          <p:cNvSpPr txBox="1">
            <a:spLocks noGrp="1"/>
          </p:cNvSpPr>
          <p:nvPr>
            <p:ph type="body" idx="1"/>
          </p:nvPr>
        </p:nvSpPr>
        <p:spPr>
          <a:xfrm>
            <a:off x="230569" y="496861"/>
            <a:ext cx="12538258" cy="8759877"/>
          </a:xfrm>
          <a:prstGeom prst="rect">
            <a:avLst/>
          </a:prstGeom>
        </p:spPr>
        <p:txBody>
          <a:bodyPr/>
          <a:lstStyle>
            <a:lvl1pPr marL="0" indent="0" algn="ctr">
              <a:lnSpc>
                <a:spcPct val="150000"/>
              </a:lnSpc>
              <a:buSzTx/>
              <a:buNone/>
              <a:defRPr b="1"/>
            </a:lvl1pPr>
          </a:lstStyle>
          <a:p>
            <a:r>
              <a:t>28 “‘So take the bag of gold from him and give it to the one who has ten bags. 29 For whoever has will be given more, and they will have an abundance. Whoever does not have, even what they have will be taken from them. 30 And throw that worthless servant outside, into the darkness, where there will be weeping and gnashing of teeth.’</a:t>
            </a:r>
          </a:p>
        </p:txBody>
      </p:sp>
      <p:pic>
        <p:nvPicPr>
          <p:cNvPr id="130"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ontent Placeholder 2"/>
          <p:cNvSpPr txBox="1">
            <a:spLocks noGrp="1"/>
          </p:cNvSpPr>
          <p:nvPr>
            <p:ph type="body" idx="1"/>
          </p:nvPr>
        </p:nvSpPr>
        <p:spPr>
          <a:xfrm>
            <a:off x="233271" y="645522"/>
            <a:ext cx="12538258" cy="8759877"/>
          </a:xfrm>
          <a:prstGeom prst="rect">
            <a:avLst/>
          </a:prstGeom>
        </p:spPr>
        <p:txBody>
          <a:bodyPr lIns="76200" tIns="76200" rIns="76200" bIns="76200"/>
          <a:lstStyle/>
          <a:p>
            <a:pPr marL="0" indent="0" algn="ctr">
              <a:lnSpc>
                <a:spcPct val="200000"/>
              </a:lnSpc>
              <a:buSzTx/>
              <a:buNone/>
              <a:defRPr sz="5600" b="1">
                <a:latin typeface="+mj-lt"/>
                <a:ea typeface="+mj-ea"/>
                <a:cs typeface="+mj-cs"/>
                <a:sym typeface="Helvetica"/>
              </a:defRPr>
            </a:pPr>
            <a:r>
              <a:t>Tough Love</a:t>
            </a:r>
          </a:p>
          <a:p>
            <a:pPr marL="0" indent="0" algn="ctr">
              <a:lnSpc>
                <a:spcPct val="125000"/>
              </a:lnSpc>
              <a:buSzTx/>
              <a:buNone/>
              <a:defRPr sz="3600" b="1">
                <a:latin typeface="+mj-lt"/>
                <a:ea typeface="+mj-ea"/>
                <a:cs typeface="+mj-cs"/>
                <a:sym typeface="Helvetica"/>
              </a:defRPr>
            </a:pPr>
            <a:endParaRPr/>
          </a:p>
          <a:p>
            <a:pPr marL="0" indent="0" algn="ctr">
              <a:lnSpc>
                <a:spcPct val="125000"/>
              </a:lnSpc>
              <a:buSzTx/>
              <a:buNone/>
              <a:defRPr sz="3600" b="1">
                <a:latin typeface="+mj-lt"/>
                <a:ea typeface="+mj-ea"/>
                <a:cs typeface="+mj-cs"/>
                <a:sym typeface="Helvetica"/>
              </a:defRPr>
            </a:pPr>
            <a:r>
              <a:t>1) How God extends Tough Love to us</a:t>
            </a:r>
          </a:p>
          <a:p>
            <a:pPr marL="0" indent="0" algn="ctr">
              <a:lnSpc>
                <a:spcPct val="125000"/>
              </a:lnSpc>
              <a:buSzTx/>
              <a:buNone/>
              <a:defRPr sz="3600" b="1">
                <a:latin typeface="+mj-lt"/>
                <a:ea typeface="+mj-ea"/>
                <a:cs typeface="+mj-cs"/>
                <a:sym typeface="Helvetica"/>
              </a:defRPr>
            </a:pPr>
            <a:r>
              <a:t>2) How we are to extend Tough Love to ourselves</a:t>
            </a:r>
          </a:p>
          <a:p>
            <a:pPr marL="0" indent="0" algn="ctr">
              <a:lnSpc>
                <a:spcPct val="125000"/>
              </a:lnSpc>
              <a:buSzTx/>
              <a:buNone/>
              <a:defRPr sz="3600" b="1">
                <a:latin typeface="+mj-lt"/>
                <a:ea typeface="+mj-ea"/>
                <a:cs typeface="+mj-cs"/>
                <a:sym typeface="Helvetica"/>
              </a:defRPr>
            </a:pPr>
            <a:r>
              <a:t>3) And, we are to extend Tough Love to others</a:t>
            </a:r>
          </a:p>
        </p:txBody>
      </p:sp>
      <p:pic>
        <p:nvPicPr>
          <p:cNvPr id="133"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Biblically entrepreneurship is being faithful, smart, innovative, diligent and passionate in using all the skills, talents and resources God has given us for the greater good and God's glory."/>
          <p:cNvSpPr txBox="1">
            <a:spLocks noGrp="1"/>
          </p:cNvSpPr>
          <p:nvPr>
            <p:ph type="title"/>
          </p:nvPr>
        </p:nvSpPr>
        <p:spPr>
          <a:xfrm>
            <a:off x="456457" y="870168"/>
            <a:ext cx="12249738" cy="7199721"/>
          </a:xfrm>
          <a:prstGeom prst="rect">
            <a:avLst/>
          </a:prstGeom>
        </p:spPr>
        <p:txBody>
          <a:bodyPr/>
          <a:lstStyle>
            <a:lvl1pPr defTabSz="457200">
              <a:lnSpc>
                <a:spcPct val="150000"/>
              </a:lnSpc>
              <a:defRPr sz="4300" b="1">
                <a:latin typeface="+mn-lt"/>
                <a:ea typeface="+mn-ea"/>
                <a:cs typeface="+mn-cs"/>
                <a:sym typeface="Helvetica Neue"/>
              </a:defRPr>
            </a:lvl1pPr>
          </a:lstStyle>
          <a:p>
            <a:r>
              <a:t>Biblically entrepreneurship is being faithful, smart, innovative, diligent and passionate in using all the skills, talents and resources God has given us for the greater good and God's glory.</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itle 1"/>
          <p:cNvSpPr txBox="1">
            <a:spLocks noGrp="1"/>
          </p:cNvSpPr>
          <p:nvPr>
            <p:ph type="title"/>
          </p:nvPr>
        </p:nvSpPr>
        <p:spPr>
          <a:xfrm>
            <a:off x="650237" y="175832"/>
            <a:ext cx="11704326" cy="1625603"/>
          </a:xfrm>
          <a:prstGeom prst="rect">
            <a:avLst/>
          </a:prstGeom>
        </p:spPr>
        <p:txBody>
          <a:bodyPr/>
          <a:lstStyle/>
          <a:p>
            <a:r>
              <a:t>Grace and Entrepreneurship</a:t>
            </a:r>
          </a:p>
        </p:txBody>
      </p:sp>
      <p:sp>
        <p:nvSpPr>
          <p:cNvPr id="138" name="Text Placeholder 2"/>
          <p:cNvSpPr txBox="1">
            <a:spLocks noGrp="1"/>
          </p:cNvSpPr>
          <p:nvPr>
            <p:ph type="body" idx="1"/>
          </p:nvPr>
        </p:nvSpPr>
        <p:spPr>
          <a:xfrm>
            <a:off x="650237" y="2374943"/>
            <a:ext cx="11704326" cy="6436929"/>
          </a:xfrm>
          <a:prstGeom prst="rect">
            <a:avLst/>
          </a:prstGeom>
        </p:spPr>
        <p:txBody>
          <a:bodyPr/>
          <a:lstStyle/>
          <a:p>
            <a:pPr marL="665018" indent="-665018" algn="just" defTabSz="457200">
              <a:lnSpc>
                <a:spcPct val="200000"/>
              </a:lnSpc>
              <a:spcBef>
                <a:spcPts val="0"/>
              </a:spcBef>
              <a:buFontTx/>
              <a:buAutoNum type="arabicParenR"/>
              <a:defRPr sz="3200" b="1">
                <a:latin typeface="+mn-lt"/>
                <a:ea typeface="+mn-ea"/>
                <a:cs typeface="+mn-cs"/>
                <a:sym typeface="Helvetica Neue"/>
              </a:defRPr>
            </a:pPr>
            <a:r>
              <a:t>Entrepreneurship is God's idea</a:t>
            </a:r>
          </a:p>
          <a:p>
            <a:pPr marL="665018" indent="-665018" algn="just" defTabSz="457200">
              <a:lnSpc>
                <a:spcPct val="200000"/>
              </a:lnSpc>
              <a:spcBef>
                <a:spcPts val="0"/>
              </a:spcBef>
              <a:buFontTx/>
              <a:buAutoNum type="arabicParenR"/>
              <a:defRPr sz="3200" b="1">
                <a:solidFill>
                  <a:srgbClr val="FEFB4B"/>
                </a:solidFill>
                <a:latin typeface="+mn-lt"/>
                <a:ea typeface="+mn-ea"/>
                <a:cs typeface="+mn-cs"/>
                <a:sym typeface="Helvetica Neue"/>
              </a:defRPr>
            </a:pPr>
            <a:r>
              <a:t>Entrepreneurship is an expression of God's grace</a:t>
            </a:r>
          </a:p>
          <a:p>
            <a:pPr marL="665018" indent="-665018" algn="just" defTabSz="457200">
              <a:lnSpc>
                <a:spcPct val="200000"/>
              </a:lnSpc>
              <a:spcBef>
                <a:spcPts val="0"/>
              </a:spcBef>
              <a:buFontTx/>
              <a:buAutoNum type="arabicParenR"/>
              <a:defRPr sz="3200" b="1">
                <a:latin typeface="+mn-lt"/>
                <a:ea typeface="+mn-ea"/>
                <a:cs typeface="+mn-cs"/>
                <a:sym typeface="Helvetica Neue"/>
              </a:defRPr>
            </a:pPr>
            <a:r>
              <a:t>God activates entrepreneurship</a:t>
            </a:r>
          </a:p>
          <a:p>
            <a:pPr marL="665018" indent="-665018" algn="just" defTabSz="457200">
              <a:lnSpc>
                <a:spcPct val="200000"/>
              </a:lnSpc>
              <a:spcBef>
                <a:spcPts val="0"/>
              </a:spcBef>
              <a:buFontTx/>
              <a:buAutoNum type="arabicParenR"/>
              <a:defRPr sz="3200" b="1">
                <a:solidFill>
                  <a:srgbClr val="FEFB4B"/>
                </a:solidFill>
                <a:latin typeface="+mn-lt"/>
                <a:ea typeface="+mn-ea"/>
                <a:cs typeface="+mn-cs"/>
                <a:sym typeface="Helvetica Neue"/>
              </a:defRPr>
            </a:pPr>
            <a:r>
              <a:t>God applauds entrepreneurship </a:t>
            </a:r>
          </a:p>
          <a:p>
            <a:pPr marL="665018" indent="-665018" algn="just" defTabSz="457200">
              <a:lnSpc>
                <a:spcPct val="200000"/>
              </a:lnSpc>
              <a:spcBef>
                <a:spcPts val="0"/>
              </a:spcBef>
              <a:buFontTx/>
              <a:buAutoNum type="arabicParenR"/>
              <a:defRPr sz="3200" b="1">
                <a:latin typeface="+mn-lt"/>
                <a:ea typeface="+mn-ea"/>
                <a:cs typeface="+mn-cs"/>
                <a:sym typeface="Helvetica Neue"/>
              </a:defRPr>
            </a:pPr>
            <a:r>
              <a:t>The call to entrepreneurship is an invitation to worship.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ontent Placeholder 2"/>
          <p:cNvSpPr txBox="1">
            <a:spLocks noGrp="1"/>
          </p:cNvSpPr>
          <p:nvPr>
            <p:ph type="body" idx="1"/>
          </p:nvPr>
        </p:nvSpPr>
        <p:spPr>
          <a:xfrm>
            <a:off x="233271" y="645522"/>
            <a:ext cx="12538258" cy="8759877"/>
          </a:xfrm>
          <a:prstGeom prst="rect">
            <a:avLst/>
          </a:prstGeom>
        </p:spPr>
        <p:txBody>
          <a:bodyPr/>
          <a:lstStyle/>
          <a:p>
            <a:pPr marL="0" indent="0" algn="ctr">
              <a:lnSpc>
                <a:spcPct val="150000"/>
              </a:lnSpc>
              <a:buSzTx/>
              <a:buNone/>
              <a:defRPr sz="3600" b="1">
                <a:latin typeface="+mj-lt"/>
                <a:ea typeface="+mj-ea"/>
                <a:cs typeface="+mj-cs"/>
                <a:sym typeface="Helvetica"/>
              </a:defRPr>
            </a:pPr>
            <a:endParaRPr/>
          </a:p>
          <a:p>
            <a:pPr marL="0" indent="0" algn="ctr">
              <a:lnSpc>
                <a:spcPct val="150000"/>
              </a:lnSpc>
              <a:buSzTx/>
              <a:buNone/>
              <a:defRPr sz="3600" b="1">
                <a:latin typeface="+mj-lt"/>
                <a:ea typeface="+mj-ea"/>
                <a:cs typeface="+mj-cs"/>
                <a:sym typeface="Helvetica"/>
              </a:defRPr>
            </a:pPr>
            <a:endParaRPr/>
          </a:p>
          <a:p>
            <a:pPr marL="0" indent="0" algn="ctr">
              <a:lnSpc>
                <a:spcPct val="150000"/>
              </a:lnSpc>
              <a:buSzTx/>
              <a:buNone/>
              <a:defRPr sz="3600" b="1">
                <a:latin typeface="+mj-lt"/>
                <a:ea typeface="+mj-ea"/>
                <a:cs typeface="+mj-cs"/>
                <a:sym typeface="Helvetica"/>
              </a:defRPr>
            </a:pPr>
            <a:r>
              <a:t>1) Entrepreneurship is God's idea </a:t>
            </a:r>
          </a:p>
        </p:txBody>
      </p:sp>
      <p:pic>
        <p:nvPicPr>
          <p:cNvPr id="141"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ontent Placeholder 2"/>
          <p:cNvSpPr txBox="1">
            <a:spLocks noGrp="1"/>
          </p:cNvSpPr>
          <p:nvPr>
            <p:ph type="body" idx="1"/>
          </p:nvPr>
        </p:nvSpPr>
        <p:spPr>
          <a:xfrm>
            <a:off x="233271" y="645522"/>
            <a:ext cx="12538258" cy="8759877"/>
          </a:xfrm>
          <a:prstGeom prst="rect">
            <a:avLst/>
          </a:prstGeom>
        </p:spPr>
        <p:txBody>
          <a:bodyPr/>
          <a:lstStyle/>
          <a:p>
            <a:pPr marL="0" indent="0" algn="ctr">
              <a:buSzTx/>
              <a:buNone/>
              <a:defRPr sz="4200" b="1">
                <a:latin typeface="+mj-lt"/>
                <a:ea typeface="+mj-ea"/>
                <a:cs typeface="+mj-cs"/>
                <a:sym typeface="Helvetica"/>
              </a:defRPr>
            </a:pPr>
            <a:endParaRPr/>
          </a:p>
          <a:p>
            <a:pPr marL="0" indent="0" defTabSz="457200">
              <a:lnSpc>
                <a:spcPct val="150000"/>
              </a:lnSpc>
              <a:spcBef>
                <a:spcPts val="0"/>
              </a:spcBef>
              <a:buSzTx/>
              <a:buFontTx/>
              <a:buNone/>
              <a:defRPr sz="4200" b="1">
                <a:latin typeface="+mn-lt"/>
                <a:ea typeface="+mn-ea"/>
                <a:cs typeface="+mn-cs"/>
                <a:sym typeface="Helvetica Neue"/>
              </a:defRPr>
            </a:pPr>
            <a:r>
              <a:t>“God blessed them and said to them, “Be fruitful and increase in number; fill the earth and subdue it. Rule over the fish in the sea and the birds in the sky and over every living creature that moves on the ground.””</a:t>
            </a:r>
          </a:p>
          <a:p>
            <a:pPr marL="0" indent="0" defTabSz="457200">
              <a:lnSpc>
                <a:spcPct val="150000"/>
              </a:lnSpc>
              <a:spcBef>
                <a:spcPts val="0"/>
              </a:spcBef>
              <a:buSzTx/>
              <a:buFontTx/>
              <a:buNone/>
              <a:defRPr sz="4200" b="1">
                <a:latin typeface="+mn-lt"/>
                <a:ea typeface="+mn-ea"/>
                <a:cs typeface="+mn-cs"/>
                <a:sym typeface="Helvetica Neue"/>
              </a:defRPr>
            </a:pPr>
            <a:r>
              <a:t>Genesis 1:28 NIV</a:t>
            </a:r>
          </a:p>
        </p:txBody>
      </p:sp>
      <p:pic>
        <p:nvPicPr>
          <p:cNvPr id="144"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ontent Placeholder 2"/>
          <p:cNvSpPr txBox="1">
            <a:spLocks noGrp="1"/>
          </p:cNvSpPr>
          <p:nvPr>
            <p:ph type="body" idx="1"/>
          </p:nvPr>
        </p:nvSpPr>
        <p:spPr>
          <a:xfrm>
            <a:off x="233271" y="645522"/>
            <a:ext cx="12538258" cy="8759877"/>
          </a:xfrm>
          <a:prstGeom prst="rect">
            <a:avLst/>
          </a:prstGeom>
        </p:spPr>
        <p:txBody>
          <a:bodyPr lIns="76200" tIns="76200" rIns="76200" bIns="76200"/>
          <a:lstStyle/>
          <a:p>
            <a:pPr marL="0" indent="0" algn="ctr" defTabSz="457200">
              <a:lnSpc>
                <a:spcPct val="150000"/>
              </a:lnSpc>
              <a:spcBef>
                <a:spcPts val="0"/>
              </a:spcBef>
              <a:buSzTx/>
              <a:buFontTx/>
              <a:buNone/>
              <a:defRPr sz="3200" b="1">
                <a:latin typeface="+mn-lt"/>
                <a:ea typeface="+mn-ea"/>
                <a:cs typeface="+mn-cs"/>
                <a:sym typeface="Helvetica Neue"/>
              </a:defRPr>
            </a:pPr>
            <a:endParaRPr/>
          </a:p>
          <a:p>
            <a:pPr marL="0" indent="0" algn="ctr" defTabSz="457200">
              <a:lnSpc>
                <a:spcPct val="150000"/>
              </a:lnSpc>
              <a:spcBef>
                <a:spcPts val="0"/>
              </a:spcBef>
              <a:buSzTx/>
              <a:buFontTx/>
              <a:buNone/>
              <a:defRPr sz="3200" b="1">
                <a:latin typeface="+mn-lt"/>
                <a:ea typeface="+mn-ea"/>
                <a:cs typeface="+mn-cs"/>
                <a:sym typeface="Helvetica Neue"/>
              </a:defRPr>
            </a:pPr>
            <a:r>
              <a:t>Entrepreneurship is not something human beings invented; its something God instituted.</a:t>
            </a:r>
          </a:p>
        </p:txBody>
      </p:sp>
      <p:pic>
        <p:nvPicPr>
          <p:cNvPr id="147"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ontent Placeholder 2"/>
          <p:cNvSpPr txBox="1">
            <a:spLocks noGrp="1"/>
          </p:cNvSpPr>
          <p:nvPr>
            <p:ph type="body" idx="1"/>
          </p:nvPr>
        </p:nvSpPr>
        <p:spPr>
          <a:xfrm>
            <a:off x="233271" y="645522"/>
            <a:ext cx="12538258" cy="8759877"/>
          </a:xfrm>
          <a:prstGeom prst="rect">
            <a:avLst/>
          </a:prstGeom>
        </p:spPr>
        <p:txBody>
          <a:bodyPr/>
          <a:lstStyle/>
          <a:p>
            <a:pPr marL="0" indent="0" algn="ctr" defTabSz="457200">
              <a:lnSpc>
                <a:spcPct val="150000"/>
              </a:lnSpc>
              <a:spcBef>
                <a:spcPts val="0"/>
              </a:spcBef>
              <a:buSzTx/>
              <a:buFontTx/>
              <a:buNone/>
              <a:defRPr sz="5200" b="1">
                <a:solidFill>
                  <a:srgbClr val="FEFB4B"/>
                </a:solidFill>
                <a:latin typeface="+mn-lt"/>
                <a:ea typeface="+mn-ea"/>
                <a:cs typeface="+mn-cs"/>
                <a:sym typeface="Helvetica Neue"/>
              </a:defRPr>
            </a:pPr>
            <a:r>
              <a:t>Tough Love Application</a:t>
            </a:r>
          </a:p>
          <a:p>
            <a:pPr marL="0" indent="0" algn="ctr" defTabSz="457200">
              <a:lnSpc>
                <a:spcPct val="150000"/>
              </a:lnSpc>
              <a:spcBef>
                <a:spcPts val="0"/>
              </a:spcBef>
              <a:buSzTx/>
              <a:buFontTx/>
              <a:buNone/>
              <a:defRPr sz="3600">
                <a:latin typeface="+mn-lt"/>
                <a:ea typeface="+mn-ea"/>
                <a:cs typeface="+mn-cs"/>
                <a:sym typeface="Helvetica Neue"/>
              </a:defRPr>
            </a:pPr>
            <a:endParaRPr/>
          </a:p>
          <a:p>
            <a:pPr marL="0" indent="0" algn="ctr" defTabSz="457200">
              <a:lnSpc>
                <a:spcPct val="150000"/>
              </a:lnSpc>
              <a:spcBef>
                <a:spcPts val="0"/>
              </a:spcBef>
              <a:buSzTx/>
              <a:buFontTx/>
              <a:buNone/>
              <a:defRPr sz="3600" b="1">
                <a:latin typeface="+mn-lt"/>
                <a:ea typeface="+mn-ea"/>
                <a:cs typeface="+mn-cs"/>
                <a:sym typeface="Helvetica Neue"/>
              </a:defRPr>
            </a:pPr>
            <a:endParaRPr/>
          </a:p>
          <a:p>
            <a:pPr marL="0" indent="0" algn="ctr" defTabSz="457200">
              <a:lnSpc>
                <a:spcPct val="150000"/>
              </a:lnSpc>
              <a:spcBef>
                <a:spcPts val="0"/>
              </a:spcBef>
              <a:buSzTx/>
              <a:buFontTx/>
              <a:buNone/>
              <a:defRPr sz="3600" b="1">
                <a:latin typeface="+mn-lt"/>
                <a:ea typeface="+mn-ea"/>
                <a:cs typeface="+mn-cs"/>
                <a:sym typeface="Helvetica Neue"/>
              </a:defRPr>
            </a:pPr>
            <a:r>
              <a:t>#1 We exercise tough love on ourselves when we discipline ourselves to celebrate God's framework for entrepreneurship, not ours.</a:t>
            </a:r>
          </a:p>
        </p:txBody>
      </p:sp>
      <p:pic>
        <p:nvPicPr>
          <p:cNvPr id="150"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ext Placeholder 2"/>
          <p:cNvSpPr txBox="1">
            <a:spLocks noGrp="1"/>
          </p:cNvSpPr>
          <p:nvPr>
            <p:ph type="body" idx="1"/>
          </p:nvPr>
        </p:nvSpPr>
        <p:spPr>
          <a:xfrm>
            <a:off x="650237" y="274326"/>
            <a:ext cx="11704326" cy="6436929"/>
          </a:xfrm>
          <a:prstGeom prst="rect">
            <a:avLst/>
          </a:prstGeom>
        </p:spPr>
        <p:txBody>
          <a:bodyPr/>
          <a:lstStyle/>
          <a:p>
            <a:pPr marL="0" indent="0" algn="ctr">
              <a:lnSpc>
                <a:spcPct val="150000"/>
              </a:lnSpc>
              <a:buSzTx/>
              <a:buNone/>
              <a:defRPr sz="3600" b="1">
                <a:latin typeface="+mj-lt"/>
                <a:ea typeface="+mj-ea"/>
                <a:cs typeface="+mj-cs"/>
                <a:sym typeface="Helvetica"/>
              </a:defRPr>
            </a:pPr>
            <a:endParaRPr/>
          </a:p>
          <a:p>
            <a:pPr marL="0" indent="0" algn="ctr" defTabSz="457200">
              <a:lnSpc>
                <a:spcPct val="150000"/>
              </a:lnSpc>
              <a:spcBef>
                <a:spcPts val="0"/>
              </a:spcBef>
              <a:buSzTx/>
              <a:buFontTx/>
              <a:buNone/>
              <a:defRPr sz="3200" b="1">
                <a:solidFill>
                  <a:srgbClr val="FEFB4B"/>
                </a:solidFill>
                <a:latin typeface="+mn-lt"/>
                <a:ea typeface="+mn-ea"/>
                <a:cs typeface="+mn-cs"/>
                <a:sym typeface="Helvetica Neue"/>
              </a:defRPr>
            </a:pPr>
            <a:endParaRPr/>
          </a:p>
          <a:p>
            <a:pPr marL="0" indent="0" algn="ctr" defTabSz="457200">
              <a:lnSpc>
                <a:spcPct val="150000"/>
              </a:lnSpc>
              <a:spcBef>
                <a:spcPts val="0"/>
              </a:spcBef>
              <a:buSzTx/>
              <a:buFontTx/>
              <a:buNone/>
              <a:defRPr sz="3600" b="1">
                <a:solidFill>
                  <a:srgbClr val="FEFB4B"/>
                </a:solidFill>
                <a:latin typeface="+mn-lt"/>
                <a:ea typeface="+mn-ea"/>
                <a:cs typeface="+mn-cs"/>
                <a:sym typeface="Helvetica Neue"/>
              </a:defRPr>
            </a:pPr>
            <a:r>
              <a:t>God designed entrepreneurship for greater human flourishing.</a:t>
            </a:r>
          </a:p>
          <a:p>
            <a:pPr marL="0" indent="0" algn="ctr" defTabSz="457200">
              <a:lnSpc>
                <a:spcPct val="150000"/>
              </a:lnSpc>
              <a:spcBef>
                <a:spcPts val="0"/>
              </a:spcBef>
              <a:buSzTx/>
              <a:buFontTx/>
              <a:buNone/>
              <a:defRPr sz="3600" b="1">
                <a:solidFill>
                  <a:srgbClr val="FEFB4B"/>
                </a:solidFill>
                <a:latin typeface="+mn-lt"/>
                <a:ea typeface="+mn-ea"/>
                <a:cs typeface="+mn-cs"/>
                <a:sym typeface="Helvetica Neue"/>
              </a:defRPr>
            </a:pPr>
            <a:endParaRPr/>
          </a:p>
          <a:p>
            <a:pPr marL="0" indent="0" algn="ctr" defTabSz="457200">
              <a:lnSpc>
                <a:spcPct val="150000"/>
              </a:lnSpc>
              <a:spcBef>
                <a:spcPts val="0"/>
              </a:spcBef>
              <a:buSzTx/>
              <a:buFontTx/>
              <a:buNone/>
              <a:defRPr sz="3600" b="1">
                <a:latin typeface="+mn-lt"/>
                <a:ea typeface="+mn-ea"/>
                <a:cs typeface="+mn-cs"/>
                <a:sym typeface="Helvetica Neue"/>
              </a:defRPr>
            </a:pPr>
            <a:r>
              <a:t>But humans are vulnerable to use entrepreneurship to amass personal glory and wealth.</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ontent Placeholder 2"/>
          <p:cNvSpPr txBox="1">
            <a:spLocks noGrp="1"/>
          </p:cNvSpPr>
          <p:nvPr>
            <p:ph type="body" idx="1"/>
          </p:nvPr>
        </p:nvSpPr>
        <p:spPr>
          <a:xfrm>
            <a:off x="233271" y="645522"/>
            <a:ext cx="12538258" cy="8759877"/>
          </a:xfrm>
          <a:prstGeom prst="rect">
            <a:avLst/>
          </a:prstGeom>
        </p:spPr>
        <p:txBody>
          <a:bodyPr/>
          <a:lstStyle/>
          <a:p>
            <a:pPr marL="0" indent="0" algn="ctr">
              <a:lnSpc>
                <a:spcPct val="150000"/>
              </a:lnSpc>
              <a:buSzTx/>
              <a:buNone/>
              <a:defRPr sz="3600" b="1">
                <a:latin typeface="+mj-lt"/>
                <a:ea typeface="+mj-ea"/>
                <a:cs typeface="+mj-cs"/>
                <a:sym typeface="Helvetica"/>
              </a:defRPr>
            </a:pPr>
            <a:endParaRPr/>
          </a:p>
          <a:p>
            <a:pPr marL="0" indent="0" algn="ctr">
              <a:lnSpc>
                <a:spcPct val="150000"/>
              </a:lnSpc>
              <a:buSzTx/>
              <a:buNone/>
              <a:defRPr sz="3600" b="1">
                <a:latin typeface="+mj-lt"/>
                <a:ea typeface="+mj-ea"/>
                <a:cs typeface="+mj-cs"/>
                <a:sym typeface="Helvetica"/>
              </a:defRPr>
            </a:pPr>
            <a:endParaRPr/>
          </a:p>
          <a:p>
            <a:pPr marL="0" indent="0" algn="ctr">
              <a:lnSpc>
                <a:spcPct val="150000"/>
              </a:lnSpc>
              <a:buSzTx/>
              <a:buNone/>
              <a:defRPr sz="3600" b="1">
                <a:latin typeface="+mj-lt"/>
                <a:ea typeface="+mj-ea"/>
                <a:cs typeface="+mj-cs"/>
                <a:sym typeface="Helvetica"/>
              </a:defRPr>
            </a:pPr>
            <a:r>
              <a:t>2) Entrepreneurship is an expression of God's grace </a:t>
            </a:r>
          </a:p>
        </p:txBody>
      </p:sp>
      <p:pic>
        <p:nvPicPr>
          <p:cNvPr id="155"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pic>
        <p:nvPicPr>
          <p:cNvPr id="105" name="97A34C5D-7305-442A-A4C4-9CB10B50426E-L0-001.jpeg" descr="97A34C5D-7305-442A-A4C4-9CB10B50426E-L0-001.jpeg"/>
          <p:cNvPicPr>
            <a:picLocks noChangeAspect="1"/>
          </p:cNvPicPr>
          <p:nvPr/>
        </p:nvPicPr>
        <p:blipFill>
          <a:blip r:embed="rId3">
            <a:extLst/>
          </a:blip>
          <a:stretch>
            <a:fillRect/>
          </a:stretch>
        </p:blipFill>
        <p:spPr>
          <a:xfrm>
            <a:off x="423955" y="2250205"/>
            <a:ext cx="12156890" cy="4987443"/>
          </a:xfrm>
          <a:prstGeom prst="rect">
            <a:avLst/>
          </a:prstGeom>
          <a:ln w="12700">
            <a:miter lim="400000"/>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hree things needed for entrepreneurship to prosper"/>
          <p:cNvSpPr txBox="1">
            <a:spLocks noGrp="1"/>
          </p:cNvSpPr>
          <p:nvPr>
            <p:ph type="title"/>
          </p:nvPr>
        </p:nvSpPr>
        <p:spPr>
          <a:prstGeom prst="rect">
            <a:avLst/>
          </a:prstGeom>
        </p:spPr>
        <p:txBody>
          <a:bodyPr/>
          <a:lstStyle>
            <a:lvl1pPr defTabSz="526694">
              <a:defRPr sz="5022"/>
            </a:lvl1pPr>
          </a:lstStyle>
          <a:p>
            <a:r>
              <a:t>Three things needed for entrepreneurship to prosper</a:t>
            </a:r>
          </a:p>
        </p:txBody>
      </p:sp>
      <p:sp>
        <p:nvSpPr>
          <p:cNvPr id="158" name="Creativity…"/>
          <p:cNvSpPr txBox="1">
            <a:spLocks noGrp="1"/>
          </p:cNvSpPr>
          <p:nvPr>
            <p:ph type="body" idx="1"/>
          </p:nvPr>
        </p:nvSpPr>
        <p:spPr>
          <a:prstGeom prst="rect">
            <a:avLst/>
          </a:prstGeom>
        </p:spPr>
        <p:txBody>
          <a:bodyPr/>
          <a:lstStyle/>
          <a:p>
            <a:pPr>
              <a:defRPr b="1"/>
            </a:pPr>
            <a:endParaRPr/>
          </a:p>
          <a:p>
            <a:pPr>
              <a:defRPr b="1"/>
            </a:pPr>
            <a:r>
              <a:t>Creativity</a:t>
            </a:r>
          </a:p>
          <a:p>
            <a:pPr>
              <a:defRPr b="1"/>
            </a:pPr>
            <a:endParaRPr/>
          </a:p>
          <a:p>
            <a:pPr>
              <a:defRPr b="1"/>
            </a:pPr>
            <a:r>
              <a:t>Competency</a:t>
            </a:r>
          </a:p>
          <a:p>
            <a:pPr>
              <a:defRPr b="1"/>
            </a:pPr>
            <a:endParaRPr/>
          </a:p>
          <a:p>
            <a:pPr>
              <a:defRPr b="1"/>
            </a:pPr>
            <a:r>
              <a:t>Capital</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ontent Placeholder 2"/>
          <p:cNvSpPr txBox="1">
            <a:spLocks noGrp="1"/>
          </p:cNvSpPr>
          <p:nvPr>
            <p:ph type="body" idx="1"/>
          </p:nvPr>
        </p:nvSpPr>
        <p:spPr>
          <a:xfrm>
            <a:off x="463374" y="1333190"/>
            <a:ext cx="11809712" cy="7112620"/>
          </a:xfrm>
          <a:prstGeom prst="rect">
            <a:avLst/>
          </a:prstGeom>
        </p:spPr>
        <p:txBody>
          <a:bodyPr/>
          <a:lstStyle/>
          <a:p>
            <a:pPr marL="0" indent="0" defTabSz="457200">
              <a:lnSpc>
                <a:spcPct val="150000"/>
              </a:lnSpc>
              <a:spcBef>
                <a:spcPts val="0"/>
              </a:spcBef>
              <a:buSzTx/>
              <a:buFontTx/>
              <a:buNone/>
              <a:defRPr sz="3700" b="1">
                <a:latin typeface="+mn-lt"/>
                <a:ea typeface="+mn-ea"/>
                <a:cs typeface="+mn-cs"/>
                <a:sym typeface="Helvetica Neue"/>
              </a:defRPr>
            </a:pPr>
            <a:endParaRPr/>
          </a:p>
          <a:p>
            <a:pPr marL="0" indent="0" defTabSz="457200">
              <a:lnSpc>
                <a:spcPct val="150000"/>
              </a:lnSpc>
              <a:spcBef>
                <a:spcPts val="0"/>
              </a:spcBef>
              <a:buSzTx/>
              <a:buFontTx/>
              <a:buNone/>
              <a:defRPr sz="3700" b="1">
                <a:latin typeface="+mn-lt"/>
                <a:ea typeface="+mn-ea"/>
                <a:cs typeface="+mn-cs"/>
                <a:sym typeface="Helvetica Neue"/>
              </a:defRPr>
            </a:pPr>
            <a:r>
              <a:t>“For who makes you different from anyone else? What do you have that you did not receive? And if you did receive it, why do you boast as though you did not?”</a:t>
            </a:r>
          </a:p>
          <a:p>
            <a:pPr marL="0" indent="0" defTabSz="457200">
              <a:lnSpc>
                <a:spcPct val="150000"/>
              </a:lnSpc>
              <a:spcBef>
                <a:spcPts val="0"/>
              </a:spcBef>
              <a:buSzTx/>
              <a:buFontTx/>
              <a:buNone/>
              <a:defRPr sz="3700" b="1">
                <a:latin typeface="+mn-lt"/>
                <a:ea typeface="+mn-ea"/>
                <a:cs typeface="+mn-cs"/>
                <a:sym typeface="Helvetica Neue"/>
              </a:defRPr>
            </a:pPr>
            <a:endParaRPr/>
          </a:p>
          <a:p>
            <a:pPr marL="0" indent="0" defTabSz="457200">
              <a:lnSpc>
                <a:spcPct val="150000"/>
              </a:lnSpc>
              <a:spcBef>
                <a:spcPts val="0"/>
              </a:spcBef>
              <a:buSzTx/>
              <a:buFontTx/>
              <a:buNone/>
              <a:defRPr sz="3700" b="1">
                <a:latin typeface="+mn-lt"/>
                <a:ea typeface="+mn-ea"/>
                <a:cs typeface="+mn-cs"/>
                <a:sym typeface="Helvetica Neue"/>
              </a:defRPr>
            </a:pPr>
            <a:r>
              <a:t>1 Corinthians 4:7 NIV</a:t>
            </a:r>
          </a:p>
        </p:txBody>
      </p:sp>
      <p:pic>
        <p:nvPicPr>
          <p:cNvPr id="161"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ontent Placeholder 2"/>
          <p:cNvSpPr txBox="1">
            <a:spLocks noGrp="1"/>
          </p:cNvSpPr>
          <p:nvPr>
            <p:ph type="body" idx="1"/>
          </p:nvPr>
        </p:nvSpPr>
        <p:spPr>
          <a:xfrm>
            <a:off x="433621" y="496861"/>
            <a:ext cx="11651861" cy="8759878"/>
          </a:xfrm>
          <a:prstGeom prst="rect">
            <a:avLst/>
          </a:prstGeom>
        </p:spPr>
        <p:txBody>
          <a:bodyPr/>
          <a:lstStyle/>
          <a:p>
            <a:pPr marL="0" indent="0" algn="ctr" defTabSz="457200">
              <a:lnSpc>
                <a:spcPct val="150000"/>
              </a:lnSpc>
              <a:spcBef>
                <a:spcPts val="0"/>
              </a:spcBef>
              <a:buSzTx/>
              <a:buFontTx/>
              <a:buNone/>
              <a:defRPr sz="4800" b="1">
                <a:solidFill>
                  <a:srgbClr val="FEFB4B"/>
                </a:solidFill>
                <a:latin typeface="+mn-lt"/>
                <a:ea typeface="+mn-ea"/>
                <a:cs typeface="+mn-cs"/>
                <a:sym typeface="Helvetica Neue"/>
              </a:defRPr>
            </a:pPr>
            <a:r>
              <a:t>Tough Love Application</a:t>
            </a:r>
          </a:p>
          <a:p>
            <a:pPr marL="0" indent="0" algn="ctr" defTabSz="457200">
              <a:lnSpc>
                <a:spcPct val="150000"/>
              </a:lnSpc>
              <a:spcBef>
                <a:spcPts val="0"/>
              </a:spcBef>
              <a:buSzTx/>
              <a:buFontTx/>
              <a:buNone/>
              <a:defRPr sz="4300" b="1">
                <a:latin typeface="+mn-lt"/>
                <a:ea typeface="+mn-ea"/>
                <a:cs typeface="+mn-cs"/>
                <a:sym typeface="Helvetica Neue"/>
              </a:defRPr>
            </a:pPr>
            <a:endParaRPr/>
          </a:p>
          <a:p>
            <a:pPr marL="0" lvl="1" indent="1787236" algn="ctr" defTabSz="457200">
              <a:lnSpc>
                <a:spcPct val="150000"/>
              </a:lnSpc>
              <a:spcBef>
                <a:spcPts val="0"/>
              </a:spcBef>
              <a:buSzTx/>
              <a:buFontTx/>
              <a:buNone/>
              <a:defRPr sz="3600" b="1">
                <a:latin typeface="+mn-lt"/>
                <a:ea typeface="+mn-ea"/>
                <a:cs typeface="+mn-cs"/>
                <a:sym typeface="Helvetica Neue"/>
              </a:defRPr>
            </a:pPr>
            <a:r>
              <a:t>#2 We exercise tough love on ourselves when we discipline ourselves to constantly remember and acknowledge that all entrepreneurial energy, skill, resources and opportunity is a grace from God to us.</a:t>
            </a:r>
          </a:p>
        </p:txBody>
      </p:sp>
      <p:pic>
        <p:nvPicPr>
          <p:cNvPr id="164"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ontent Placeholder 2"/>
          <p:cNvSpPr txBox="1">
            <a:spLocks noGrp="1"/>
          </p:cNvSpPr>
          <p:nvPr>
            <p:ph type="body" idx="1"/>
          </p:nvPr>
        </p:nvSpPr>
        <p:spPr>
          <a:xfrm>
            <a:off x="233271" y="645522"/>
            <a:ext cx="12538258" cy="8759877"/>
          </a:xfrm>
          <a:prstGeom prst="rect">
            <a:avLst/>
          </a:prstGeom>
        </p:spPr>
        <p:txBody>
          <a:bodyPr/>
          <a:lstStyle/>
          <a:p>
            <a:pPr marL="0" indent="0" algn="ctr">
              <a:lnSpc>
                <a:spcPct val="150000"/>
              </a:lnSpc>
              <a:buSzTx/>
              <a:buNone/>
              <a:defRPr sz="3600" b="1">
                <a:latin typeface="+mj-lt"/>
                <a:ea typeface="+mj-ea"/>
                <a:cs typeface="+mj-cs"/>
                <a:sym typeface="Helvetica"/>
              </a:defRPr>
            </a:pPr>
            <a:endParaRPr/>
          </a:p>
          <a:p>
            <a:pPr marL="0" indent="0" algn="ctr">
              <a:lnSpc>
                <a:spcPct val="150000"/>
              </a:lnSpc>
              <a:buSzTx/>
              <a:buNone/>
              <a:defRPr sz="3600" b="1">
                <a:latin typeface="+mj-lt"/>
                <a:ea typeface="+mj-ea"/>
                <a:cs typeface="+mj-cs"/>
                <a:sym typeface="Helvetica"/>
              </a:defRPr>
            </a:pPr>
            <a:endParaRPr/>
          </a:p>
          <a:p>
            <a:pPr marL="0" indent="0" algn="ctr">
              <a:lnSpc>
                <a:spcPct val="150000"/>
              </a:lnSpc>
              <a:buSzTx/>
              <a:buNone/>
              <a:defRPr sz="3600" b="1">
                <a:latin typeface="+mj-lt"/>
                <a:ea typeface="+mj-ea"/>
                <a:cs typeface="+mj-cs"/>
                <a:sym typeface="Helvetica"/>
              </a:defRPr>
            </a:pPr>
            <a:r>
              <a:t>3) God activates entrepreneurship </a:t>
            </a:r>
          </a:p>
        </p:txBody>
      </p:sp>
      <p:pic>
        <p:nvPicPr>
          <p:cNvPr id="167"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ontent Placeholder 2"/>
          <p:cNvSpPr txBox="1">
            <a:spLocks noGrp="1"/>
          </p:cNvSpPr>
          <p:nvPr>
            <p:ph type="body" idx="1"/>
          </p:nvPr>
        </p:nvSpPr>
        <p:spPr>
          <a:xfrm>
            <a:off x="650237" y="733647"/>
            <a:ext cx="11704326" cy="7384644"/>
          </a:xfrm>
          <a:prstGeom prst="rect">
            <a:avLst/>
          </a:prstGeom>
        </p:spPr>
        <p:txBody>
          <a:bodyPr/>
          <a:lstStyle/>
          <a:p>
            <a:pPr marL="0" indent="0" algn="ctr" defTabSz="297179">
              <a:lnSpc>
                <a:spcPct val="150000"/>
              </a:lnSpc>
              <a:spcBef>
                <a:spcPts val="0"/>
              </a:spcBef>
              <a:buSzTx/>
              <a:buFontTx/>
              <a:buNone/>
              <a:defRPr sz="2795" b="1">
                <a:latin typeface="+mn-lt"/>
                <a:ea typeface="+mn-ea"/>
                <a:cs typeface="+mn-cs"/>
                <a:sym typeface="Helvetica Neue"/>
              </a:defRPr>
            </a:pPr>
            <a:endParaRPr/>
          </a:p>
          <a:p>
            <a:pPr marL="0" indent="0" algn="ctr" defTabSz="297179">
              <a:lnSpc>
                <a:spcPct val="150000"/>
              </a:lnSpc>
              <a:spcBef>
                <a:spcPts val="0"/>
              </a:spcBef>
              <a:buSzTx/>
              <a:buFontTx/>
              <a:buNone/>
              <a:defRPr sz="2795" b="1">
                <a:latin typeface="+mn-lt"/>
                <a:ea typeface="+mn-ea"/>
                <a:cs typeface="+mn-cs"/>
                <a:sym typeface="Helvetica Neue"/>
              </a:defRPr>
            </a:pPr>
            <a:endParaRPr/>
          </a:p>
          <a:p>
            <a:pPr marL="0" indent="0" algn="ctr" defTabSz="297179">
              <a:lnSpc>
                <a:spcPct val="150000"/>
              </a:lnSpc>
              <a:spcBef>
                <a:spcPts val="0"/>
              </a:spcBef>
              <a:buSzTx/>
              <a:buFontTx/>
              <a:buNone/>
              <a:defRPr sz="3509" b="1">
                <a:latin typeface="+mn-lt"/>
                <a:ea typeface="+mn-ea"/>
                <a:cs typeface="+mn-cs"/>
                <a:sym typeface="Helvetica Neue"/>
              </a:defRPr>
            </a:pPr>
            <a:r>
              <a:t>14 “Again, it will be like a man going on a journey, who called his servants and entrusted his wealth to them.</a:t>
            </a:r>
          </a:p>
          <a:p>
            <a:pPr marL="0" indent="0" algn="ctr" defTabSz="297179">
              <a:lnSpc>
                <a:spcPct val="150000"/>
              </a:lnSpc>
              <a:spcBef>
                <a:spcPts val="0"/>
              </a:spcBef>
              <a:buSzTx/>
              <a:buFontTx/>
              <a:buNone/>
              <a:defRPr sz="3509" b="1">
                <a:latin typeface="+mn-lt"/>
                <a:ea typeface="+mn-ea"/>
                <a:cs typeface="+mn-cs"/>
                <a:sym typeface="Helvetica Neue"/>
              </a:defRPr>
            </a:pPr>
            <a:endParaRPr/>
          </a:p>
          <a:p>
            <a:pPr marL="0" indent="0" algn="ctr" defTabSz="297179">
              <a:lnSpc>
                <a:spcPct val="150000"/>
              </a:lnSpc>
              <a:spcBef>
                <a:spcPts val="0"/>
              </a:spcBef>
              <a:buSzTx/>
              <a:buFontTx/>
              <a:buNone/>
              <a:defRPr sz="3509" b="1">
                <a:latin typeface="+mn-lt"/>
                <a:ea typeface="+mn-ea"/>
                <a:cs typeface="+mn-cs"/>
                <a:sym typeface="Helvetica Neue"/>
              </a:defRPr>
            </a:pPr>
            <a:r>
              <a:t>15 To one he gave five bags of gold, to another two bags, and to another one bag,[a] each according to his ability. Then he went on his journey. </a:t>
            </a:r>
          </a:p>
        </p:txBody>
      </p:sp>
      <p:pic>
        <p:nvPicPr>
          <p:cNvPr id="170"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Content Placeholder 2"/>
          <p:cNvSpPr txBox="1">
            <a:spLocks noGrp="1"/>
          </p:cNvSpPr>
          <p:nvPr>
            <p:ph type="body" idx="1"/>
          </p:nvPr>
        </p:nvSpPr>
        <p:spPr>
          <a:xfrm>
            <a:off x="233271" y="645522"/>
            <a:ext cx="12538258" cy="8759877"/>
          </a:xfrm>
          <a:prstGeom prst="rect">
            <a:avLst/>
          </a:prstGeom>
        </p:spPr>
        <p:txBody>
          <a:bodyPr/>
          <a:lstStyle/>
          <a:p>
            <a:pPr marL="0" indent="0" algn="ctr">
              <a:lnSpc>
                <a:spcPct val="150000"/>
              </a:lnSpc>
              <a:buSzTx/>
              <a:buNone/>
              <a:defRPr sz="3600" b="1">
                <a:latin typeface="+mj-lt"/>
                <a:ea typeface="+mj-ea"/>
                <a:cs typeface="+mj-cs"/>
                <a:sym typeface="Helvetica"/>
              </a:defRPr>
            </a:pPr>
            <a:endParaRPr/>
          </a:p>
          <a:p>
            <a:pPr marL="0" indent="0" algn="ctr">
              <a:lnSpc>
                <a:spcPct val="150000"/>
              </a:lnSpc>
              <a:buSzTx/>
              <a:buNone/>
              <a:defRPr sz="3600" b="1">
                <a:latin typeface="+mj-lt"/>
                <a:ea typeface="+mj-ea"/>
                <a:cs typeface="+mj-cs"/>
                <a:sym typeface="Helvetica"/>
              </a:defRPr>
            </a:pPr>
            <a:endParaRPr/>
          </a:p>
          <a:p>
            <a:pPr marL="0" indent="0" algn="ctr">
              <a:lnSpc>
                <a:spcPct val="150000"/>
              </a:lnSpc>
              <a:buSzTx/>
              <a:buNone/>
              <a:defRPr sz="3600" b="1">
                <a:latin typeface="+mj-lt"/>
                <a:ea typeface="+mj-ea"/>
                <a:cs typeface="+mj-cs"/>
                <a:sym typeface="Helvetica"/>
              </a:defRPr>
            </a:pPr>
            <a:r>
              <a:t>How well are we in </a:t>
            </a:r>
            <a:r>
              <a:rPr sz="6500">
                <a:solidFill>
                  <a:srgbClr val="FEFB4B"/>
                </a:solidFill>
              </a:rPr>
              <a:t>waiting</a:t>
            </a:r>
            <a:r>
              <a:t> for God to activate His call on our lives?</a:t>
            </a:r>
          </a:p>
        </p:txBody>
      </p:sp>
      <p:pic>
        <p:nvPicPr>
          <p:cNvPr id="173"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ontent Placeholder 2"/>
          <p:cNvSpPr txBox="1">
            <a:spLocks noGrp="1"/>
          </p:cNvSpPr>
          <p:nvPr>
            <p:ph type="body" idx="1"/>
          </p:nvPr>
        </p:nvSpPr>
        <p:spPr>
          <a:xfrm>
            <a:off x="233271" y="1058364"/>
            <a:ext cx="12538258" cy="8759878"/>
          </a:xfrm>
          <a:prstGeom prst="rect">
            <a:avLst/>
          </a:prstGeom>
        </p:spPr>
        <p:txBody>
          <a:bodyPr/>
          <a:lstStyle/>
          <a:p>
            <a:pPr marL="0" indent="0" algn="ctr" defTabSz="457200">
              <a:lnSpc>
                <a:spcPct val="150000"/>
              </a:lnSpc>
              <a:spcBef>
                <a:spcPts val="0"/>
              </a:spcBef>
              <a:buSzTx/>
              <a:buFontTx/>
              <a:buNone/>
              <a:defRPr sz="5000" b="1">
                <a:solidFill>
                  <a:srgbClr val="FEFB4B"/>
                </a:solidFill>
                <a:latin typeface="+mn-lt"/>
                <a:ea typeface="+mn-ea"/>
                <a:cs typeface="+mn-cs"/>
                <a:sym typeface="Helvetica Neue"/>
              </a:defRPr>
            </a:pPr>
            <a:r>
              <a:t>Tough Love Application</a:t>
            </a:r>
          </a:p>
          <a:p>
            <a:pPr marL="0" indent="0" algn="ctr" defTabSz="457200">
              <a:lnSpc>
                <a:spcPct val="150000"/>
              </a:lnSpc>
              <a:spcBef>
                <a:spcPts val="0"/>
              </a:spcBef>
              <a:buSzTx/>
              <a:buFontTx/>
              <a:buNone/>
              <a:defRPr sz="4300" b="1">
                <a:latin typeface="+mn-lt"/>
                <a:ea typeface="+mn-ea"/>
                <a:cs typeface="+mn-cs"/>
                <a:sym typeface="Helvetica Neue"/>
              </a:defRPr>
            </a:pPr>
            <a:endParaRPr/>
          </a:p>
          <a:p>
            <a:pPr marL="0" indent="0" algn="ctr" defTabSz="457200">
              <a:lnSpc>
                <a:spcPct val="150000"/>
              </a:lnSpc>
              <a:spcBef>
                <a:spcPts val="0"/>
              </a:spcBef>
              <a:buSzTx/>
              <a:buFontTx/>
              <a:buNone/>
              <a:defRPr sz="3600" b="1">
                <a:latin typeface="+mn-lt"/>
                <a:ea typeface="+mn-ea"/>
                <a:cs typeface="+mn-cs"/>
                <a:sym typeface="Helvetica Neue"/>
              </a:defRPr>
            </a:pPr>
            <a:r>
              <a:t>#3 We exercise tough love on ourselves when we discipline ourselves to wait well for God's timing to activate His call on our lives for specific tasks.</a:t>
            </a:r>
          </a:p>
          <a:p>
            <a:pPr marL="0" lvl="1" indent="1787236" algn="ctr" defTabSz="457200">
              <a:lnSpc>
                <a:spcPct val="150000"/>
              </a:lnSpc>
              <a:spcBef>
                <a:spcPts val="0"/>
              </a:spcBef>
              <a:buSzTx/>
              <a:buFontTx/>
              <a:buNone/>
              <a:defRPr sz="4300" b="1">
                <a:latin typeface="+mn-lt"/>
                <a:ea typeface="+mn-ea"/>
                <a:cs typeface="+mn-cs"/>
                <a:sym typeface="Helvetica Neue"/>
              </a:defRPr>
            </a:pPr>
            <a:endParaRPr/>
          </a:p>
        </p:txBody>
      </p:sp>
      <p:pic>
        <p:nvPicPr>
          <p:cNvPr id="176"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ontent Placeholder 2"/>
          <p:cNvSpPr txBox="1">
            <a:spLocks noGrp="1"/>
          </p:cNvSpPr>
          <p:nvPr>
            <p:ph type="body" idx="1"/>
          </p:nvPr>
        </p:nvSpPr>
        <p:spPr>
          <a:xfrm>
            <a:off x="233271" y="645522"/>
            <a:ext cx="12538258" cy="8759877"/>
          </a:xfrm>
          <a:prstGeom prst="rect">
            <a:avLst/>
          </a:prstGeom>
        </p:spPr>
        <p:txBody>
          <a:bodyPr/>
          <a:lstStyle/>
          <a:p>
            <a:pPr marL="0" indent="0" algn="ctr">
              <a:lnSpc>
                <a:spcPct val="150000"/>
              </a:lnSpc>
              <a:buSzTx/>
              <a:buNone/>
              <a:defRPr sz="3600" b="1">
                <a:latin typeface="+mj-lt"/>
                <a:ea typeface="+mj-ea"/>
                <a:cs typeface="+mj-cs"/>
                <a:sym typeface="Helvetica"/>
              </a:defRPr>
            </a:pPr>
            <a:endParaRPr/>
          </a:p>
          <a:p>
            <a:pPr marL="0" indent="0" algn="ctr">
              <a:lnSpc>
                <a:spcPct val="150000"/>
              </a:lnSpc>
              <a:buSzTx/>
              <a:buNone/>
              <a:defRPr sz="3600" b="1">
                <a:latin typeface="+mj-lt"/>
                <a:ea typeface="+mj-ea"/>
                <a:cs typeface="+mj-cs"/>
                <a:sym typeface="Helvetica"/>
              </a:defRPr>
            </a:pPr>
            <a:endParaRPr/>
          </a:p>
          <a:p>
            <a:pPr marL="0" indent="0" algn="ctr">
              <a:lnSpc>
                <a:spcPct val="150000"/>
              </a:lnSpc>
              <a:buSzTx/>
              <a:buNone/>
              <a:defRPr sz="3600" b="1">
                <a:latin typeface="+mj-lt"/>
                <a:ea typeface="+mj-ea"/>
                <a:cs typeface="+mj-cs"/>
                <a:sym typeface="Helvetica"/>
              </a:defRPr>
            </a:pPr>
            <a:r>
              <a:t>4) God applauds entrepreneurship </a:t>
            </a:r>
          </a:p>
        </p:txBody>
      </p:sp>
      <p:pic>
        <p:nvPicPr>
          <p:cNvPr id="179"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itle 1"/>
          <p:cNvSpPr txBox="1">
            <a:spLocks noGrp="1"/>
          </p:cNvSpPr>
          <p:nvPr>
            <p:ph type="title"/>
          </p:nvPr>
        </p:nvSpPr>
        <p:spPr>
          <a:xfrm>
            <a:off x="650237" y="390595"/>
            <a:ext cx="11704326" cy="1625602"/>
          </a:xfrm>
          <a:prstGeom prst="rect">
            <a:avLst/>
          </a:prstGeom>
        </p:spPr>
        <p:txBody>
          <a:bodyPr/>
          <a:lstStyle/>
          <a:p>
            <a:endParaRPr/>
          </a:p>
        </p:txBody>
      </p:sp>
      <p:sp>
        <p:nvSpPr>
          <p:cNvPr id="182" name="Text Placeholder 2"/>
          <p:cNvSpPr txBox="1">
            <a:spLocks noGrp="1"/>
          </p:cNvSpPr>
          <p:nvPr>
            <p:ph type="body" idx="1"/>
          </p:nvPr>
        </p:nvSpPr>
        <p:spPr>
          <a:xfrm>
            <a:off x="650237" y="2275838"/>
            <a:ext cx="11704326" cy="6436929"/>
          </a:xfrm>
          <a:prstGeom prst="rect">
            <a:avLst/>
          </a:prstGeom>
        </p:spPr>
        <p:txBody>
          <a:bodyPr/>
          <a:lstStyle/>
          <a:p>
            <a:pPr marL="0" indent="0" algn="ctr" defTabSz="457200">
              <a:lnSpc>
                <a:spcPct val="150000"/>
              </a:lnSpc>
              <a:spcBef>
                <a:spcPts val="0"/>
              </a:spcBef>
              <a:buSzTx/>
              <a:buFontTx/>
              <a:buNone/>
              <a:defRPr sz="4300" b="1">
                <a:latin typeface="+mn-lt"/>
                <a:ea typeface="+mn-ea"/>
                <a:cs typeface="+mn-cs"/>
                <a:sym typeface="Helvetica Neue"/>
              </a:defRPr>
            </a:pPr>
            <a:endParaRPr/>
          </a:p>
          <a:p>
            <a:pPr marL="0" indent="0" algn="ctr" defTabSz="457200">
              <a:lnSpc>
                <a:spcPct val="150000"/>
              </a:lnSpc>
              <a:spcBef>
                <a:spcPts val="0"/>
              </a:spcBef>
              <a:buSzTx/>
              <a:buFontTx/>
              <a:buNone/>
              <a:defRPr sz="4300" b="1">
                <a:latin typeface="+mn-lt"/>
                <a:ea typeface="+mn-ea"/>
                <a:cs typeface="+mn-cs"/>
                <a:sym typeface="Helvetica Neue"/>
              </a:defRPr>
            </a:pPr>
            <a:r>
              <a:t>21 “His master replied, ‘Well done, </a:t>
            </a:r>
            <a:r>
              <a:rPr>
                <a:solidFill>
                  <a:srgbClr val="FEFB4B"/>
                </a:solidFill>
              </a:rPr>
              <a:t>good</a:t>
            </a:r>
            <a:r>
              <a:t> and faithful servant!</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ontent Placeholder 2"/>
          <p:cNvSpPr txBox="1">
            <a:spLocks noGrp="1"/>
          </p:cNvSpPr>
          <p:nvPr>
            <p:ph type="body" idx="1"/>
          </p:nvPr>
        </p:nvSpPr>
        <p:spPr>
          <a:xfrm>
            <a:off x="233271" y="1058364"/>
            <a:ext cx="12538258" cy="8759878"/>
          </a:xfrm>
          <a:prstGeom prst="rect">
            <a:avLst/>
          </a:prstGeom>
        </p:spPr>
        <p:txBody>
          <a:bodyPr/>
          <a:lstStyle/>
          <a:p>
            <a:pPr marL="0" indent="0" algn="ctr" defTabSz="457200">
              <a:lnSpc>
                <a:spcPct val="150000"/>
              </a:lnSpc>
              <a:spcBef>
                <a:spcPts val="0"/>
              </a:spcBef>
              <a:buSzTx/>
              <a:buFontTx/>
              <a:buNone/>
              <a:defRPr sz="5000" b="1">
                <a:solidFill>
                  <a:srgbClr val="FEFB4B"/>
                </a:solidFill>
                <a:latin typeface="+mn-lt"/>
                <a:ea typeface="+mn-ea"/>
                <a:cs typeface="+mn-cs"/>
                <a:sym typeface="Helvetica Neue"/>
              </a:defRPr>
            </a:pPr>
            <a:r>
              <a:t>Tough Love Application</a:t>
            </a:r>
          </a:p>
          <a:p>
            <a:pPr marL="0" indent="0" algn="ctr" defTabSz="457200">
              <a:lnSpc>
                <a:spcPct val="150000"/>
              </a:lnSpc>
              <a:spcBef>
                <a:spcPts val="0"/>
              </a:spcBef>
              <a:buSzTx/>
              <a:buFontTx/>
              <a:buNone/>
              <a:defRPr sz="4300" b="1">
                <a:latin typeface="+mn-lt"/>
                <a:ea typeface="+mn-ea"/>
                <a:cs typeface="+mn-cs"/>
                <a:sym typeface="Helvetica Neue"/>
              </a:defRPr>
            </a:pPr>
            <a:endParaRPr/>
          </a:p>
          <a:p>
            <a:pPr marL="0" indent="0" algn="ctr" defTabSz="457200">
              <a:lnSpc>
                <a:spcPct val="150000"/>
              </a:lnSpc>
              <a:spcBef>
                <a:spcPts val="0"/>
              </a:spcBef>
              <a:buSzTx/>
              <a:buFontTx/>
              <a:buNone/>
              <a:defRPr sz="3600" b="1">
                <a:latin typeface="+mn-lt"/>
                <a:ea typeface="+mn-ea"/>
                <a:cs typeface="+mn-cs"/>
                <a:sym typeface="Helvetica Neue"/>
              </a:defRPr>
            </a:pPr>
            <a:r>
              <a:t>#4 We exercise tough love on ourselves when we discipline ourselves to labour for God's applause, not man's.</a:t>
            </a:r>
          </a:p>
          <a:p>
            <a:pPr marL="0" indent="0" algn="ctr" defTabSz="457200">
              <a:lnSpc>
                <a:spcPct val="150000"/>
              </a:lnSpc>
              <a:spcBef>
                <a:spcPts val="0"/>
              </a:spcBef>
              <a:buSzTx/>
              <a:buFontTx/>
              <a:buNone/>
              <a:defRPr sz="4300" b="1">
                <a:latin typeface="+mn-lt"/>
                <a:ea typeface="+mn-ea"/>
                <a:cs typeface="+mn-cs"/>
                <a:sym typeface="Helvetica Neue"/>
              </a:defRPr>
            </a:pPr>
            <a:endParaRPr/>
          </a:p>
          <a:p>
            <a:pPr marL="0" lvl="1" indent="1787236" algn="ctr" defTabSz="457200">
              <a:lnSpc>
                <a:spcPct val="150000"/>
              </a:lnSpc>
              <a:spcBef>
                <a:spcPts val="0"/>
              </a:spcBef>
              <a:buSzTx/>
              <a:buFontTx/>
              <a:buNone/>
              <a:defRPr sz="4300" b="1">
                <a:latin typeface="+mn-lt"/>
                <a:ea typeface="+mn-ea"/>
                <a:cs typeface="+mn-cs"/>
                <a:sym typeface="Helvetica Neue"/>
              </a:defRPr>
            </a:pPr>
            <a:endParaRPr/>
          </a:p>
        </p:txBody>
      </p:sp>
      <p:pic>
        <p:nvPicPr>
          <p:cNvPr id="185"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650237" y="390595"/>
            <a:ext cx="11704326" cy="1625602"/>
          </a:xfrm>
          <a:prstGeom prst="rect">
            <a:avLst/>
          </a:prstGeom>
        </p:spPr>
        <p:txBody>
          <a:bodyPr/>
          <a:lstStyle/>
          <a:p>
            <a:endParaRPr/>
          </a:p>
        </p:txBody>
      </p:sp>
      <p:sp>
        <p:nvSpPr>
          <p:cNvPr id="108" name="Text Placeholder 2"/>
          <p:cNvSpPr txBox="1">
            <a:spLocks noGrp="1"/>
          </p:cNvSpPr>
          <p:nvPr>
            <p:ph type="body" idx="1"/>
          </p:nvPr>
        </p:nvSpPr>
        <p:spPr>
          <a:xfrm>
            <a:off x="650237" y="2275838"/>
            <a:ext cx="11704326" cy="6436929"/>
          </a:xfrm>
          <a:prstGeom prst="rect">
            <a:avLst/>
          </a:prstGeom>
        </p:spPr>
        <p:txBody>
          <a:bodyPr/>
          <a:lstStyle/>
          <a:p>
            <a:endParaRPr/>
          </a:p>
        </p:txBody>
      </p:sp>
      <p:pic>
        <p:nvPicPr>
          <p:cNvPr id="109" name="918D2E4A-227C-456D-9183-796765C5046C-L0-001.jpeg" descr="918D2E4A-227C-456D-9183-796765C5046C-L0-001.jpeg"/>
          <p:cNvPicPr>
            <a:picLocks noChangeAspect="1"/>
          </p:cNvPicPr>
          <p:nvPr/>
        </p:nvPicPr>
        <p:blipFill>
          <a:blip r:embed="rId2">
            <a:extLst/>
          </a:blip>
          <a:stretch>
            <a:fillRect/>
          </a:stretch>
        </p:blipFill>
        <p:spPr>
          <a:xfrm>
            <a:off x="868979" y="272421"/>
            <a:ext cx="10985066" cy="9208758"/>
          </a:xfrm>
          <a:prstGeom prst="rect">
            <a:avLst/>
          </a:prstGeom>
          <a:ln w="12700">
            <a:miter lim="400000"/>
          </a:ln>
        </p:spPr>
      </p:pic>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Content Placeholder 2"/>
          <p:cNvSpPr txBox="1">
            <a:spLocks noGrp="1"/>
          </p:cNvSpPr>
          <p:nvPr>
            <p:ph type="body" idx="1"/>
          </p:nvPr>
        </p:nvSpPr>
        <p:spPr>
          <a:xfrm>
            <a:off x="233271" y="645522"/>
            <a:ext cx="12538258" cy="8759877"/>
          </a:xfrm>
          <a:prstGeom prst="rect">
            <a:avLst/>
          </a:prstGeom>
        </p:spPr>
        <p:txBody>
          <a:bodyPr/>
          <a:lstStyle/>
          <a:p>
            <a:pPr marL="0" indent="0" algn="ctr">
              <a:lnSpc>
                <a:spcPct val="150000"/>
              </a:lnSpc>
              <a:buSzTx/>
              <a:buNone/>
              <a:defRPr sz="3600" b="1">
                <a:latin typeface="+mj-lt"/>
                <a:ea typeface="+mj-ea"/>
                <a:cs typeface="+mj-cs"/>
                <a:sym typeface="Helvetica"/>
              </a:defRPr>
            </a:pPr>
            <a:endParaRPr/>
          </a:p>
          <a:p>
            <a:pPr marL="0" indent="0" algn="ctr">
              <a:lnSpc>
                <a:spcPct val="150000"/>
              </a:lnSpc>
              <a:buSzTx/>
              <a:buNone/>
              <a:defRPr sz="3600" b="1">
                <a:latin typeface="+mj-lt"/>
                <a:ea typeface="+mj-ea"/>
                <a:cs typeface="+mj-cs"/>
                <a:sym typeface="Helvetica"/>
              </a:defRPr>
            </a:pPr>
            <a:endParaRPr/>
          </a:p>
          <a:p>
            <a:pPr marL="0" indent="0" algn="ctr">
              <a:lnSpc>
                <a:spcPct val="150000"/>
              </a:lnSpc>
              <a:buSzTx/>
              <a:buNone/>
              <a:defRPr sz="3600" b="1">
                <a:latin typeface="+mj-lt"/>
                <a:ea typeface="+mj-ea"/>
                <a:cs typeface="+mj-cs"/>
                <a:sym typeface="Helvetica"/>
              </a:defRPr>
            </a:pPr>
            <a:r>
              <a:t>5) God's call to entrepreneurship is an invitation to worship</a:t>
            </a:r>
          </a:p>
        </p:txBody>
      </p:sp>
      <p:pic>
        <p:nvPicPr>
          <p:cNvPr id="188"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ext Placeholder 2"/>
          <p:cNvSpPr txBox="1">
            <a:spLocks noGrp="1"/>
          </p:cNvSpPr>
          <p:nvPr>
            <p:ph type="body" idx="1"/>
          </p:nvPr>
        </p:nvSpPr>
        <p:spPr>
          <a:xfrm>
            <a:off x="650237" y="1488341"/>
            <a:ext cx="11704326" cy="6436929"/>
          </a:xfrm>
          <a:prstGeom prst="rect">
            <a:avLst/>
          </a:prstGeom>
        </p:spPr>
        <p:txBody>
          <a:bodyPr/>
          <a:lstStyle>
            <a:lvl1pPr marL="0" indent="0" algn="ctr" defTabSz="457200">
              <a:lnSpc>
                <a:spcPct val="150000"/>
              </a:lnSpc>
              <a:spcBef>
                <a:spcPts val="0"/>
              </a:spcBef>
              <a:buSzTx/>
              <a:buFontTx/>
              <a:buNone/>
              <a:defRPr sz="4300" b="1">
                <a:latin typeface="+mn-lt"/>
                <a:ea typeface="+mn-ea"/>
                <a:cs typeface="+mn-cs"/>
                <a:sym typeface="Helvetica Neue"/>
              </a:defRPr>
            </a:lvl1pPr>
          </a:lstStyle>
          <a:p>
            <a:r>
              <a:t>20 The man who had received five bags of gold brought the other five. ‘Master,’ he said, ‘you entrusted me with five bags of gold. See, I have gained five more.’</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Text Placeholder 2"/>
          <p:cNvSpPr txBox="1">
            <a:spLocks noGrp="1"/>
          </p:cNvSpPr>
          <p:nvPr>
            <p:ph type="body" idx="1"/>
          </p:nvPr>
        </p:nvSpPr>
        <p:spPr>
          <a:xfrm>
            <a:off x="650237" y="1280158"/>
            <a:ext cx="11704326" cy="6436929"/>
          </a:xfrm>
          <a:prstGeom prst="rect">
            <a:avLst/>
          </a:prstGeom>
        </p:spPr>
        <p:txBody>
          <a:bodyPr/>
          <a:lstStyle/>
          <a:p>
            <a:pPr marL="0" indent="0" algn="ctr" defTabSz="457200">
              <a:lnSpc>
                <a:spcPct val="150000"/>
              </a:lnSpc>
              <a:spcBef>
                <a:spcPts val="0"/>
              </a:spcBef>
              <a:buSzTx/>
              <a:buFontTx/>
              <a:buNone/>
              <a:defRPr sz="4300" b="1">
                <a:latin typeface="+mn-lt"/>
                <a:ea typeface="+mn-ea"/>
                <a:cs typeface="+mn-cs"/>
                <a:sym typeface="Helvetica Neue"/>
              </a:defRPr>
            </a:pPr>
            <a:endParaRPr/>
          </a:p>
          <a:p>
            <a:pPr marL="0" indent="0" algn="ctr" defTabSz="457200">
              <a:lnSpc>
                <a:spcPct val="150000"/>
              </a:lnSpc>
              <a:spcBef>
                <a:spcPts val="0"/>
              </a:spcBef>
              <a:buSzTx/>
              <a:buFontTx/>
              <a:buNone/>
              <a:defRPr sz="4300" b="1">
                <a:latin typeface="+mn-lt"/>
                <a:ea typeface="+mn-ea"/>
                <a:cs typeface="+mn-cs"/>
                <a:sym typeface="Helvetica Neue"/>
              </a:defRPr>
            </a:pPr>
            <a:r>
              <a:t>Do we truly deeply believe that the fruit of all our enterprise belongs to God?</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ontent Placeholder 2"/>
          <p:cNvSpPr txBox="1">
            <a:spLocks noGrp="1"/>
          </p:cNvSpPr>
          <p:nvPr>
            <p:ph type="body" idx="1"/>
          </p:nvPr>
        </p:nvSpPr>
        <p:spPr>
          <a:xfrm>
            <a:off x="233271" y="1058364"/>
            <a:ext cx="12538258" cy="8759878"/>
          </a:xfrm>
          <a:prstGeom prst="rect">
            <a:avLst/>
          </a:prstGeom>
        </p:spPr>
        <p:txBody>
          <a:bodyPr/>
          <a:lstStyle/>
          <a:p>
            <a:pPr marL="0" indent="0" algn="ctr" defTabSz="457200">
              <a:lnSpc>
                <a:spcPct val="150000"/>
              </a:lnSpc>
              <a:spcBef>
                <a:spcPts val="0"/>
              </a:spcBef>
              <a:buSzTx/>
              <a:buFontTx/>
              <a:buNone/>
              <a:defRPr sz="5000" b="1">
                <a:solidFill>
                  <a:srgbClr val="FEFB4B"/>
                </a:solidFill>
                <a:latin typeface="+mn-lt"/>
                <a:ea typeface="+mn-ea"/>
                <a:cs typeface="+mn-cs"/>
                <a:sym typeface="Helvetica Neue"/>
              </a:defRPr>
            </a:pPr>
            <a:r>
              <a:t>Tough Love Application</a:t>
            </a:r>
          </a:p>
          <a:p>
            <a:pPr marL="0" indent="0" algn="ctr" defTabSz="457200">
              <a:lnSpc>
                <a:spcPct val="150000"/>
              </a:lnSpc>
              <a:spcBef>
                <a:spcPts val="0"/>
              </a:spcBef>
              <a:buSzTx/>
              <a:buFontTx/>
              <a:buNone/>
              <a:defRPr sz="4300" b="1">
                <a:latin typeface="+mn-lt"/>
                <a:ea typeface="+mn-ea"/>
                <a:cs typeface="+mn-cs"/>
                <a:sym typeface="Helvetica Neue"/>
              </a:defRPr>
            </a:pPr>
            <a:endParaRPr/>
          </a:p>
          <a:p>
            <a:pPr marL="0" indent="0" algn="ctr" defTabSz="457200">
              <a:lnSpc>
                <a:spcPct val="150000"/>
              </a:lnSpc>
              <a:spcBef>
                <a:spcPts val="0"/>
              </a:spcBef>
              <a:buSzTx/>
              <a:buFontTx/>
              <a:buNone/>
              <a:defRPr sz="3600" b="1">
                <a:latin typeface="+mn-lt"/>
                <a:ea typeface="+mn-ea"/>
                <a:cs typeface="+mn-cs"/>
                <a:sym typeface="Helvetica Neue"/>
              </a:defRPr>
            </a:pPr>
            <a:r>
              <a:t>#5 We exercise tough love on ourselves when we remember that all we are able to accomplish is only because of God's grace.</a:t>
            </a:r>
          </a:p>
          <a:p>
            <a:pPr marL="0" indent="0" algn="ctr" defTabSz="457200">
              <a:lnSpc>
                <a:spcPct val="150000"/>
              </a:lnSpc>
              <a:spcBef>
                <a:spcPts val="0"/>
              </a:spcBef>
              <a:buSzTx/>
              <a:buFontTx/>
              <a:buNone/>
              <a:defRPr sz="4300" b="1">
                <a:latin typeface="+mn-lt"/>
                <a:ea typeface="+mn-ea"/>
                <a:cs typeface="+mn-cs"/>
                <a:sym typeface="Helvetica Neue"/>
              </a:defRPr>
            </a:pPr>
            <a:endParaRPr/>
          </a:p>
          <a:p>
            <a:pPr marL="0" indent="0" algn="ctr" defTabSz="457200">
              <a:lnSpc>
                <a:spcPct val="150000"/>
              </a:lnSpc>
              <a:spcBef>
                <a:spcPts val="0"/>
              </a:spcBef>
              <a:buSzTx/>
              <a:buFontTx/>
              <a:buNone/>
              <a:defRPr sz="4300" b="1">
                <a:latin typeface="+mn-lt"/>
                <a:ea typeface="+mn-ea"/>
                <a:cs typeface="+mn-cs"/>
                <a:sym typeface="Helvetica Neue"/>
              </a:defRPr>
            </a:pPr>
            <a:endParaRPr/>
          </a:p>
          <a:p>
            <a:pPr marL="0" lvl="1" indent="1787236" algn="ctr" defTabSz="457200">
              <a:lnSpc>
                <a:spcPct val="150000"/>
              </a:lnSpc>
              <a:spcBef>
                <a:spcPts val="0"/>
              </a:spcBef>
              <a:buSzTx/>
              <a:buFontTx/>
              <a:buNone/>
              <a:defRPr sz="4300" b="1">
                <a:latin typeface="+mn-lt"/>
                <a:ea typeface="+mn-ea"/>
                <a:cs typeface="+mn-cs"/>
                <a:sym typeface="Helvetica Neue"/>
              </a:defRPr>
            </a:pPr>
            <a:endParaRPr/>
          </a:p>
        </p:txBody>
      </p:sp>
      <p:pic>
        <p:nvPicPr>
          <p:cNvPr id="195"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G R A C E…"/>
          <p:cNvSpPr txBox="1">
            <a:spLocks noGrp="1"/>
          </p:cNvSpPr>
          <p:nvPr>
            <p:ph type="title"/>
          </p:nvPr>
        </p:nvSpPr>
        <p:spPr>
          <a:xfrm>
            <a:off x="31471" y="2132981"/>
            <a:ext cx="12941858" cy="4491959"/>
          </a:xfrm>
          <a:prstGeom prst="rect">
            <a:avLst/>
          </a:prstGeom>
        </p:spPr>
        <p:txBody>
          <a:bodyPr/>
          <a:lstStyle/>
          <a:p>
            <a:pPr defTabSz="457200">
              <a:lnSpc>
                <a:spcPct val="200000"/>
              </a:lnSpc>
              <a:defRPr sz="5600" b="1">
                <a:latin typeface="+mn-lt"/>
                <a:ea typeface="+mn-ea"/>
                <a:cs typeface="+mn-cs"/>
                <a:sym typeface="Helvetica Neue"/>
              </a:defRPr>
            </a:pPr>
            <a:r>
              <a:t>G R A C E     </a:t>
            </a:r>
          </a:p>
          <a:p>
            <a:pPr defTabSz="457200">
              <a:lnSpc>
                <a:spcPct val="200000"/>
              </a:lnSpc>
              <a:defRPr sz="5600" b="1">
                <a:latin typeface="+mn-lt"/>
                <a:ea typeface="+mn-ea"/>
                <a:cs typeface="+mn-cs"/>
                <a:sym typeface="Helvetica Neue"/>
              </a:defRPr>
            </a:pPr>
            <a:r>
              <a:rPr>
                <a:solidFill>
                  <a:srgbClr val="FEFB4B"/>
                </a:solidFill>
              </a:rPr>
              <a:t>I N S P I R E S </a:t>
            </a:r>
            <a:r>
              <a:t>   </a:t>
            </a:r>
          </a:p>
          <a:p>
            <a:pPr defTabSz="457200">
              <a:lnSpc>
                <a:spcPct val="200000"/>
              </a:lnSpc>
              <a:defRPr sz="5600" b="1">
                <a:latin typeface="+mn-lt"/>
                <a:ea typeface="+mn-ea"/>
                <a:cs typeface="+mn-cs"/>
                <a:sym typeface="Helvetica Neue"/>
              </a:defRPr>
            </a:pPr>
            <a:r>
              <a:t> E N T R E P R E N E U R S H I P</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ontent Placeholder 2"/>
          <p:cNvSpPr txBox="1">
            <a:spLocks noGrp="1"/>
          </p:cNvSpPr>
          <p:nvPr>
            <p:ph type="body" idx="1"/>
          </p:nvPr>
        </p:nvSpPr>
        <p:spPr>
          <a:xfrm>
            <a:off x="650237" y="421275"/>
            <a:ext cx="11704326" cy="6436929"/>
          </a:xfrm>
          <a:prstGeom prst="rect">
            <a:avLst/>
          </a:prstGeom>
        </p:spPr>
        <p:txBody>
          <a:bodyPr/>
          <a:lstStyle/>
          <a:p>
            <a:pPr marL="0" indent="0" algn="ctr">
              <a:lnSpc>
                <a:spcPct val="150000"/>
              </a:lnSpc>
              <a:buSzTx/>
              <a:buNone/>
              <a:defRPr sz="3600" b="1">
                <a:latin typeface="+mj-lt"/>
                <a:ea typeface="+mj-ea"/>
                <a:cs typeface="+mj-cs"/>
                <a:sym typeface="Helvetica"/>
              </a:defRPr>
            </a:pPr>
            <a:endParaRPr/>
          </a:p>
          <a:p>
            <a:pPr marL="0" indent="0" algn="ctr">
              <a:lnSpc>
                <a:spcPct val="150000"/>
              </a:lnSpc>
              <a:buSzTx/>
              <a:buNone/>
              <a:defRPr sz="3600" b="1">
                <a:latin typeface="+mj-lt"/>
                <a:ea typeface="+mj-ea"/>
                <a:cs typeface="+mj-cs"/>
                <a:sym typeface="Helvetica"/>
              </a:defRPr>
            </a:pPr>
            <a:r>
              <a:t>Matthew 25:14-30</a:t>
            </a:r>
          </a:p>
          <a:p>
            <a:pPr marL="0" indent="0" algn="ctr">
              <a:lnSpc>
                <a:spcPct val="150000"/>
              </a:lnSpc>
              <a:buSzTx/>
              <a:buNone/>
              <a:defRPr sz="3600" b="1">
                <a:latin typeface="+mj-lt"/>
                <a:ea typeface="+mj-ea"/>
                <a:cs typeface="+mj-cs"/>
                <a:sym typeface="Helvetica"/>
              </a:defRPr>
            </a:pPr>
            <a:r>
              <a:t>“Again, it will be like a man going on a journey, who called his servants and entrusted his wealth to them. 15 To one he gave ﬁve bags of gold, to another two bags, and to another one bag,[a] each according to his ability. Then he went on his journey.  </a:t>
            </a:r>
          </a:p>
        </p:txBody>
      </p:sp>
      <p:pic>
        <p:nvPicPr>
          <p:cNvPr id="112"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ontent Placeholder 2"/>
          <p:cNvSpPr txBox="1">
            <a:spLocks noGrp="1"/>
          </p:cNvSpPr>
          <p:nvPr>
            <p:ph type="body" idx="1"/>
          </p:nvPr>
        </p:nvSpPr>
        <p:spPr>
          <a:xfrm>
            <a:off x="650237" y="421275"/>
            <a:ext cx="11704326" cy="6436929"/>
          </a:xfrm>
          <a:prstGeom prst="rect">
            <a:avLst/>
          </a:prstGeom>
        </p:spPr>
        <p:txBody>
          <a:bodyPr/>
          <a:lstStyle>
            <a:lvl1pPr marL="0" indent="0" algn="ctr" defTabSz="643737">
              <a:lnSpc>
                <a:spcPct val="150000"/>
              </a:lnSpc>
              <a:spcBef>
                <a:spcPts val="900"/>
              </a:spcBef>
              <a:buSzTx/>
              <a:buNone/>
              <a:defRPr sz="3564" b="1">
                <a:latin typeface="+mj-lt"/>
                <a:ea typeface="+mj-ea"/>
                <a:cs typeface="+mj-cs"/>
                <a:sym typeface="Helvetica"/>
              </a:defRPr>
            </a:lvl1pPr>
          </a:lstStyle>
          <a:p>
            <a:r>
              <a:t>16 The man who had received ﬁve bags of gold went at once and put his money to work and gained ﬁve bags more. 17 So also, the one with two bags of gold gained two more. 18 But the man who had received one bag went oﬀ, dug a hole in the ground and hid his master’s money. 19 “After a long time the master of those servants returned and settled accounts with them. </a:t>
            </a:r>
          </a:p>
        </p:txBody>
      </p:sp>
      <p:pic>
        <p:nvPicPr>
          <p:cNvPr id="115"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650237" y="421275"/>
            <a:ext cx="11704326" cy="6436929"/>
          </a:xfrm>
          <a:prstGeom prst="rect">
            <a:avLst/>
          </a:prstGeom>
        </p:spPr>
        <p:txBody>
          <a:bodyPr/>
          <a:lstStyle>
            <a:lvl1pPr marL="0" indent="0" algn="ctr">
              <a:lnSpc>
                <a:spcPct val="150000"/>
              </a:lnSpc>
              <a:buSzTx/>
              <a:buNone/>
              <a:defRPr sz="3600" b="1">
                <a:latin typeface="+mj-lt"/>
                <a:ea typeface="+mj-ea"/>
                <a:cs typeface="+mj-cs"/>
                <a:sym typeface="Helvetica"/>
              </a:defRPr>
            </a:lvl1pPr>
          </a:lstStyle>
          <a:p>
            <a:r>
              <a:t>20 The man who had received ﬁve bags of gold brought the other ﬁve. ‘Master,’ he said, ‘you entrusted me with ﬁve bags of gold. See, I have gained ﬁve more.’ 21 “His master replied, ‘Well done, good and faithful servant! You have been faithful with a few things; I will put you in charge of many things. Come and share your master’s happiness!’</a:t>
            </a:r>
          </a:p>
        </p:txBody>
      </p:sp>
      <p:pic>
        <p:nvPicPr>
          <p:cNvPr id="118"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ontent Placeholder 2"/>
          <p:cNvSpPr txBox="1">
            <a:spLocks noGrp="1"/>
          </p:cNvSpPr>
          <p:nvPr>
            <p:ph type="body" idx="1"/>
          </p:nvPr>
        </p:nvSpPr>
        <p:spPr>
          <a:xfrm>
            <a:off x="129246" y="618630"/>
            <a:ext cx="12470185" cy="6436929"/>
          </a:xfrm>
          <a:prstGeom prst="rect">
            <a:avLst/>
          </a:prstGeom>
        </p:spPr>
        <p:txBody>
          <a:bodyPr/>
          <a:lstStyle>
            <a:lvl1pPr marL="0" indent="0" algn="ctr">
              <a:lnSpc>
                <a:spcPct val="150000"/>
              </a:lnSpc>
              <a:buSzTx/>
              <a:buNone/>
              <a:defRPr sz="3600" b="1">
                <a:latin typeface="+mj-lt"/>
                <a:ea typeface="+mj-ea"/>
                <a:cs typeface="+mj-cs"/>
                <a:sym typeface="Helvetica"/>
              </a:defRPr>
            </a:lvl1pPr>
          </a:lstStyle>
          <a:p>
            <a:r>
              <a:t>22 “The man with two bags of gold also came. ‘Master,’ he said, ‘you entrusted me with two bags of gold; see, I have gained two more.’ 23 “His master replied, ‘Well done, good and faithful servant! You have been faithful with a few things; I will put you in charge of many things. Come and share your master’s happiness!’ Contentment</a:t>
            </a:r>
          </a:p>
        </p:txBody>
      </p:sp>
      <p:pic>
        <p:nvPicPr>
          <p:cNvPr id="121" name="image2.png" descr="image2.png"/>
          <p:cNvPicPr>
            <a:picLocks noChangeAspect="1"/>
          </p:cNvPicPr>
          <p:nvPr/>
        </p:nvPicPr>
        <p:blipFill>
          <a:blip r:embed="rId2">
            <a:extLst/>
          </a:blip>
          <a:stretch>
            <a:fillRect/>
          </a:stretch>
        </p:blipFill>
        <p:spPr>
          <a:xfrm>
            <a:off x="11221273" y="9154190"/>
            <a:ext cx="1552958" cy="518431"/>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itle 1"/>
          <p:cNvSpPr txBox="1">
            <a:spLocks noGrp="1"/>
          </p:cNvSpPr>
          <p:nvPr>
            <p:ph type="title"/>
          </p:nvPr>
        </p:nvSpPr>
        <p:spPr>
          <a:xfrm>
            <a:off x="650237" y="390595"/>
            <a:ext cx="11704326" cy="1625602"/>
          </a:xfrm>
          <a:prstGeom prst="rect">
            <a:avLst/>
          </a:prstGeom>
        </p:spPr>
        <p:txBody>
          <a:bodyPr/>
          <a:lstStyle/>
          <a:p>
            <a:endParaRPr/>
          </a:p>
        </p:txBody>
      </p:sp>
      <p:sp>
        <p:nvSpPr>
          <p:cNvPr id="124" name="Text Placeholder 2"/>
          <p:cNvSpPr txBox="1">
            <a:spLocks noGrp="1"/>
          </p:cNvSpPr>
          <p:nvPr>
            <p:ph type="body" idx="1"/>
          </p:nvPr>
        </p:nvSpPr>
        <p:spPr>
          <a:xfrm>
            <a:off x="650237" y="561338"/>
            <a:ext cx="11704326" cy="6436929"/>
          </a:xfrm>
          <a:prstGeom prst="rect">
            <a:avLst/>
          </a:prstGeom>
        </p:spPr>
        <p:txBody>
          <a:bodyPr/>
          <a:lstStyle>
            <a:lvl1pPr marL="0" indent="0" algn="ctr">
              <a:lnSpc>
                <a:spcPct val="150000"/>
              </a:lnSpc>
              <a:buSzTx/>
              <a:buNone/>
              <a:defRPr sz="3600" b="1">
                <a:latin typeface="+mj-lt"/>
                <a:ea typeface="+mj-ea"/>
                <a:cs typeface="+mj-cs"/>
                <a:sym typeface="Helvetica"/>
              </a:defRPr>
            </a:lvl1pPr>
          </a:lstStyle>
          <a:p>
            <a:r>
              <a:t>24 “Then the man who had received one bag of gold came. ‘Master,’ he said, ‘I knew that you are a hard man, harvesting where you have not sown and gathering where you have not scattered seed. 25 So I was afraid and went out and hid your gold in the ground. See, here is what belongs to you.’</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itle 1"/>
          <p:cNvSpPr txBox="1">
            <a:spLocks noGrp="1"/>
          </p:cNvSpPr>
          <p:nvPr>
            <p:ph type="title"/>
          </p:nvPr>
        </p:nvSpPr>
        <p:spPr>
          <a:xfrm>
            <a:off x="650237" y="390595"/>
            <a:ext cx="11704326" cy="1625602"/>
          </a:xfrm>
          <a:prstGeom prst="rect">
            <a:avLst/>
          </a:prstGeom>
        </p:spPr>
        <p:txBody>
          <a:bodyPr/>
          <a:lstStyle/>
          <a:p>
            <a:endParaRPr/>
          </a:p>
        </p:txBody>
      </p:sp>
      <p:sp>
        <p:nvSpPr>
          <p:cNvPr id="127" name="Text Placeholder 2"/>
          <p:cNvSpPr txBox="1">
            <a:spLocks noGrp="1"/>
          </p:cNvSpPr>
          <p:nvPr>
            <p:ph type="body" idx="1"/>
          </p:nvPr>
        </p:nvSpPr>
        <p:spPr>
          <a:xfrm>
            <a:off x="650237" y="589913"/>
            <a:ext cx="11704326" cy="6436929"/>
          </a:xfrm>
          <a:prstGeom prst="rect">
            <a:avLst/>
          </a:prstGeom>
        </p:spPr>
        <p:txBody>
          <a:bodyPr/>
          <a:lstStyle>
            <a:lvl1pPr marL="0" indent="0" algn="ctr">
              <a:lnSpc>
                <a:spcPct val="150000"/>
              </a:lnSpc>
              <a:buSzTx/>
              <a:buNone/>
              <a:defRPr sz="3600" b="1">
                <a:latin typeface="+mj-lt"/>
                <a:ea typeface="+mj-ea"/>
                <a:cs typeface="+mj-cs"/>
                <a:sym typeface="Helvetica"/>
              </a:defRPr>
            </a:lvl1pPr>
          </a:lstStyle>
          <a:p>
            <a:r>
              <a:t>26 “His master replied, ‘You wicked, lazy servant! So you knew that I harvest where I have not sown and gather where I have not scattered seed? 27 Well then, you should have put my money on deposit with the bankers, so that when I returned I would have received it back with interest. </a:t>
            </a:r>
          </a:p>
        </p:txBody>
      </p:sp>
    </p:spTree>
  </p:cSld>
  <p:clrMapOvr>
    <a:masterClrMapping/>
  </p:clrMapOvr>
  <p:transition spd="med"/>
</p:sld>
</file>

<file path=ppt/theme/theme1.xml><?xml version="1.0" encoding="utf-8"?>
<a:theme xmlns:a="http://schemas.openxmlformats.org/drawingml/2006/main" name="Black">
  <a:themeElements>
    <a:clrScheme name="Black">
      <a:dk1>
        <a:srgbClr val="000000"/>
      </a:dk1>
      <a:lt1>
        <a:srgbClr val="000000"/>
      </a:lt1>
      <a:dk2>
        <a:srgbClr val="A7A7A7"/>
      </a:dk2>
      <a:lt2>
        <a:srgbClr val="535353"/>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a:ea typeface="Helvetica"/>
        <a:cs typeface="Helvetica"/>
      </a:majorFont>
      <a:minorFont>
        <a:latin typeface="Helvetica Neue"/>
        <a:ea typeface="Helvetica Neue"/>
        <a:cs typeface="Helvetica Neue"/>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A7A7A7"/>
      </a:dk2>
      <a:lt2>
        <a:srgbClr val="535353"/>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a:ea typeface="Helvetica"/>
        <a:cs typeface="Helvetica"/>
      </a:majorFont>
      <a:minorFont>
        <a:latin typeface="Helvetica Neue"/>
        <a:ea typeface="Helvetica Neue"/>
        <a:cs typeface="Helvetica Neue"/>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1107</Words>
  <Application>Microsoft Office PowerPoint</Application>
  <PresentationFormat>Custom</PresentationFormat>
  <Paragraphs>94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Biblically entrepreneurship is being faithful, smart, innovative, diligent and passionate in using all the skills, talents and resources God has given us for the greater good and God's glory.</vt:lpstr>
      <vt:lpstr>Grace and Entrepreneurship</vt:lpstr>
      <vt:lpstr>PowerPoint Presentation</vt:lpstr>
      <vt:lpstr>PowerPoint Presentation</vt:lpstr>
      <vt:lpstr>PowerPoint Presentation</vt:lpstr>
      <vt:lpstr>PowerPoint Presentation</vt:lpstr>
      <vt:lpstr>PowerPoint Presentation</vt:lpstr>
      <vt:lpstr>PowerPoint Presentation</vt:lpstr>
      <vt:lpstr>Three things needed for entrepreneurship to prosper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 R A C E      I N S P I R E S      E N T R E P R E N E U R S H I 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NEWCITYMUMBAI</dc:creator>
  <cp:lastModifiedBy>NEWCITYMUMBAI</cp:lastModifiedBy>
  <cp:revision>1</cp:revision>
  <dcterms:modified xsi:type="dcterms:W3CDTF">2018-06-26T07:01:51Z</dcterms:modified>
</cp:coreProperties>
</file>