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5E6"/>
          </a:solidFill>
        </a:fill>
      </a:tcStyle>
    </a:wholeTbl>
    <a:band2H>
      <a:tcTxStyle b="def" i="def"/>
      <a:tcStyle>
        <a:tcBdr/>
        <a:fill>
          <a:solidFill>
            <a:srgbClr val="E6EBF3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E4CA"/>
          </a:solidFill>
        </a:fill>
      </a:tcStyle>
    </a:wholeTbl>
    <a:band2H>
      <a:tcTxStyle b="def" i="def"/>
      <a:tcStyle>
        <a:tcBdr/>
        <a:fill>
          <a:solidFill>
            <a:srgbClr val="E7F2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CCBD6"/>
          </a:solidFill>
        </a:fill>
      </a:tcStyle>
    </a:wholeTbl>
    <a:band2H>
      <a:tcTxStyle b="def" i="def"/>
      <a:tcStyle>
        <a:tcBdr/>
        <a:fill>
          <a:solidFill>
            <a:srgbClr val="F6E7EC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Shape 12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  <a:lvl2pPr marL="777875" indent="-333375" algn="ctr">
              <a:spcBef>
                <a:spcPts val="0"/>
              </a:spcBef>
              <a:defRPr i="1" sz="2400"/>
            </a:lvl2pPr>
            <a:lvl3pPr marL="1222375" indent="-333375" algn="ctr">
              <a:spcBef>
                <a:spcPts val="0"/>
              </a:spcBef>
              <a:defRPr i="1" sz="2400"/>
            </a:lvl3pPr>
            <a:lvl4pPr marL="1666875" indent="-333375" algn="ctr">
              <a:spcBef>
                <a:spcPts val="0"/>
              </a:spcBef>
              <a:defRPr i="1" sz="2400"/>
            </a:lvl4pPr>
            <a:lvl5pPr marL="2111375" indent="-333375" algn="ctr">
              <a:spcBef>
                <a:spcPts val="0"/>
              </a:spcBef>
              <a:defRPr i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/>
          <p:nvPr>
            <p:ph type="body" sz="quarter" idx="13"/>
          </p:nvPr>
        </p:nvSpPr>
        <p:spPr>
          <a:xfrm>
            <a:off x="1270000" y="4308597"/>
            <a:ext cx="10464800" cy="609780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3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/>
          <p:nvPr>
            <p:ph type="title"/>
          </p:nvPr>
        </p:nvSpPr>
        <p:spPr>
          <a:xfrm>
            <a:off x="650238" y="390595"/>
            <a:ext cx="11704324" cy="1625602"/>
          </a:xfrm>
          <a:prstGeom prst="rect">
            <a:avLst/>
          </a:prstGeom>
        </p:spPr>
        <p:txBody>
          <a:bodyPr lIns="65022" tIns="65022" rIns="65022" bIns="65022"/>
          <a:lstStyle>
            <a:lvl1pPr defTabSz="650240">
              <a:defRPr b="1" sz="6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idx="1"/>
          </p:nvPr>
        </p:nvSpPr>
        <p:spPr>
          <a:xfrm>
            <a:off x="650238" y="2275838"/>
            <a:ext cx="11704324" cy="6436928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71487" indent="-471487" defTabSz="650240">
              <a:spcBef>
                <a:spcPts val="1000"/>
              </a:spcBef>
              <a:buSzPct val="100000"/>
              <a:buFont typeface="Arial"/>
              <a:defRPr sz="4400">
                <a:latin typeface="Calibri"/>
                <a:ea typeface="Calibri"/>
                <a:cs typeface="Calibri"/>
                <a:sym typeface="Calibri"/>
              </a:defRPr>
            </a:lvl1pPr>
            <a:lvl2pPr marL="906234" indent="-449034" defTabSz="650240">
              <a:spcBef>
                <a:spcPts val="1000"/>
              </a:spcBef>
              <a:buSzPct val="100000"/>
              <a:buFont typeface="Arial"/>
              <a:buChar char="–"/>
              <a:defRPr sz="4400">
                <a:latin typeface="Calibri"/>
                <a:ea typeface="Calibri"/>
                <a:cs typeface="Calibri"/>
                <a:sym typeface="Calibri"/>
              </a:defRPr>
            </a:lvl2pPr>
            <a:lvl3pPr indent="-419100" defTabSz="650240">
              <a:spcBef>
                <a:spcPts val="1000"/>
              </a:spcBef>
              <a:buSzPct val="100000"/>
              <a:buFont typeface="Arial"/>
              <a:defRPr sz="4400">
                <a:latin typeface="Calibri"/>
                <a:ea typeface="Calibri"/>
                <a:cs typeface="Calibri"/>
                <a:sym typeface="Calibri"/>
              </a:defRPr>
            </a:lvl3pPr>
            <a:lvl4pPr marL="1874520" indent="-502919" defTabSz="650240">
              <a:spcBef>
                <a:spcPts val="1000"/>
              </a:spcBef>
              <a:buSzPct val="100000"/>
              <a:buFont typeface="Arial"/>
              <a:buChar char="–"/>
              <a:defRPr sz="4400">
                <a:latin typeface="Calibri"/>
                <a:ea typeface="Calibri"/>
                <a:cs typeface="Calibri"/>
                <a:sym typeface="Calibri"/>
              </a:defRPr>
            </a:lvl4pPr>
            <a:lvl5pPr marL="2331720" indent="-502920" defTabSz="650240">
              <a:spcBef>
                <a:spcPts val="1000"/>
              </a:spcBef>
              <a:buSzPct val="100000"/>
              <a:buFont typeface="Arial"/>
              <a:buChar char="»"/>
              <a:defRPr sz="44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xfrm>
            <a:off x="11998692" y="9114113"/>
            <a:ext cx="355869" cy="371347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 defTabSz="650240"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19250" y="673100"/>
            <a:ext cx="9758017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8918"/>
            <a:ext cx="5334002" cy="82169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9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30" name="EA8E4D1D-56C8-43E0-B993-A3A91269DDF5-L0-001.jpeg" descr="EA8E4D1D-56C8-43E0-B993-A3A91269DDF5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4897" y="0"/>
            <a:ext cx="11635007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ontent Placeholder 2"/>
          <p:cNvSpPr txBox="1"/>
          <p:nvPr>
            <p:ph type="body" idx="1"/>
          </p:nvPr>
        </p:nvSpPr>
        <p:spPr>
          <a:xfrm>
            <a:off x="233272" y="645522"/>
            <a:ext cx="12538256" cy="8759877"/>
          </a:xfrm>
          <a:prstGeom prst="rect">
            <a:avLst/>
          </a:prstGeom>
        </p:spPr>
        <p:txBody>
          <a:bodyPr/>
          <a:lstStyle/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sz="36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sz="3600">
                <a:solidFill>
                  <a:srgbClr val="FEFB4B"/>
                </a:solidFill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17 Learn to do right; seek justice. Defend the oppressed. Take up the cause of the fatherless; plead the case of the widow. </a:t>
            </a:r>
          </a:p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sz="36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sz="36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sz="36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Isaiah 1:17 NIV</a:t>
            </a:r>
          </a:p>
        </p:txBody>
      </p:sp>
      <p:pic>
        <p:nvPicPr>
          <p:cNvPr id="157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7" cy="5184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ontent Placeholder 2"/>
          <p:cNvSpPr txBox="1"/>
          <p:nvPr>
            <p:ph type="body" idx="1"/>
          </p:nvPr>
        </p:nvSpPr>
        <p:spPr>
          <a:xfrm>
            <a:off x="233272" y="645522"/>
            <a:ext cx="12538256" cy="8759877"/>
          </a:xfrm>
          <a:prstGeom prst="rect">
            <a:avLst/>
          </a:prstGeom>
        </p:spPr>
        <p:txBody>
          <a:bodyPr/>
          <a:lstStyle/>
          <a:p>
            <a:pPr marL="0" indent="0" algn="ctr" defTabSz="336849">
              <a:lnSpc>
                <a:spcPct val="125000"/>
              </a:lnSpc>
              <a:spcBef>
                <a:spcPts val="0"/>
              </a:spcBef>
              <a:buSzTx/>
              <a:buNone/>
              <a:defRPr sz="3348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“ ‘When you reap the harvest of your land, </a:t>
            </a:r>
            <a:r>
              <a:rPr>
                <a:solidFill>
                  <a:srgbClr val="FEFB4B"/>
                </a:solidFill>
              </a:rPr>
              <a:t>do not reap to the very edges of your field</a:t>
            </a:r>
            <a:r>
              <a:t> or gather the gleanings of your harvest. </a:t>
            </a:r>
          </a:p>
          <a:p>
            <a:pPr marL="0" indent="0" algn="ctr" defTabSz="336849">
              <a:lnSpc>
                <a:spcPct val="125000"/>
              </a:lnSpc>
              <a:spcBef>
                <a:spcPts val="0"/>
              </a:spcBef>
              <a:buSzTx/>
              <a:buNone/>
              <a:defRPr sz="3348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336849">
              <a:lnSpc>
                <a:spcPct val="125000"/>
              </a:lnSpc>
              <a:spcBef>
                <a:spcPts val="0"/>
              </a:spcBef>
              <a:buSzTx/>
              <a:buNone/>
              <a:defRPr sz="3348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rPr>
                <a:solidFill>
                  <a:srgbClr val="FEFB4B"/>
                </a:solidFill>
              </a:rPr>
              <a:t>Do not go over your vineyard a second time</a:t>
            </a:r>
            <a:r>
              <a:t> or pick up the grapes that have fallen. Leave them for the poor and the foreigner. I am the Lord your God. “ </a:t>
            </a:r>
          </a:p>
          <a:p>
            <a:pPr marL="0" indent="0" algn="ctr" defTabSz="336849">
              <a:lnSpc>
                <a:spcPct val="125000"/>
              </a:lnSpc>
              <a:spcBef>
                <a:spcPts val="0"/>
              </a:spcBef>
              <a:buSzTx/>
              <a:buNone/>
              <a:defRPr sz="3348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‘Do not steal. “</a:t>
            </a:r>
          </a:p>
          <a:p>
            <a:pPr marL="0" indent="0" algn="ctr" defTabSz="336849">
              <a:lnSpc>
                <a:spcPct val="125000"/>
              </a:lnSpc>
              <a:spcBef>
                <a:spcPts val="0"/>
              </a:spcBef>
              <a:buSzTx/>
              <a:buNone/>
              <a:defRPr sz="3348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 ‘Do not lie. “ </a:t>
            </a:r>
          </a:p>
          <a:p>
            <a:pPr marL="0" indent="0" algn="ctr" defTabSz="336849">
              <a:lnSpc>
                <a:spcPct val="125000"/>
              </a:lnSpc>
              <a:spcBef>
                <a:spcPts val="0"/>
              </a:spcBef>
              <a:buSzTx/>
              <a:buNone/>
              <a:defRPr sz="3348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‘Do not deceive one another.”</a:t>
            </a:r>
          </a:p>
          <a:p>
            <a:pPr marL="0" indent="0" algn="ctr" defTabSz="336849">
              <a:lnSpc>
                <a:spcPct val="125000"/>
              </a:lnSpc>
              <a:spcBef>
                <a:spcPts val="0"/>
              </a:spcBef>
              <a:buSzTx/>
              <a:buNone/>
              <a:defRPr sz="3348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Leviticus 19:9-11 NIV</a:t>
            </a:r>
          </a:p>
        </p:txBody>
      </p:sp>
      <p:pic>
        <p:nvPicPr>
          <p:cNvPr id="160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7" cy="5184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ontent Placeholder 2"/>
          <p:cNvSpPr txBox="1"/>
          <p:nvPr>
            <p:ph type="body" idx="1"/>
          </p:nvPr>
        </p:nvSpPr>
        <p:spPr>
          <a:xfrm>
            <a:off x="650238" y="733648"/>
            <a:ext cx="11704324" cy="6255397"/>
          </a:xfrm>
          <a:prstGeom prst="rect">
            <a:avLst/>
          </a:prstGeom>
        </p:spPr>
        <p:txBody>
          <a:bodyPr/>
          <a:lstStyle/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sz="42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sz="42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We live without margins, because in our pride and in our fear, we are using up all the margins on ourselves.</a:t>
            </a:r>
          </a:p>
        </p:txBody>
      </p:sp>
      <p:pic>
        <p:nvPicPr>
          <p:cNvPr id="163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7" cy="5184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ontent Placeholder 2"/>
          <p:cNvSpPr txBox="1"/>
          <p:nvPr>
            <p:ph type="body" idx="1"/>
          </p:nvPr>
        </p:nvSpPr>
        <p:spPr>
          <a:xfrm>
            <a:off x="233272" y="645522"/>
            <a:ext cx="12538256" cy="8759877"/>
          </a:xfrm>
          <a:prstGeom prst="rect">
            <a:avLst/>
          </a:prstGeom>
        </p:spPr>
        <p:txBody>
          <a:bodyPr/>
          <a:lstStyle/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sz="36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sz="3600">
                <a:solidFill>
                  <a:srgbClr val="FEFB4B"/>
                </a:solidFill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17 Learn to do right; seek justice. Defend the oppressed. Take up the cause of the fatherless; plead the case of the widow. </a:t>
            </a:r>
          </a:p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sz="36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sz="36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sz="36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Isaiah 1:17 NIV</a:t>
            </a:r>
          </a:p>
        </p:txBody>
      </p:sp>
      <p:pic>
        <p:nvPicPr>
          <p:cNvPr id="166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7" cy="5184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ontent Placeholder 2"/>
          <p:cNvSpPr txBox="1"/>
          <p:nvPr>
            <p:ph type="body" idx="1"/>
          </p:nvPr>
        </p:nvSpPr>
        <p:spPr>
          <a:xfrm>
            <a:off x="233272" y="645522"/>
            <a:ext cx="12538256" cy="8759877"/>
          </a:xfrm>
          <a:prstGeom prst="rect">
            <a:avLst/>
          </a:prstGeom>
        </p:spPr>
        <p:txBody>
          <a:bodyPr/>
          <a:lstStyle/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sz="5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sz="5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sz="5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2) The Nature of this Call</a:t>
            </a:r>
          </a:p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sz="5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</p:txBody>
      </p:sp>
      <p:pic>
        <p:nvPicPr>
          <p:cNvPr id="169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7" cy="5184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ontent Placeholder 2"/>
          <p:cNvSpPr txBox="1"/>
          <p:nvPr>
            <p:ph type="body" idx="1"/>
          </p:nvPr>
        </p:nvSpPr>
        <p:spPr>
          <a:xfrm>
            <a:off x="233272" y="645522"/>
            <a:ext cx="12538256" cy="8759877"/>
          </a:xfrm>
          <a:prstGeom prst="rect">
            <a:avLst/>
          </a:prstGeom>
        </p:spPr>
        <p:txBody>
          <a:bodyPr/>
          <a:lstStyle/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sz="36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sz="3600">
                <a:solidFill>
                  <a:srgbClr val="FEFB4B"/>
                </a:solidFill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17 Learn to do right; seek justice. Defend the oppressed. Take up the cause of the fatherless; plead the case of the widow. </a:t>
            </a:r>
          </a:p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sz="36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sz="36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sz="36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Isaiah 1:17 NIV</a:t>
            </a:r>
          </a:p>
        </p:txBody>
      </p:sp>
      <p:pic>
        <p:nvPicPr>
          <p:cNvPr id="172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7" cy="5184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he Nature of this Cal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Nature of this Call</a:t>
            </a:r>
          </a:p>
        </p:txBody>
      </p:sp>
      <p:sp>
        <p:nvSpPr>
          <p:cNvPr id="175" name="This call will bless these women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25078" indent="-625078">
              <a:defRPr b="1" sz="4500"/>
            </a:pPr>
            <a:r>
              <a:t>This call will bless these women</a:t>
            </a:r>
          </a:p>
          <a:p>
            <a:pPr marL="625078" indent="-625078">
              <a:defRPr b="1" sz="45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he Nature of this Cal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Nature of this Call</a:t>
            </a:r>
          </a:p>
        </p:txBody>
      </p:sp>
      <p:sp>
        <p:nvSpPr>
          <p:cNvPr id="178" name="This call will bless these wome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25078" indent="-625078">
              <a:defRPr b="1" sz="4500"/>
            </a:pPr>
            <a:r>
              <a:t>This call will bless these women</a:t>
            </a:r>
          </a:p>
          <a:p>
            <a:pPr marL="625078" indent="-625078">
              <a:defRPr b="1" sz="4500"/>
            </a:pPr>
            <a:r>
              <a:t>This call will disciple us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he Nature of this Cal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Nature of this Call</a:t>
            </a:r>
          </a:p>
        </p:txBody>
      </p:sp>
      <p:sp>
        <p:nvSpPr>
          <p:cNvPr id="181" name="This call will bless these wome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25078" indent="-625078">
              <a:defRPr b="1" sz="4500"/>
            </a:pPr>
            <a:r>
              <a:t>This call will bless these women</a:t>
            </a:r>
          </a:p>
          <a:p>
            <a:pPr marL="625078" indent="-625078">
              <a:defRPr b="1" sz="4500"/>
            </a:pPr>
            <a:r>
              <a:t>This call will disciple us</a:t>
            </a:r>
          </a:p>
          <a:p>
            <a:pPr marL="625078" indent="-625078">
              <a:defRPr b="1" sz="4500"/>
            </a:pPr>
            <a:r>
              <a:t>This call will teach us to be missional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ontent Placeholder 2"/>
          <p:cNvSpPr txBox="1"/>
          <p:nvPr>
            <p:ph type="body" idx="1"/>
          </p:nvPr>
        </p:nvSpPr>
        <p:spPr>
          <a:xfrm>
            <a:off x="650238" y="99478"/>
            <a:ext cx="11704324" cy="6436928"/>
          </a:xfrm>
          <a:prstGeom prst="rect">
            <a:avLst/>
          </a:prstGeom>
        </p:spPr>
        <p:txBody>
          <a:bodyPr/>
          <a:lstStyle/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50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3) Our Response to this Call</a:t>
            </a:r>
          </a:p>
        </p:txBody>
      </p:sp>
      <p:pic>
        <p:nvPicPr>
          <p:cNvPr id="184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7" cy="5184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ontent Placeholder 2"/>
          <p:cNvSpPr txBox="1"/>
          <p:nvPr>
            <p:ph type="body" idx="1"/>
          </p:nvPr>
        </p:nvSpPr>
        <p:spPr>
          <a:xfrm>
            <a:off x="650238" y="927501"/>
            <a:ext cx="11704324" cy="6436929"/>
          </a:xfrm>
          <a:prstGeom prst="rect">
            <a:avLst/>
          </a:prstGeom>
        </p:spPr>
        <p:txBody>
          <a:bodyPr/>
          <a:lstStyle/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50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God is more concerned about our character than about our comfort</a:t>
            </a:r>
          </a:p>
        </p:txBody>
      </p:sp>
      <p:pic>
        <p:nvPicPr>
          <p:cNvPr id="133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7" cy="5184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ontent Placeholder 2"/>
          <p:cNvSpPr txBox="1"/>
          <p:nvPr>
            <p:ph type="body" idx="1"/>
          </p:nvPr>
        </p:nvSpPr>
        <p:spPr>
          <a:xfrm>
            <a:off x="233272" y="645522"/>
            <a:ext cx="12538256" cy="8759877"/>
          </a:xfrm>
          <a:prstGeom prst="rect">
            <a:avLst/>
          </a:prstGeom>
        </p:spPr>
        <p:txBody>
          <a:bodyPr/>
          <a:lstStyle/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sz="5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sz="5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sz="5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For us who believe in Jesus, the rebuke of God is never punitive; it is always redemptive</a:t>
            </a:r>
          </a:p>
        </p:txBody>
      </p:sp>
      <p:pic>
        <p:nvPicPr>
          <p:cNvPr id="187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7" cy="5184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ontent Placeholder 2"/>
          <p:cNvSpPr txBox="1"/>
          <p:nvPr>
            <p:ph type="body" idx="1"/>
          </p:nvPr>
        </p:nvSpPr>
        <p:spPr>
          <a:xfrm>
            <a:off x="233272" y="645522"/>
            <a:ext cx="12538256" cy="8759877"/>
          </a:xfrm>
          <a:prstGeom prst="rect">
            <a:avLst/>
          </a:prstGeom>
        </p:spPr>
        <p:txBody>
          <a:bodyPr/>
          <a:lstStyle/>
          <a:p>
            <a:pPr marL="0" indent="0" algn="ctr" defTabSz="362204">
              <a:lnSpc>
                <a:spcPct val="150000"/>
              </a:lnSpc>
              <a:spcBef>
                <a:spcPts val="0"/>
              </a:spcBef>
              <a:buSzTx/>
              <a:buNone/>
              <a:defRPr sz="42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““Come now, let us settle the matter,” says the Lord. </a:t>
            </a:r>
          </a:p>
          <a:p>
            <a:pPr marL="0" indent="0" algn="ctr" defTabSz="362204">
              <a:lnSpc>
                <a:spcPct val="150000"/>
              </a:lnSpc>
              <a:spcBef>
                <a:spcPts val="0"/>
              </a:spcBef>
              <a:buSzTx/>
              <a:buNone/>
              <a:defRPr sz="42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362204">
              <a:lnSpc>
                <a:spcPct val="150000"/>
              </a:lnSpc>
              <a:spcBef>
                <a:spcPts val="0"/>
              </a:spcBef>
              <a:buSzTx/>
              <a:buNone/>
              <a:defRPr sz="42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“Though your sins are like scarlet, they shall be as white as snow; though they are red as crimson, they shall be like wool.”</a:t>
            </a:r>
          </a:p>
          <a:p>
            <a:pPr marL="0" indent="0" algn="ctr" defTabSz="362204">
              <a:lnSpc>
                <a:spcPct val="150000"/>
              </a:lnSpc>
              <a:spcBef>
                <a:spcPts val="0"/>
              </a:spcBef>
              <a:buSzTx/>
              <a:buNone/>
              <a:defRPr sz="42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362204">
              <a:lnSpc>
                <a:spcPct val="150000"/>
              </a:lnSpc>
              <a:spcBef>
                <a:spcPts val="0"/>
              </a:spcBef>
              <a:buSzTx/>
              <a:buNone/>
              <a:defRPr sz="42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Isaiah 1:18 NIV</a:t>
            </a:r>
          </a:p>
        </p:txBody>
      </p:sp>
      <p:pic>
        <p:nvPicPr>
          <p:cNvPr id="190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7" cy="5184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ontent Placeholder 2"/>
          <p:cNvSpPr txBox="1"/>
          <p:nvPr>
            <p:ph type="body" idx="1"/>
          </p:nvPr>
        </p:nvSpPr>
        <p:spPr>
          <a:xfrm>
            <a:off x="129247" y="618630"/>
            <a:ext cx="12470183" cy="6436928"/>
          </a:xfrm>
          <a:prstGeom prst="rect">
            <a:avLst/>
          </a:prstGeom>
        </p:spPr>
        <p:txBody>
          <a:bodyPr/>
          <a:lstStyle/>
          <a:p>
            <a:pPr marL="0" indent="0" algn="ctr" defTabSz="514095">
              <a:lnSpc>
                <a:spcPct val="125000"/>
              </a:lnSpc>
              <a:spcBef>
                <a:spcPts val="0"/>
              </a:spcBef>
              <a:buSzTx/>
              <a:buNone/>
              <a:defRPr sz="2992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14095">
              <a:lnSpc>
                <a:spcPct val="125000"/>
              </a:lnSpc>
              <a:spcBef>
                <a:spcPts val="0"/>
              </a:spcBef>
              <a:buSzTx/>
              <a:buNone/>
              <a:defRPr sz="3784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endParaRPr sz="2992"/>
          </a:p>
          <a:p>
            <a:pPr marL="0" indent="0" algn="ctr" defTabSz="514095">
              <a:lnSpc>
                <a:spcPct val="125000"/>
              </a:lnSpc>
              <a:spcBef>
                <a:spcPts val="0"/>
              </a:spcBef>
              <a:buSzTx/>
              <a:buNone/>
              <a:defRPr sz="3784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endParaRPr sz="2992"/>
          </a:p>
          <a:p>
            <a:pPr marL="0" indent="0" algn="ctr" defTabSz="514095">
              <a:lnSpc>
                <a:spcPct val="125000"/>
              </a:lnSpc>
              <a:spcBef>
                <a:spcPts val="0"/>
              </a:spcBef>
              <a:buSzTx/>
              <a:buNone/>
              <a:defRPr sz="3784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1) How God demonstrates His tough love to us</a:t>
            </a:r>
          </a:p>
          <a:p>
            <a:pPr marL="0" indent="0" algn="ctr" defTabSz="514095">
              <a:lnSpc>
                <a:spcPct val="125000"/>
              </a:lnSpc>
              <a:spcBef>
                <a:spcPts val="0"/>
              </a:spcBef>
              <a:buSzTx/>
              <a:buNone/>
              <a:defRPr sz="3784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14095">
              <a:lnSpc>
                <a:spcPct val="125000"/>
              </a:lnSpc>
              <a:spcBef>
                <a:spcPts val="0"/>
              </a:spcBef>
              <a:buSzTx/>
              <a:buNone/>
              <a:defRPr sz="3784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2) How we ought to give ourselves some tough love</a:t>
            </a:r>
          </a:p>
          <a:p>
            <a:pPr marL="0" indent="0" algn="ctr" defTabSz="514095">
              <a:lnSpc>
                <a:spcPct val="125000"/>
              </a:lnSpc>
              <a:spcBef>
                <a:spcPts val="0"/>
              </a:spcBef>
              <a:buSzTx/>
              <a:buNone/>
              <a:defRPr sz="3784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14095">
              <a:lnSpc>
                <a:spcPct val="125000"/>
              </a:lnSpc>
              <a:spcBef>
                <a:spcPts val="0"/>
              </a:spcBef>
              <a:buSzTx/>
              <a:buNone/>
              <a:defRPr sz="3784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3) How we ought to extend tough love to others</a:t>
            </a:r>
          </a:p>
        </p:txBody>
      </p:sp>
      <p:pic>
        <p:nvPicPr>
          <p:cNvPr id="136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7" cy="5184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ontent Placeholder 2"/>
          <p:cNvSpPr txBox="1"/>
          <p:nvPr>
            <p:ph type="body" idx="1"/>
          </p:nvPr>
        </p:nvSpPr>
        <p:spPr>
          <a:xfrm>
            <a:off x="650238" y="421275"/>
            <a:ext cx="11704324" cy="6436928"/>
          </a:xfrm>
          <a:prstGeom prst="rect">
            <a:avLst/>
          </a:prstGeom>
        </p:spPr>
        <p:txBody>
          <a:bodyPr/>
          <a:lstStyle/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3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584200">
              <a:lnSpc>
                <a:spcPct val="125000"/>
              </a:lnSpc>
              <a:spcBef>
                <a:spcPts val="0"/>
              </a:spcBef>
              <a:buSzTx/>
              <a:buNone/>
              <a:defRPr sz="50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Tough love pulls us out of our sinfulness and tough love presses us into greater service of people</a:t>
            </a:r>
          </a:p>
        </p:txBody>
      </p:sp>
      <p:pic>
        <p:nvPicPr>
          <p:cNvPr id="139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7" cy="5184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ontent Placeholder 2"/>
          <p:cNvSpPr txBox="1"/>
          <p:nvPr>
            <p:ph type="body" idx="1"/>
          </p:nvPr>
        </p:nvSpPr>
        <p:spPr>
          <a:xfrm>
            <a:off x="233272" y="645522"/>
            <a:ext cx="12538256" cy="8759877"/>
          </a:xfrm>
          <a:prstGeom prst="rect">
            <a:avLst/>
          </a:prstGeom>
        </p:spPr>
        <p:txBody>
          <a:bodyPr/>
          <a:lstStyle/>
          <a:p>
            <a:pPr marL="0" indent="0" algn="ctr" defTabSz="289763">
              <a:lnSpc>
                <a:spcPct val="125000"/>
              </a:lnSpc>
              <a:spcBef>
                <a:spcPts val="0"/>
              </a:spcBef>
              <a:buSzTx/>
              <a:buNone/>
              <a:defRPr sz="288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“15 When you spread out your hands in prayer, I hide my eyes from you; even when you offer many prayers, I am not listening. Your hands are full of blood! 16 Wash and make yourselves clean. Take your evil deeds out of my sight; stop doing wrong. </a:t>
            </a:r>
          </a:p>
          <a:p>
            <a:pPr marL="0" indent="0" algn="ctr" defTabSz="289763">
              <a:lnSpc>
                <a:spcPct val="125000"/>
              </a:lnSpc>
              <a:spcBef>
                <a:spcPts val="0"/>
              </a:spcBef>
              <a:buSzTx/>
              <a:buNone/>
              <a:defRPr sz="288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289763">
              <a:lnSpc>
                <a:spcPct val="125000"/>
              </a:lnSpc>
              <a:spcBef>
                <a:spcPts val="0"/>
              </a:spcBef>
              <a:buSzTx/>
              <a:buNone/>
              <a:defRPr sz="2880">
                <a:solidFill>
                  <a:srgbClr val="FEFB4B"/>
                </a:solidFill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17 Learn to do right; seek justice. Defend the oppressed. Take up the cause of the fatherless; plead the case of the widow. </a:t>
            </a:r>
          </a:p>
          <a:p>
            <a:pPr marL="0" indent="0" algn="ctr" defTabSz="289763">
              <a:lnSpc>
                <a:spcPct val="125000"/>
              </a:lnSpc>
              <a:spcBef>
                <a:spcPts val="0"/>
              </a:spcBef>
              <a:buSzTx/>
              <a:buNone/>
              <a:defRPr sz="288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289763">
              <a:lnSpc>
                <a:spcPct val="125000"/>
              </a:lnSpc>
              <a:spcBef>
                <a:spcPts val="0"/>
              </a:spcBef>
              <a:buSzTx/>
              <a:buNone/>
              <a:defRPr sz="288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18 “Come now, let us settle the matter,” says the Lord. “Though your sins are like scarlet, they shall be as white as snow; though they are red as crimson, they shall be like wool.”</a:t>
            </a:r>
          </a:p>
          <a:p>
            <a:pPr marL="0" indent="0" algn="ctr" defTabSz="289763">
              <a:lnSpc>
                <a:spcPct val="125000"/>
              </a:lnSpc>
              <a:spcBef>
                <a:spcPts val="0"/>
              </a:spcBef>
              <a:buSzTx/>
              <a:buNone/>
              <a:defRPr sz="288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289763">
              <a:lnSpc>
                <a:spcPct val="125000"/>
              </a:lnSpc>
              <a:spcBef>
                <a:spcPts val="0"/>
              </a:spcBef>
              <a:buSzTx/>
              <a:buNone/>
              <a:defRPr sz="288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Isaiah 1:15-18 NIV</a:t>
            </a:r>
          </a:p>
        </p:txBody>
      </p:sp>
      <p:pic>
        <p:nvPicPr>
          <p:cNvPr id="142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7" cy="5184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ontent Placeholder 2"/>
          <p:cNvSpPr txBox="1"/>
          <p:nvPr>
            <p:ph type="body" idx="1"/>
          </p:nvPr>
        </p:nvSpPr>
        <p:spPr>
          <a:xfrm>
            <a:off x="233272" y="645522"/>
            <a:ext cx="12538256" cy="8759877"/>
          </a:xfrm>
          <a:prstGeom prst="rect">
            <a:avLst/>
          </a:prstGeom>
        </p:spPr>
        <p:txBody>
          <a:bodyPr/>
          <a:lstStyle/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sz="36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sz="3600">
                <a:solidFill>
                  <a:srgbClr val="FEFB4B"/>
                </a:solidFill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17 Learn to do right; seek justice. Defend the oppressed. Take up the cause of the fatherless; plead the case of the widow. </a:t>
            </a:r>
          </a:p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sz="36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sz="36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sz="36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Isaiah 1:17 NIV</a:t>
            </a:r>
          </a:p>
        </p:txBody>
      </p:sp>
      <p:pic>
        <p:nvPicPr>
          <p:cNvPr id="145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7" cy="5184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ontent Placeholder 2"/>
          <p:cNvSpPr txBox="1"/>
          <p:nvPr>
            <p:ph type="body" idx="1"/>
          </p:nvPr>
        </p:nvSpPr>
        <p:spPr>
          <a:xfrm>
            <a:off x="233272" y="645522"/>
            <a:ext cx="12538256" cy="8759877"/>
          </a:xfrm>
          <a:prstGeom prst="rect">
            <a:avLst/>
          </a:prstGeom>
        </p:spPr>
        <p:txBody>
          <a:bodyPr/>
          <a:lstStyle/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sz="36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sz="36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sz="36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1) The Context of this Call</a:t>
            </a:r>
          </a:p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sz="36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sz="36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2) The Nature of this Call</a:t>
            </a:r>
          </a:p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sz="36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sz="36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3) Our Response to this Call</a:t>
            </a:r>
          </a:p>
        </p:txBody>
      </p:sp>
      <p:pic>
        <p:nvPicPr>
          <p:cNvPr id="148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7" cy="5184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ontent Placeholder 2"/>
          <p:cNvSpPr txBox="1"/>
          <p:nvPr>
            <p:ph type="body" idx="1"/>
          </p:nvPr>
        </p:nvSpPr>
        <p:spPr>
          <a:xfrm>
            <a:off x="233272" y="645522"/>
            <a:ext cx="12538256" cy="8759877"/>
          </a:xfrm>
          <a:prstGeom prst="rect">
            <a:avLst/>
          </a:prstGeom>
        </p:spPr>
        <p:txBody>
          <a:bodyPr/>
          <a:lstStyle/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sz="5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sz="5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sz="5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1) The Context of this Call</a:t>
            </a:r>
          </a:p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sz="54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</p:txBody>
      </p:sp>
      <p:pic>
        <p:nvPicPr>
          <p:cNvPr id="151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7" cy="5184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ontent Placeholder 2"/>
          <p:cNvSpPr txBox="1"/>
          <p:nvPr>
            <p:ph type="body" idx="1"/>
          </p:nvPr>
        </p:nvSpPr>
        <p:spPr>
          <a:xfrm>
            <a:off x="233272" y="645522"/>
            <a:ext cx="12538256" cy="8759877"/>
          </a:xfrm>
          <a:prstGeom prst="rect">
            <a:avLst/>
          </a:prstGeom>
        </p:spPr>
        <p:txBody>
          <a:bodyPr/>
          <a:lstStyle/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sz="48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</a:p>
          <a:p>
            <a:pPr marL="0" indent="0" algn="ctr" defTabSz="362204">
              <a:lnSpc>
                <a:spcPct val="125000"/>
              </a:lnSpc>
              <a:spcBef>
                <a:spcPts val="0"/>
              </a:spcBef>
              <a:buSzTx/>
              <a:buNone/>
              <a:defRPr sz="4800">
                <a:latin typeface="ヒラギノ明朝 ProN W6"/>
                <a:ea typeface="ヒラギノ明朝 ProN W6"/>
                <a:cs typeface="ヒラギノ明朝 ProN W6"/>
                <a:sym typeface="ヒラギノ明朝 ProN W6"/>
              </a:defRPr>
            </a:pPr>
            <a:r>
              <a:t>The book of Isaiah is a book of rebuke and warning, but its also a book of grace and redemption </a:t>
            </a:r>
          </a:p>
        </p:txBody>
      </p:sp>
      <p:pic>
        <p:nvPicPr>
          <p:cNvPr id="154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1273" y="9154190"/>
            <a:ext cx="1552957" cy="5184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