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chemeClr val="bg1"/>
          </a:solidFill>
          <a:latin typeface="+mj-lt"/>
          <a:ea typeface="+mj-ea"/>
          <a:cs typeface="+mj-cs"/>
        </a:defRPr>
      </a:lvl1pPr>
    </p:titleStyle>
    <p:bodyStyle>
      <a:lvl1pPr marL="342900" indent="-342900" algn="ctr" defTabSz="914400" rtl="0" eaLnBrk="1" latinLnBrk="0" hangingPunct="1">
        <a:spcBef>
          <a:spcPct val="20000"/>
        </a:spcBef>
        <a:buFont typeface="Arial" pitchFamily="34" charset="0"/>
        <a:buNone/>
        <a:defRPr sz="3200" kern="1200">
          <a:solidFill>
            <a:schemeClr val="bg1"/>
          </a:solidFill>
          <a:latin typeface="+mn-lt"/>
          <a:ea typeface="+mn-ea"/>
          <a:cs typeface="+mn-cs"/>
        </a:defRPr>
      </a:lvl1pPr>
      <a:lvl2pPr marL="742950" indent="-285750" algn="ctr" defTabSz="914400" rtl="0" eaLnBrk="1" latinLnBrk="0" hangingPunct="1">
        <a:spcBef>
          <a:spcPct val="20000"/>
        </a:spcBef>
        <a:buFont typeface="Arial" pitchFamily="34" charset="0"/>
        <a:buNone/>
        <a:defRPr sz="2800" kern="1200">
          <a:solidFill>
            <a:schemeClr val="bg1"/>
          </a:solidFill>
          <a:latin typeface="+mn-lt"/>
          <a:ea typeface="+mn-ea"/>
          <a:cs typeface="+mn-cs"/>
        </a:defRPr>
      </a:lvl2pPr>
      <a:lvl3pPr marL="1143000" indent="-228600" algn="ctr" defTabSz="914400" rtl="0" eaLnBrk="1" latinLnBrk="0" hangingPunct="1">
        <a:spcBef>
          <a:spcPct val="20000"/>
        </a:spcBef>
        <a:buFont typeface="Arial" pitchFamily="34" charset="0"/>
        <a:buNone/>
        <a:defRPr sz="2400" kern="1200">
          <a:solidFill>
            <a:schemeClr val="bg1"/>
          </a:solidFill>
          <a:latin typeface="+mn-lt"/>
          <a:ea typeface="+mn-ea"/>
          <a:cs typeface="+mn-cs"/>
        </a:defRPr>
      </a:lvl3pPr>
      <a:lvl4pPr marL="1600200" indent="-22860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4pPr>
      <a:lvl5pPr marL="2057400" indent="-22860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4525963"/>
          </a:xfrm>
        </p:spPr>
        <p:txBody>
          <a:bodyPr>
            <a:normAutofit/>
          </a:bodyPr>
          <a:lstStyle/>
          <a:p>
            <a:r>
              <a:rPr lang="en-US" b="1" i="1" baseline="30000" dirty="0" smtClean="0"/>
              <a:t>16 </a:t>
            </a:r>
            <a:r>
              <a:rPr lang="en-US" i="1" dirty="0" smtClean="0"/>
              <a:t>“To what can I compare this generation? They are like children sitting in the marketplaces and calling out to others:</a:t>
            </a:r>
            <a:endParaRPr lang="en-US" dirty="0" smtClean="0"/>
          </a:p>
          <a:p>
            <a:r>
              <a:rPr lang="en-US" b="1" i="1" baseline="30000" dirty="0" smtClean="0"/>
              <a:t>17 </a:t>
            </a:r>
            <a:r>
              <a:rPr lang="en-US" i="1" dirty="0" smtClean="0"/>
              <a:t>“‘We played the pipe for you,</a:t>
            </a:r>
            <a:br>
              <a:rPr lang="en-US" i="1" dirty="0" smtClean="0"/>
            </a:br>
            <a:r>
              <a:rPr lang="en-US" i="1" dirty="0" smtClean="0"/>
              <a:t>    and you did not dance;</a:t>
            </a:r>
            <a:br>
              <a:rPr lang="en-US" i="1" dirty="0" smtClean="0"/>
            </a:br>
            <a:r>
              <a:rPr lang="en-US" i="1" dirty="0" smtClean="0"/>
              <a:t>we sang a dirge,</a:t>
            </a:r>
            <a:br>
              <a:rPr lang="en-US" i="1" dirty="0" smtClean="0"/>
            </a:br>
            <a:r>
              <a:rPr lang="en-US" i="1" dirty="0" smtClean="0"/>
              <a:t>    and you did not mourn.’</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4525963"/>
          </a:xfrm>
        </p:spPr>
        <p:txBody>
          <a:bodyPr/>
          <a:lstStyle/>
          <a:p>
            <a:r>
              <a:rPr lang="en-US" b="1" i="1" baseline="30000" dirty="0" smtClean="0"/>
              <a:t>18 </a:t>
            </a:r>
            <a:r>
              <a:rPr lang="en-US" i="1" dirty="0" smtClean="0"/>
              <a:t>For John came neither eating nor drinking, and they say, ‘He has a demon.’ </a:t>
            </a:r>
            <a:r>
              <a:rPr lang="en-US" b="1" i="1" baseline="30000" dirty="0" smtClean="0"/>
              <a:t>19 </a:t>
            </a:r>
            <a:r>
              <a:rPr lang="en-US" i="1" dirty="0" smtClean="0"/>
              <a:t>The Son of Man came eating and drinking, and they say, ‘Here is a glutton and a drunkard, a friend of tax collectors and </a:t>
            </a:r>
            <a:r>
              <a:rPr lang="en-US" i="1" dirty="0" err="1" smtClean="0"/>
              <a:t>sinners.’But</a:t>
            </a:r>
            <a:r>
              <a:rPr lang="en-US" i="1" dirty="0" smtClean="0"/>
              <a:t> wisdom is proved right by her deeds.”</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6800" y="1600200"/>
            <a:ext cx="7620000" cy="4525963"/>
          </a:xfrm>
        </p:spPr>
        <p:txBody>
          <a:bodyPr>
            <a:normAutofit/>
          </a:bodyPr>
          <a:lstStyle/>
          <a:p>
            <a:pPr marL="514350" indent="-514350" algn="l">
              <a:buAutoNum type="arabicPeriod"/>
            </a:pPr>
            <a:r>
              <a:rPr lang="en-US" sz="4800" b="1" dirty="0" smtClean="0"/>
              <a:t>Questioner 1</a:t>
            </a:r>
          </a:p>
          <a:p>
            <a:pPr marL="514350" indent="-514350" algn="l">
              <a:buAutoNum type="arabicPeriod"/>
            </a:pPr>
            <a:r>
              <a:rPr lang="en-US" sz="4800" b="1" dirty="0" smtClean="0"/>
              <a:t>Questioner 2</a:t>
            </a:r>
          </a:p>
          <a:p>
            <a:pPr marL="514350" indent="-514350" algn="l">
              <a:buAutoNum type="arabicPeriod"/>
            </a:pPr>
            <a:r>
              <a:rPr lang="en-US" sz="4800" b="1" dirty="0" smtClean="0"/>
              <a:t>The Answer</a:t>
            </a:r>
            <a:endParaRPr lang="en-US" sz="48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1. The Questioner who wants to believe.</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baseline="30000" dirty="0" smtClean="0"/>
              <a:t>2 </a:t>
            </a:r>
            <a:r>
              <a:rPr lang="en-US" i="1" dirty="0" smtClean="0"/>
              <a:t>When John, who was in prison, heard about the deeds of the Messiah, he sent his disciples </a:t>
            </a:r>
            <a:r>
              <a:rPr lang="en-US" b="1" i="1" baseline="30000" dirty="0" smtClean="0"/>
              <a:t>3 </a:t>
            </a:r>
            <a:r>
              <a:rPr lang="en-US" i="1" dirty="0" smtClean="0"/>
              <a:t>to ask him, “Are you the one who is to come, or should we expect someone else?”</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4525963"/>
          </a:xfrm>
        </p:spPr>
        <p:txBody>
          <a:bodyPr/>
          <a:lstStyle/>
          <a:p>
            <a:r>
              <a:rPr lang="en-US" b="1" i="1" dirty="0" smtClean="0"/>
              <a:t>As followers of Jesus we might not be the cause of every trial we face, but every trial we face is definitely for our cause! </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47800"/>
            <a:ext cx="7772400" cy="1470025"/>
          </a:xfrm>
        </p:spPr>
        <p:txBody>
          <a:bodyPr/>
          <a:lstStyle/>
          <a:p>
            <a:r>
              <a:rPr lang="en-US" dirty="0" smtClean="0"/>
              <a:t>2. The Questioner who doesn’t want to believe</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4525963"/>
          </a:xfrm>
        </p:spPr>
        <p:txBody>
          <a:bodyPr>
            <a:normAutofit/>
          </a:bodyPr>
          <a:lstStyle/>
          <a:p>
            <a:r>
              <a:rPr lang="en-US" b="1" i="1" baseline="30000" dirty="0" smtClean="0"/>
              <a:t>16 </a:t>
            </a:r>
            <a:r>
              <a:rPr lang="en-US" i="1" dirty="0" smtClean="0"/>
              <a:t>“To what can I compare this generation? They are like children sitting in the marketplaces and calling out to others:</a:t>
            </a:r>
            <a:endParaRPr lang="en-US" dirty="0" smtClean="0"/>
          </a:p>
          <a:p>
            <a:r>
              <a:rPr lang="en-US" b="1" i="1" baseline="30000" dirty="0" smtClean="0"/>
              <a:t>17 </a:t>
            </a:r>
            <a:r>
              <a:rPr lang="en-US" i="1" dirty="0" smtClean="0"/>
              <a:t>“‘We played the pipe for you,</a:t>
            </a:r>
            <a:br>
              <a:rPr lang="en-US" i="1" dirty="0" smtClean="0"/>
            </a:br>
            <a:r>
              <a:rPr lang="en-US" i="1" dirty="0" smtClean="0"/>
              <a:t>    and you did not dance;</a:t>
            </a:r>
            <a:br>
              <a:rPr lang="en-US" i="1" dirty="0" smtClean="0"/>
            </a:br>
            <a:r>
              <a:rPr lang="en-US" i="1" dirty="0" smtClean="0"/>
              <a:t>we sang a dirge,</a:t>
            </a:r>
            <a:br>
              <a:rPr lang="en-US" i="1" dirty="0" smtClean="0"/>
            </a:br>
            <a:r>
              <a:rPr lang="en-US" i="1" dirty="0" smtClean="0"/>
              <a:t>    and you did not mourn.’</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4525963"/>
          </a:xfrm>
        </p:spPr>
        <p:txBody>
          <a:bodyPr/>
          <a:lstStyle/>
          <a:p>
            <a:r>
              <a:rPr lang="en-US" b="1" i="1" baseline="30000" dirty="0" smtClean="0"/>
              <a:t>18 </a:t>
            </a:r>
            <a:r>
              <a:rPr lang="en-US" i="1" dirty="0" smtClean="0"/>
              <a:t>For John came neither eating nor drinking, and they say, ‘He has a demon.’ </a:t>
            </a:r>
            <a:r>
              <a:rPr lang="en-US" b="1" i="1" baseline="30000" dirty="0" smtClean="0"/>
              <a:t>19 </a:t>
            </a:r>
            <a:r>
              <a:rPr lang="en-US" i="1" dirty="0" smtClean="0"/>
              <a:t>The Son of Man came eating and drinking, and they say, ‘Here is a glutton and a drunkard, a friend of tax collectors and sinners.</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8000" b="1" dirty="0" smtClean="0"/>
              <a:t>Pride</a:t>
            </a:r>
            <a:endParaRPr lang="en-US" sz="8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4525963"/>
          </a:xfrm>
        </p:spPr>
        <p:txBody>
          <a:bodyPr>
            <a:normAutofit lnSpcReduction="10000"/>
          </a:bodyPr>
          <a:lstStyle/>
          <a:p>
            <a:r>
              <a:rPr lang="en-US" b="1" i="1" dirty="0" smtClean="0"/>
              <a:t>“The laws of physics, not the will of God, provide the real explanation as to how life on Earth came into being. The Big Bang, he argues, was the inevitable consequence of these laws 'because there is a law such as gravity, the universe can and will create itself from nothing.”</a:t>
            </a:r>
          </a:p>
          <a:p>
            <a:endParaRPr lang="en-US" b="1" i="1" dirty="0" smtClean="0"/>
          </a:p>
          <a:p>
            <a:r>
              <a:rPr lang="en-US" b="1" i="1" dirty="0" smtClean="0"/>
              <a:t>Stephen Hawking</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8000" b="1" dirty="0" smtClean="0"/>
              <a:t>Fear</a:t>
            </a:r>
            <a:endParaRPr lang="en-US" sz="80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4525963"/>
          </a:xfrm>
        </p:spPr>
        <p:txBody>
          <a:bodyPr/>
          <a:lstStyle/>
          <a:p>
            <a:r>
              <a:rPr lang="en-US" sz="3600" b="1" dirty="0" smtClean="0"/>
              <a:t>“Whoever has ears, let them hear.</a:t>
            </a:r>
            <a:r>
              <a:rPr lang="en-US" b="1" dirty="0" smtClean="0"/>
              <a:t>”</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3. The Answer</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4525963"/>
          </a:xfrm>
        </p:spPr>
        <p:txBody>
          <a:bodyPr/>
          <a:lstStyle/>
          <a:p>
            <a:r>
              <a:rPr lang="en-US" b="1" i="1" baseline="30000" dirty="0" smtClean="0"/>
              <a:t>12 </a:t>
            </a:r>
            <a:r>
              <a:rPr lang="en-US" i="1" dirty="0" smtClean="0"/>
              <a:t>From the days of John the Baptist until now, the kingdom of heaven has been subjected to violence, and violent people have been raiding it. </a:t>
            </a:r>
            <a:r>
              <a:rPr lang="en-US" b="1" i="1" baseline="30000" dirty="0" smtClean="0"/>
              <a:t>13 </a:t>
            </a:r>
            <a:r>
              <a:rPr lang="en-US" i="1" dirty="0" smtClean="0"/>
              <a:t>For all the Prophets and the Law prophesied until John. </a:t>
            </a:r>
            <a:r>
              <a:rPr lang="en-US" b="1" i="1" baseline="30000" dirty="0" smtClean="0"/>
              <a:t>14 </a:t>
            </a:r>
            <a:r>
              <a:rPr lang="en-US" i="1" dirty="0" smtClean="0"/>
              <a:t>And if you are willing to accept it, he is the Elijah who was to come. </a:t>
            </a:r>
            <a:r>
              <a:rPr lang="en-US" b="1" i="1" baseline="30000" dirty="0" smtClean="0"/>
              <a:t>15 </a:t>
            </a:r>
            <a:r>
              <a:rPr lang="en-US" b="1" i="1" dirty="0" smtClean="0"/>
              <a:t>Whoever has ears, let them hear.</a:t>
            </a:r>
            <a:endParaRPr lang="en-US" b="1"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4525963"/>
          </a:xfrm>
        </p:spPr>
        <p:txBody>
          <a:bodyPr/>
          <a:lstStyle/>
          <a:p>
            <a:r>
              <a:rPr lang="en-US" i="1" dirty="0" smtClean="0"/>
              <a:t>"See, I will send the prophet Elijah to you before that great and dreadful day of the LORD  comes.” </a:t>
            </a:r>
          </a:p>
          <a:p>
            <a:endParaRPr lang="en-US" i="1" dirty="0" smtClean="0"/>
          </a:p>
          <a:p>
            <a:r>
              <a:rPr lang="en-US" i="1" dirty="0" smtClean="0"/>
              <a:t>Malachi 4:5</a:t>
            </a: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4525963"/>
          </a:xfrm>
        </p:spPr>
        <p:txBody>
          <a:bodyPr/>
          <a:lstStyle/>
          <a:p>
            <a:r>
              <a:rPr lang="en-US" b="1" i="1" dirty="0" smtClean="0"/>
              <a:t>The cross made it possible for us to press closer to God, in our troubled times!</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4525963"/>
          </a:xfrm>
        </p:spPr>
        <p:txBody>
          <a:bodyPr>
            <a:normAutofit/>
          </a:bodyPr>
          <a:lstStyle/>
          <a:p>
            <a:r>
              <a:rPr lang="en-US" sz="3600" b="1" i="1" baseline="30000" dirty="0" smtClean="0"/>
              <a:t>6 </a:t>
            </a:r>
            <a:r>
              <a:rPr lang="en-US" sz="3600" b="1" i="1" dirty="0" smtClean="0"/>
              <a:t>Blessed is anyone who does not stumble on account of me.”</a:t>
            </a:r>
            <a:r>
              <a:rPr lang="en-US" sz="3600" b="1" dirty="0" smtClean="0"/>
              <a:t> </a:t>
            </a:r>
            <a:endParaRPr lang="en-US" sz="36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4525963"/>
          </a:xfrm>
        </p:spPr>
        <p:txBody>
          <a:bodyPr/>
          <a:lstStyle/>
          <a:p>
            <a:r>
              <a:rPr lang="en-US" sz="3600" b="1" i="1" dirty="0" smtClean="0"/>
              <a:t>Seeing Jesus as the stumbling block is necessary for the salvation of the non follower and the sanctification of the follower! </a:t>
            </a:r>
            <a:endParaRPr lang="en-US" sz="3600"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4000" b="1" dirty="0" smtClean="0"/>
              <a:t>Walk deeper into community!</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sz="4000" b="1" dirty="0" smtClean="0"/>
              <a:t>Read the word!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4525963"/>
          </a:xfrm>
        </p:spPr>
        <p:txBody>
          <a:bodyPr/>
          <a:lstStyle/>
          <a:p>
            <a:r>
              <a:rPr lang="en-US" b="1" i="1" dirty="0" smtClean="0"/>
              <a:t> “Gravity explains the motions of the planets, but it cannot explain who set the planets in motion. God governs all things and knows all that is or can be done.”</a:t>
            </a:r>
          </a:p>
          <a:p>
            <a:endParaRPr lang="en-US" b="1" i="1" dirty="0" smtClean="0"/>
          </a:p>
          <a:p>
            <a:r>
              <a:rPr lang="en-US" b="1" i="1" dirty="0" smtClean="0"/>
              <a:t>Sir </a:t>
            </a:r>
            <a:r>
              <a:rPr lang="en-US" b="1" i="1" dirty="0" err="1" smtClean="0"/>
              <a:t>Issac</a:t>
            </a:r>
            <a:r>
              <a:rPr lang="en-US" b="1" i="1" dirty="0" smtClean="0"/>
              <a:t> Newton</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304800"/>
            <a:ext cx="9144000" cy="4525963"/>
          </a:xfrm>
        </p:spPr>
        <p:txBody>
          <a:bodyPr/>
          <a:lstStyle/>
          <a:p>
            <a:r>
              <a:rPr lang="en-US" b="1" i="1" dirty="0" smtClean="0"/>
              <a:t>How long, Lord? Will you forget me forever?</a:t>
            </a:r>
            <a:br>
              <a:rPr lang="en-US" b="1" i="1" dirty="0" smtClean="0"/>
            </a:br>
            <a:r>
              <a:rPr lang="en-US" b="1" i="1" dirty="0" smtClean="0"/>
              <a:t>    How long will you hide your face from me?</a:t>
            </a:r>
            <a:br>
              <a:rPr lang="en-US" b="1" i="1" dirty="0" smtClean="0"/>
            </a:br>
            <a:r>
              <a:rPr lang="en-US" b="1" i="1" dirty="0" smtClean="0"/>
              <a:t>How long must I wrestle with my thoughts</a:t>
            </a:r>
            <a:br>
              <a:rPr lang="en-US" b="1" i="1" dirty="0" smtClean="0"/>
            </a:br>
            <a:r>
              <a:rPr lang="en-US" b="1" i="1" dirty="0" smtClean="0"/>
              <a:t>     and day after day have sorrow in my</a:t>
            </a:r>
          </a:p>
          <a:p>
            <a:r>
              <a:rPr lang="en-US" b="1" i="1" dirty="0" smtClean="0"/>
              <a:t>heart?</a:t>
            </a:r>
            <a:br>
              <a:rPr lang="en-US" b="1" i="1" dirty="0" smtClean="0"/>
            </a:br>
            <a:r>
              <a:rPr lang="en-US" b="1" i="1" dirty="0" smtClean="0"/>
              <a:t>    How long will my enemy triumph over me?</a:t>
            </a:r>
          </a:p>
          <a:p>
            <a:endParaRPr lang="en-US" b="1" i="1" dirty="0" smtClean="0"/>
          </a:p>
          <a:p>
            <a:r>
              <a:rPr lang="en-US" b="1" i="1" dirty="0" smtClean="0"/>
              <a:t>Psalm 13:1-2</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4525963"/>
          </a:xfrm>
        </p:spPr>
        <p:txBody>
          <a:bodyPr/>
          <a:lstStyle/>
          <a:p>
            <a:r>
              <a:rPr lang="en-US" i="1" dirty="0" smtClean="0"/>
              <a:t>11 After Jesus had finished instructing his twelve disciples, he went on from there to teach and preach in the towns of Galilee.</a:t>
            </a:r>
            <a:endParaRPr lang="en-US" dirty="0" smtClean="0"/>
          </a:p>
          <a:p>
            <a:r>
              <a:rPr lang="en-US" i="1" baseline="30000" dirty="0" smtClean="0"/>
              <a:t>2 </a:t>
            </a:r>
            <a:r>
              <a:rPr lang="en-US" i="1" dirty="0" smtClean="0"/>
              <a:t>When John, who was in prison, heard about the deeds of the Messiah, he sent his disciples </a:t>
            </a:r>
            <a:r>
              <a:rPr lang="en-US" i="1" baseline="30000" dirty="0" smtClean="0"/>
              <a:t>3 </a:t>
            </a:r>
            <a:r>
              <a:rPr lang="en-US" i="1" dirty="0" smtClean="0"/>
              <a:t>to ask him, “Are you the one who is to come, or should we expect someone else?”</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4525963"/>
          </a:xfrm>
        </p:spPr>
        <p:txBody>
          <a:bodyPr/>
          <a:lstStyle/>
          <a:p>
            <a:r>
              <a:rPr lang="en-US" b="1" i="1" baseline="30000" dirty="0" smtClean="0"/>
              <a:t>4 </a:t>
            </a:r>
            <a:r>
              <a:rPr lang="en-US" i="1" dirty="0" smtClean="0"/>
              <a:t>Jesus replied, “Go back and report to John what you hear and see:</a:t>
            </a:r>
            <a:r>
              <a:rPr lang="en-US" b="1" i="1" baseline="30000" dirty="0" smtClean="0"/>
              <a:t>5 </a:t>
            </a:r>
            <a:r>
              <a:rPr lang="en-US" i="1" dirty="0" smtClean="0"/>
              <a:t>The blind receive sight, the lame walk, those who have leprosy are cleansed, the deaf hear, the dead are raised, and the good news is proclaimed to the poor. </a:t>
            </a:r>
            <a:r>
              <a:rPr lang="en-US" i="1" baseline="30000" dirty="0" smtClean="0"/>
              <a:t>6 </a:t>
            </a:r>
            <a:r>
              <a:rPr lang="en-US" i="1" dirty="0" smtClean="0"/>
              <a:t>Blessed is  anyone who does not stumble on account of me.”</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5638800"/>
          </a:xfrm>
        </p:spPr>
        <p:txBody>
          <a:bodyPr>
            <a:normAutofit/>
          </a:bodyPr>
          <a:lstStyle/>
          <a:p>
            <a:r>
              <a:rPr lang="en-US" b="1" i="1" baseline="30000" dirty="0" smtClean="0"/>
              <a:t>7 </a:t>
            </a:r>
            <a:r>
              <a:rPr lang="en-US" i="1" dirty="0" smtClean="0"/>
              <a:t>As John’s disciples were leaving, Jesus began to speak to the crowd about John: “What did you go out into the wilderness to see? A reed swayed by the wind? </a:t>
            </a:r>
            <a:r>
              <a:rPr lang="en-US" b="1" i="1" baseline="30000" dirty="0" smtClean="0"/>
              <a:t>8 </a:t>
            </a:r>
            <a:r>
              <a:rPr lang="en-US" i="1" dirty="0" smtClean="0"/>
              <a:t>If not, what did you go out to see? A man dressed in fine clothes? No, those who wear fine clothes are in kings’ palaces.</a:t>
            </a:r>
            <a:r>
              <a:rPr lang="en-US" b="1" i="1" baseline="30000" dirty="0" smtClean="0"/>
              <a:t>9 </a:t>
            </a:r>
            <a:r>
              <a:rPr lang="en-US" i="1" dirty="0" smtClean="0"/>
              <a:t>Then what did you go out to see? A prophet? Yes, I tell you, and more than a prophet.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a:bodyPr>
          <a:lstStyle/>
          <a:p>
            <a:r>
              <a:rPr lang="en-US" b="1" i="1" baseline="30000" dirty="0" smtClean="0"/>
              <a:t>10 </a:t>
            </a:r>
            <a:r>
              <a:rPr lang="en-US" i="1" dirty="0" smtClean="0"/>
              <a:t>This is the one about whom it is written:</a:t>
            </a:r>
            <a:endParaRPr lang="en-US" dirty="0" smtClean="0"/>
          </a:p>
          <a:p>
            <a:r>
              <a:rPr lang="en-US" i="1" dirty="0" smtClean="0"/>
              <a:t>“‘I will send my messenger ahead of you,</a:t>
            </a:r>
            <a:br>
              <a:rPr lang="en-US" i="1" dirty="0" smtClean="0"/>
            </a:br>
            <a:r>
              <a:rPr lang="en-US" i="1" dirty="0" smtClean="0"/>
              <a:t>    who will prepare your way before you.’</a:t>
            </a:r>
            <a:endParaRPr lang="en-US" i="1" baseline="30000" dirty="0" smtClean="0"/>
          </a:p>
          <a:p>
            <a:r>
              <a:rPr lang="en-US" b="1" i="1" baseline="30000" dirty="0" smtClean="0"/>
              <a:t>11 </a:t>
            </a:r>
            <a:r>
              <a:rPr lang="en-US" i="1" dirty="0" smtClean="0"/>
              <a:t>Truly I tell you, among those born of women there has not risen anyone greater than John the Baptist; yet whoever is least in the kingdom of heaven is greater than he.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4525963"/>
          </a:xfrm>
        </p:spPr>
        <p:txBody>
          <a:bodyPr/>
          <a:lstStyle/>
          <a:p>
            <a:r>
              <a:rPr lang="en-US" b="1" i="1" baseline="30000" dirty="0" smtClean="0"/>
              <a:t>12 </a:t>
            </a:r>
            <a:r>
              <a:rPr lang="en-US" i="1" dirty="0" smtClean="0"/>
              <a:t>From the days of John the Baptist until now, the kingdom of heaven has been subjected to violence, and violent people have been raiding it. </a:t>
            </a:r>
            <a:r>
              <a:rPr lang="en-US" b="1" i="1" baseline="30000" dirty="0" smtClean="0"/>
              <a:t>13 </a:t>
            </a:r>
            <a:r>
              <a:rPr lang="en-US" i="1" dirty="0" smtClean="0"/>
              <a:t>For all the Prophets and the Law prophesied until John.</a:t>
            </a:r>
            <a:endParaRPr lang="en-US" dirty="0" smtClean="0"/>
          </a:p>
          <a:p>
            <a:r>
              <a:rPr lang="en-US" b="1" i="1" baseline="30000" dirty="0" smtClean="0"/>
              <a:t>14 </a:t>
            </a:r>
            <a:r>
              <a:rPr lang="en-US" i="1" dirty="0" smtClean="0"/>
              <a:t>And if you are willing to accept it, he is the Elijah who was to come. </a:t>
            </a:r>
            <a:r>
              <a:rPr lang="en-US" b="1" i="1" baseline="30000" dirty="0" smtClean="0"/>
              <a:t>15 </a:t>
            </a:r>
            <a:r>
              <a:rPr lang="en-US" i="1" dirty="0" smtClean="0"/>
              <a:t>Whoever has ears, let them hear.</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164</Words>
  <Application>Microsoft Office PowerPoint</Application>
  <PresentationFormat>On-screen Show (4:3)</PresentationFormat>
  <Paragraphs>45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The Questioner who wants to believe.</vt:lpstr>
      <vt:lpstr>PowerPoint Presentation</vt:lpstr>
      <vt:lpstr>PowerPoint Presentation</vt:lpstr>
      <vt:lpstr>2. The Questioner who doesn’t want to believe</vt:lpstr>
      <vt:lpstr>PowerPoint Presentation</vt:lpstr>
      <vt:lpstr>PowerPoint Presentation</vt:lpstr>
      <vt:lpstr>PowerPoint Presentation</vt:lpstr>
      <vt:lpstr>PowerPoint Presentation</vt:lpstr>
      <vt:lpstr>PowerPoint Presentation</vt:lpstr>
      <vt:lpstr>3. The Answer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NEWCITYMUMBAI</cp:lastModifiedBy>
  <cp:revision>9</cp:revision>
  <dcterms:created xsi:type="dcterms:W3CDTF">2006-08-16T00:00:00Z</dcterms:created>
  <dcterms:modified xsi:type="dcterms:W3CDTF">2018-06-26T07:50:48Z</dcterms:modified>
</cp:coreProperties>
</file>